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80" r:id="rId2"/>
    <p:sldId id="369" r:id="rId3"/>
    <p:sldId id="370" r:id="rId4"/>
    <p:sldId id="371" r:id="rId5"/>
    <p:sldId id="372" r:id="rId6"/>
    <p:sldId id="375" r:id="rId7"/>
    <p:sldId id="383" r:id="rId8"/>
    <p:sldId id="373" r:id="rId9"/>
    <p:sldId id="377" r:id="rId10"/>
    <p:sldId id="378" r:id="rId11"/>
    <p:sldId id="379" r:id="rId12"/>
    <p:sldId id="374" r:id="rId13"/>
    <p:sldId id="384" r:id="rId14"/>
    <p:sldId id="381" r:id="rId15"/>
    <p:sldId id="38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3A365"/>
    <a:srgbClr val="7583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30" autoAdjust="0"/>
    <p:restoredTop sz="94660"/>
  </p:normalViewPr>
  <p:slideViewPr>
    <p:cSldViewPr>
      <p:cViewPr>
        <p:scale>
          <a:sx n="84" d="100"/>
          <a:sy n="84" d="100"/>
        </p:scale>
        <p:origin x="654" y="7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C0FAE2-4A58-4AB5-82D1-C8257B39CE21}" type="datetimeFigureOut">
              <a:rPr lang="en-US" smtClean="0"/>
              <a:t>9/25/2018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5F3E2D-D104-4890-BE30-C410E604ACCD}" type="slidenum">
              <a:rPr lang="en-US" smtClean="0"/>
              <a:t>‹#›</a:t>
            </a:fld>
            <a:endParaRPr lang="en-US"/>
          </a:p>
        </p:txBody>
      </p:sp>
    </p:spTree>
    <p:extLst>
      <p:ext uri="{BB962C8B-B14F-4D97-AF65-F5344CB8AC3E}">
        <p14:creationId xmlns:p14="http://schemas.microsoft.com/office/powerpoint/2010/main" val="7172271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a:t>PAT</a:t>
            </a:r>
          </a:p>
        </p:txBody>
      </p:sp>
      <p:sp>
        <p:nvSpPr>
          <p:cNvPr id="4" name="Slide Number Placeholder 3"/>
          <p:cNvSpPr>
            <a:spLocks noGrp="1"/>
          </p:cNvSpPr>
          <p:nvPr>
            <p:ph type="sldNum" sz="quarter" idx="5"/>
          </p:nvPr>
        </p:nvSpPr>
        <p:spPr/>
        <p:txBody>
          <a:bodyPr/>
          <a:lstStyle/>
          <a:p>
            <a:pPr>
              <a:defRPr/>
            </a:pPr>
            <a:fld id="{E6765C4F-0550-481C-8CAC-BF2F613964CD}"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a:t>PAT</a:t>
            </a:r>
          </a:p>
        </p:txBody>
      </p:sp>
      <p:sp>
        <p:nvSpPr>
          <p:cNvPr id="4" name="Slide Number Placeholder 3"/>
          <p:cNvSpPr>
            <a:spLocks noGrp="1"/>
          </p:cNvSpPr>
          <p:nvPr>
            <p:ph type="sldNum" sz="quarter" idx="5"/>
          </p:nvPr>
        </p:nvSpPr>
        <p:spPr/>
        <p:txBody>
          <a:bodyPr/>
          <a:lstStyle/>
          <a:p>
            <a:pPr>
              <a:defRPr/>
            </a:pPr>
            <a:fld id="{E6765C4F-0550-481C-8CAC-BF2F613964CD}" type="slidenum">
              <a:rPr lang="en-US" smtClean="0"/>
              <a:pPr>
                <a:defRPr/>
              </a:pPr>
              <a:t>10</a:t>
            </a:fld>
            <a:endParaRPr lang="en-US"/>
          </a:p>
        </p:txBody>
      </p:sp>
    </p:spTree>
    <p:extLst>
      <p:ext uri="{BB962C8B-B14F-4D97-AF65-F5344CB8AC3E}">
        <p14:creationId xmlns:p14="http://schemas.microsoft.com/office/powerpoint/2010/main" val="32364438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a:t>PAT</a:t>
            </a:r>
          </a:p>
        </p:txBody>
      </p:sp>
      <p:sp>
        <p:nvSpPr>
          <p:cNvPr id="4" name="Slide Number Placeholder 3"/>
          <p:cNvSpPr>
            <a:spLocks noGrp="1"/>
          </p:cNvSpPr>
          <p:nvPr>
            <p:ph type="sldNum" sz="quarter" idx="5"/>
          </p:nvPr>
        </p:nvSpPr>
        <p:spPr/>
        <p:txBody>
          <a:bodyPr/>
          <a:lstStyle/>
          <a:p>
            <a:pPr>
              <a:defRPr/>
            </a:pPr>
            <a:fld id="{E6765C4F-0550-481C-8CAC-BF2F613964CD}" type="slidenum">
              <a:rPr lang="en-US" smtClean="0"/>
              <a:pPr>
                <a:defRPr/>
              </a:pPr>
              <a:t>11</a:t>
            </a:fld>
            <a:endParaRPr lang="en-US"/>
          </a:p>
        </p:txBody>
      </p:sp>
    </p:spTree>
    <p:extLst>
      <p:ext uri="{BB962C8B-B14F-4D97-AF65-F5344CB8AC3E}">
        <p14:creationId xmlns:p14="http://schemas.microsoft.com/office/powerpoint/2010/main" val="34962961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a:t>PAT</a:t>
            </a:r>
          </a:p>
        </p:txBody>
      </p:sp>
      <p:sp>
        <p:nvSpPr>
          <p:cNvPr id="4" name="Slide Number Placeholder 3"/>
          <p:cNvSpPr>
            <a:spLocks noGrp="1"/>
          </p:cNvSpPr>
          <p:nvPr>
            <p:ph type="sldNum" sz="quarter" idx="5"/>
          </p:nvPr>
        </p:nvSpPr>
        <p:spPr/>
        <p:txBody>
          <a:bodyPr/>
          <a:lstStyle/>
          <a:p>
            <a:pPr>
              <a:defRPr/>
            </a:pPr>
            <a:fld id="{E6765C4F-0550-481C-8CAC-BF2F613964CD}" type="slidenum">
              <a:rPr lang="en-US" smtClean="0"/>
              <a:pPr>
                <a:defRPr/>
              </a:pPr>
              <a:t>12</a:t>
            </a:fld>
            <a:endParaRPr lang="en-US"/>
          </a:p>
        </p:txBody>
      </p:sp>
    </p:spTree>
    <p:extLst>
      <p:ext uri="{BB962C8B-B14F-4D97-AF65-F5344CB8AC3E}">
        <p14:creationId xmlns:p14="http://schemas.microsoft.com/office/powerpoint/2010/main" val="728623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a:t>PAT</a:t>
            </a:r>
          </a:p>
        </p:txBody>
      </p:sp>
      <p:sp>
        <p:nvSpPr>
          <p:cNvPr id="4" name="Slide Number Placeholder 3"/>
          <p:cNvSpPr>
            <a:spLocks noGrp="1"/>
          </p:cNvSpPr>
          <p:nvPr>
            <p:ph type="sldNum" sz="quarter" idx="5"/>
          </p:nvPr>
        </p:nvSpPr>
        <p:spPr/>
        <p:txBody>
          <a:bodyPr/>
          <a:lstStyle/>
          <a:p>
            <a:pPr>
              <a:defRPr/>
            </a:pPr>
            <a:fld id="{E6765C4F-0550-481C-8CAC-BF2F613964CD}" type="slidenum">
              <a:rPr lang="en-US" smtClean="0"/>
              <a:pPr>
                <a:defRPr/>
              </a:pPr>
              <a:t>13</a:t>
            </a:fld>
            <a:endParaRPr lang="en-US"/>
          </a:p>
        </p:txBody>
      </p:sp>
    </p:spTree>
    <p:extLst>
      <p:ext uri="{BB962C8B-B14F-4D97-AF65-F5344CB8AC3E}">
        <p14:creationId xmlns:p14="http://schemas.microsoft.com/office/powerpoint/2010/main" val="19959994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a:t>PAT</a:t>
            </a:r>
          </a:p>
        </p:txBody>
      </p:sp>
      <p:sp>
        <p:nvSpPr>
          <p:cNvPr id="4" name="Slide Number Placeholder 3"/>
          <p:cNvSpPr>
            <a:spLocks noGrp="1"/>
          </p:cNvSpPr>
          <p:nvPr>
            <p:ph type="sldNum" sz="quarter" idx="5"/>
          </p:nvPr>
        </p:nvSpPr>
        <p:spPr/>
        <p:txBody>
          <a:bodyPr/>
          <a:lstStyle/>
          <a:p>
            <a:pPr>
              <a:defRPr/>
            </a:pPr>
            <a:fld id="{E6765C4F-0550-481C-8CAC-BF2F613964CD}" type="slidenum">
              <a:rPr lang="en-US" smtClean="0"/>
              <a:pPr>
                <a:defRPr/>
              </a:pPr>
              <a:t>14</a:t>
            </a:fld>
            <a:endParaRPr lang="en-US"/>
          </a:p>
        </p:txBody>
      </p:sp>
    </p:spTree>
    <p:extLst>
      <p:ext uri="{BB962C8B-B14F-4D97-AF65-F5344CB8AC3E}">
        <p14:creationId xmlns:p14="http://schemas.microsoft.com/office/powerpoint/2010/main" val="841533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a:t>PAT</a:t>
            </a:r>
          </a:p>
        </p:txBody>
      </p:sp>
      <p:sp>
        <p:nvSpPr>
          <p:cNvPr id="4" name="Slide Number Placeholder 3"/>
          <p:cNvSpPr>
            <a:spLocks noGrp="1"/>
          </p:cNvSpPr>
          <p:nvPr>
            <p:ph type="sldNum" sz="quarter" idx="5"/>
          </p:nvPr>
        </p:nvSpPr>
        <p:spPr/>
        <p:txBody>
          <a:bodyPr/>
          <a:lstStyle/>
          <a:p>
            <a:pPr>
              <a:defRPr/>
            </a:pPr>
            <a:fld id="{E6765C4F-0550-481C-8CAC-BF2F613964CD}" type="slidenum">
              <a:rPr lang="en-US" smtClean="0"/>
              <a:pPr>
                <a:defRPr/>
              </a:pPr>
              <a:t>15</a:t>
            </a:fld>
            <a:endParaRPr lang="en-US"/>
          </a:p>
        </p:txBody>
      </p:sp>
    </p:spTree>
    <p:extLst>
      <p:ext uri="{BB962C8B-B14F-4D97-AF65-F5344CB8AC3E}">
        <p14:creationId xmlns:p14="http://schemas.microsoft.com/office/powerpoint/2010/main" val="24377668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a:t>PAT</a:t>
            </a:r>
          </a:p>
        </p:txBody>
      </p:sp>
      <p:sp>
        <p:nvSpPr>
          <p:cNvPr id="4" name="Slide Number Placeholder 3"/>
          <p:cNvSpPr>
            <a:spLocks noGrp="1"/>
          </p:cNvSpPr>
          <p:nvPr>
            <p:ph type="sldNum" sz="quarter" idx="5"/>
          </p:nvPr>
        </p:nvSpPr>
        <p:spPr/>
        <p:txBody>
          <a:bodyPr/>
          <a:lstStyle/>
          <a:p>
            <a:pPr>
              <a:defRPr/>
            </a:pPr>
            <a:fld id="{E6765C4F-0550-481C-8CAC-BF2F613964CD}" type="slidenum">
              <a:rPr lang="en-US" smtClean="0"/>
              <a:pPr>
                <a:defRPr/>
              </a:pPr>
              <a:t>2</a:t>
            </a:fld>
            <a:endParaRPr lang="en-US"/>
          </a:p>
        </p:txBody>
      </p:sp>
    </p:spTree>
    <p:extLst>
      <p:ext uri="{BB962C8B-B14F-4D97-AF65-F5344CB8AC3E}">
        <p14:creationId xmlns:p14="http://schemas.microsoft.com/office/powerpoint/2010/main" val="18075475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a:t>PAT</a:t>
            </a:r>
          </a:p>
        </p:txBody>
      </p:sp>
      <p:sp>
        <p:nvSpPr>
          <p:cNvPr id="4" name="Slide Number Placeholder 3"/>
          <p:cNvSpPr>
            <a:spLocks noGrp="1"/>
          </p:cNvSpPr>
          <p:nvPr>
            <p:ph type="sldNum" sz="quarter" idx="5"/>
          </p:nvPr>
        </p:nvSpPr>
        <p:spPr/>
        <p:txBody>
          <a:bodyPr/>
          <a:lstStyle/>
          <a:p>
            <a:pPr>
              <a:defRPr/>
            </a:pPr>
            <a:fld id="{E6765C4F-0550-481C-8CAC-BF2F613964CD}" type="slidenum">
              <a:rPr lang="en-US" smtClean="0"/>
              <a:pPr>
                <a:defRPr/>
              </a:pPr>
              <a:t>3</a:t>
            </a:fld>
            <a:endParaRPr lang="en-US"/>
          </a:p>
        </p:txBody>
      </p:sp>
    </p:spTree>
    <p:extLst>
      <p:ext uri="{BB962C8B-B14F-4D97-AF65-F5344CB8AC3E}">
        <p14:creationId xmlns:p14="http://schemas.microsoft.com/office/powerpoint/2010/main" val="30883820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a:t>PAT</a:t>
            </a:r>
          </a:p>
        </p:txBody>
      </p:sp>
      <p:sp>
        <p:nvSpPr>
          <p:cNvPr id="4" name="Slide Number Placeholder 3"/>
          <p:cNvSpPr>
            <a:spLocks noGrp="1"/>
          </p:cNvSpPr>
          <p:nvPr>
            <p:ph type="sldNum" sz="quarter" idx="5"/>
          </p:nvPr>
        </p:nvSpPr>
        <p:spPr/>
        <p:txBody>
          <a:bodyPr/>
          <a:lstStyle/>
          <a:p>
            <a:pPr>
              <a:defRPr/>
            </a:pPr>
            <a:fld id="{E6765C4F-0550-481C-8CAC-BF2F613964CD}" type="slidenum">
              <a:rPr lang="en-US" smtClean="0"/>
              <a:pPr>
                <a:defRPr/>
              </a:pPr>
              <a:t>4</a:t>
            </a:fld>
            <a:endParaRPr lang="en-US"/>
          </a:p>
        </p:txBody>
      </p:sp>
    </p:spTree>
    <p:extLst>
      <p:ext uri="{BB962C8B-B14F-4D97-AF65-F5344CB8AC3E}">
        <p14:creationId xmlns:p14="http://schemas.microsoft.com/office/powerpoint/2010/main" val="41828297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a:t>PAT</a:t>
            </a:r>
          </a:p>
        </p:txBody>
      </p:sp>
      <p:sp>
        <p:nvSpPr>
          <p:cNvPr id="4" name="Slide Number Placeholder 3"/>
          <p:cNvSpPr>
            <a:spLocks noGrp="1"/>
          </p:cNvSpPr>
          <p:nvPr>
            <p:ph type="sldNum" sz="quarter" idx="5"/>
          </p:nvPr>
        </p:nvSpPr>
        <p:spPr/>
        <p:txBody>
          <a:bodyPr/>
          <a:lstStyle/>
          <a:p>
            <a:pPr>
              <a:defRPr/>
            </a:pPr>
            <a:fld id="{E6765C4F-0550-481C-8CAC-BF2F613964CD}" type="slidenum">
              <a:rPr lang="en-US" smtClean="0"/>
              <a:pPr>
                <a:defRPr/>
              </a:pPr>
              <a:t>5</a:t>
            </a:fld>
            <a:endParaRPr lang="en-US"/>
          </a:p>
        </p:txBody>
      </p:sp>
    </p:spTree>
    <p:extLst>
      <p:ext uri="{BB962C8B-B14F-4D97-AF65-F5344CB8AC3E}">
        <p14:creationId xmlns:p14="http://schemas.microsoft.com/office/powerpoint/2010/main" val="31227246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a:t>PAT</a:t>
            </a:r>
          </a:p>
        </p:txBody>
      </p:sp>
      <p:sp>
        <p:nvSpPr>
          <p:cNvPr id="4" name="Slide Number Placeholder 3"/>
          <p:cNvSpPr>
            <a:spLocks noGrp="1"/>
          </p:cNvSpPr>
          <p:nvPr>
            <p:ph type="sldNum" sz="quarter" idx="5"/>
          </p:nvPr>
        </p:nvSpPr>
        <p:spPr/>
        <p:txBody>
          <a:bodyPr/>
          <a:lstStyle/>
          <a:p>
            <a:pPr>
              <a:defRPr/>
            </a:pPr>
            <a:fld id="{E6765C4F-0550-481C-8CAC-BF2F613964CD}" type="slidenum">
              <a:rPr lang="en-US" smtClean="0"/>
              <a:pPr>
                <a:defRPr/>
              </a:pPr>
              <a:t>6</a:t>
            </a:fld>
            <a:endParaRPr lang="en-US"/>
          </a:p>
        </p:txBody>
      </p:sp>
    </p:spTree>
    <p:extLst>
      <p:ext uri="{BB962C8B-B14F-4D97-AF65-F5344CB8AC3E}">
        <p14:creationId xmlns:p14="http://schemas.microsoft.com/office/powerpoint/2010/main" val="9736477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a:t>PAT</a:t>
            </a:r>
          </a:p>
        </p:txBody>
      </p:sp>
      <p:sp>
        <p:nvSpPr>
          <p:cNvPr id="4" name="Slide Number Placeholder 3"/>
          <p:cNvSpPr>
            <a:spLocks noGrp="1"/>
          </p:cNvSpPr>
          <p:nvPr>
            <p:ph type="sldNum" sz="quarter" idx="5"/>
          </p:nvPr>
        </p:nvSpPr>
        <p:spPr/>
        <p:txBody>
          <a:bodyPr/>
          <a:lstStyle/>
          <a:p>
            <a:pPr>
              <a:defRPr/>
            </a:pPr>
            <a:fld id="{E6765C4F-0550-481C-8CAC-BF2F613964CD}" type="slidenum">
              <a:rPr lang="en-US" smtClean="0"/>
              <a:pPr>
                <a:defRPr/>
              </a:pPr>
              <a:t>7</a:t>
            </a:fld>
            <a:endParaRPr lang="en-US"/>
          </a:p>
        </p:txBody>
      </p:sp>
    </p:spTree>
    <p:extLst>
      <p:ext uri="{BB962C8B-B14F-4D97-AF65-F5344CB8AC3E}">
        <p14:creationId xmlns:p14="http://schemas.microsoft.com/office/powerpoint/2010/main" val="7446736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a:t>PAT</a:t>
            </a:r>
          </a:p>
        </p:txBody>
      </p:sp>
      <p:sp>
        <p:nvSpPr>
          <p:cNvPr id="4" name="Slide Number Placeholder 3"/>
          <p:cNvSpPr>
            <a:spLocks noGrp="1"/>
          </p:cNvSpPr>
          <p:nvPr>
            <p:ph type="sldNum" sz="quarter" idx="5"/>
          </p:nvPr>
        </p:nvSpPr>
        <p:spPr/>
        <p:txBody>
          <a:bodyPr/>
          <a:lstStyle/>
          <a:p>
            <a:pPr>
              <a:defRPr/>
            </a:pPr>
            <a:fld id="{E6765C4F-0550-481C-8CAC-BF2F613964CD}" type="slidenum">
              <a:rPr lang="en-US" smtClean="0"/>
              <a:pPr>
                <a:defRPr/>
              </a:pPr>
              <a:t>8</a:t>
            </a:fld>
            <a:endParaRPr lang="en-US"/>
          </a:p>
        </p:txBody>
      </p:sp>
    </p:spTree>
    <p:extLst>
      <p:ext uri="{BB962C8B-B14F-4D97-AF65-F5344CB8AC3E}">
        <p14:creationId xmlns:p14="http://schemas.microsoft.com/office/powerpoint/2010/main" val="33861936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a:t>PAT</a:t>
            </a:r>
          </a:p>
        </p:txBody>
      </p:sp>
      <p:sp>
        <p:nvSpPr>
          <p:cNvPr id="4" name="Slide Number Placeholder 3"/>
          <p:cNvSpPr>
            <a:spLocks noGrp="1"/>
          </p:cNvSpPr>
          <p:nvPr>
            <p:ph type="sldNum" sz="quarter" idx="5"/>
          </p:nvPr>
        </p:nvSpPr>
        <p:spPr/>
        <p:txBody>
          <a:bodyPr/>
          <a:lstStyle/>
          <a:p>
            <a:pPr>
              <a:defRPr/>
            </a:pPr>
            <a:fld id="{E6765C4F-0550-481C-8CAC-BF2F613964CD}" type="slidenum">
              <a:rPr lang="en-US" smtClean="0"/>
              <a:pPr>
                <a:defRPr/>
              </a:pPr>
              <a:t>9</a:t>
            </a:fld>
            <a:endParaRPr lang="en-US"/>
          </a:p>
        </p:txBody>
      </p:sp>
    </p:spTree>
    <p:extLst>
      <p:ext uri="{BB962C8B-B14F-4D97-AF65-F5344CB8AC3E}">
        <p14:creationId xmlns:p14="http://schemas.microsoft.com/office/powerpoint/2010/main" val="35706383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E1FBCEF-631B-4440-AEC6-9EF0DC86F7B1}" type="datetimeFigureOut">
              <a:rPr lang="en-US" smtClean="0"/>
              <a:t>9/25/2018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31D13B-937D-4484-862F-E4A2B7A231F2}" type="slidenum">
              <a:rPr lang="en-US" smtClean="0"/>
              <a:t>‹#›</a:t>
            </a:fld>
            <a:endParaRPr lang="en-US"/>
          </a:p>
        </p:txBody>
      </p:sp>
    </p:spTree>
    <p:extLst>
      <p:ext uri="{BB962C8B-B14F-4D97-AF65-F5344CB8AC3E}">
        <p14:creationId xmlns:p14="http://schemas.microsoft.com/office/powerpoint/2010/main" val="2588456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1FBCEF-631B-4440-AEC6-9EF0DC86F7B1}" type="datetimeFigureOut">
              <a:rPr lang="en-US" smtClean="0"/>
              <a:t>9/25/2018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31D13B-937D-4484-862F-E4A2B7A231F2}" type="slidenum">
              <a:rPr lang="en-US" smtClean="0"/>
              <a:t>‹#›</a:t>
            </a:fld>
            <a:endParaRPr lang="en-US"/>
          </a:p>
        </p:txBody>
      </p:sp>
    </p:spTree>
    <p:extLst>
      <p:ext uri="{BB962C8B-B14F-4D97-AF65-F5344CB8AC3E}">
        <p14:creationId xmlns:p14="http://schemas.microsoft.com/office/powerpoint/2010/main" val="3243251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1FBCEF-631B-4440-AEC6-9EF0DC86F7B1}" type="datetimeFigureOut">
              <a:rPr lang="en-US" smtClean="0"/>
              <a:t>9/25/2018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31D13B-937D-4484-862F-E4A2B7A231F2}" type="slidenum">
              <a:rPr lang="en-US" smtClean="0"/>
              <a:t>‹#›</a:t>
            </a:fld>
            <a:endParaRPr lang="en-US"/>
          </a:p>
        </p:txBody>
      </p:sp>
    </p:spTree>
    <p:extLst>
      <p:ext uri="{BB962C8B-B14F-4D97-AF65-F5344CB8AC3E}">
        <p14:creationId xmlns:p14="http://schemas.microsoft.com/office/powerpoint/2010/main" val="3750582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1FBCEF-631B-4440-AEC6-9EF0DC86F7B1}" type="datetimeFigureOut">
              <a:rPr lang="en-US" smtClean="0"/>
              <a:t>9/25/2018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31D13B-937D-4484-862F-E4A2B7A231F2}" type="slidenum">
              <a:rPr lang="en-US" smtClean="0"/>
              <a:t>‹#›</a:t>
            </a:fld>
            <a:endParaRPr lang="en-US"/>
          </a:p>
        </p:txBody>
      </p:sp>
    </p:spTree>
    <p:extLst>
      <p:ext uri="{BB962C8B-B14F-4D97-AF65-F5344CB8AC3E}">
        <p14:creationId xmlns:p14="http://schemas.microsoft.com/office/powerpoint/2010/main" val="1299245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1FBCEF-631B-4440-AEC6-9EF0DC86F7B1}" type="datetimeFigureOut">
              <a:rPr lang="en-US" smtClean="0"/>
              <a:t>9/25/2018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31D13B-937D-4484-862F-E4A2B7A231F2}" type="slidenum">
              <a:rPr lang="en-US" smtClean="0"/>
              <a:t>‹#›</a:t>
            </a:fld>
            <a:endParaRPr lang="en-US"/>
          </a:p>
        </p:txBody>
      </p:sp>
    </p:spTree>
    <p:extLst>
      <p:ext uri="{BB962C8B-B14F-4D97-AF65-F5344CB8AC3E}">
        <p14:creationId xmlns:p14="http://schemas.microsoft.com/office/powerpoint/2010/main" val="568174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E1FBCEF-631B-4440-AEC6-9EF0DC86F7B1}" type="datetimeFigureOut">
              <a:rPr lang="en-US" smtClean="0"/>
              <a:t>9/25/2018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31D13B-937D-4484-862F-E4A2B7A231F2}" type="slidenum">
              <a:rPr lang="en-US" smtClean="0"/>
              <a:t>‹#›</a:t>
            </a:fld>
            <a:endParaRPr lang="en-US"/>
          </a:p>
        </p:txBody>
      </p:sp>
    </p:spTree>
    <p:extLst>
      <p:ext uri="{BB962C8B-B14F-4D97-AF65-F5344CB8AC3E}">
        <p14:creationId xmlns:p14="http://schemas.microsoft.com/office/powerpoint/2010/main" val="1624453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E1FBCEF-631B-4440-AEC6-9EF0DC86F7B1}" type="datetimeFigureOut">
              <a:rPr lang="en-US" smtClean="0"/>
              <a:t>9/25/2018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31D13B-937D-4484-862F-E4A2B7A231F2}" type="slidenum">
              <a:rPr lang="en-US" smtClean="0"/>
              <a:t>‹#›</a:t>
            </a:fld>
            <a:endParaRPr lang="en-US"/>
          </a:p>
        </p:txBody>
      </p:sp>
    </p:spTree>
    <p:extLst>
      <p:ext uri="{BB962C8B-B14F-4D97-AF65-F5344CB8AC3E}">
        <p14:creationId xmlns:p14="http://schemas.microsoft.com/office/powerpoint/2010/main" val="2089321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E1FBCEF-631B-4440-AEC6-9EF0DC86F7B1}" type="datetimeFigureOut">
              <a:rPr lang="en-US" smtClean="0"/>
              <a:t>9/25/2018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31D13B-937D-4484-862F-E4A2B7A231F2}" type="slidenum">
              <a:rPr lang="en-US" smtClean="0"/>
              <a:t>‹#›</a:t>
            </a:fld>
            <a:endParaRPr lang="en-US"/>
          </a:p>
        </p:txBody>
      </p:sp>
    </p:spTree>
    <p:extLst>
      <p:ext uri="{BB962C8B-B14F-4D97-AF65-F5344CB8AC3E}">
        <p14:creationId xmlns:p14="http://schemas.microsoft.com/office/powerpoint/2010/main" val="3960336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1FBCEF-631B-4440-AEC6-9EF0DC86F7B1}" type="datetimeFigureOut">
              <a:rPr lang="en-US" smtClean="0"/>
              <a:t>9/25/2018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31D13B-937D-4484-862F-E4A2B7A231F2}" type="slidenum">
              <a:rPr lang="en-US" smtClean="0"/>
              <a:t>‹#›</a:t>
            </a:fld>
            <a:endParaRPr lang="en-US"/>
          </a:p>
        </p:txBody>
      </p:sp>
    </p:spTree>
    <p:extLst>
      <p:ext uri="{BB962C8B-B14F-4D97-AF65-F5344CB8AC3E}">
        <p14:creationId xmlns:p14="http://schemas.microsoft.com/office/powerpoint/2010/main" val="152850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E1FBCEF-631B-4440-AEC6-9EF0DC86F7B1}" type="datetimeFigureOut">
              <a:rPr lang="en-US" smtClean="0"/>
              <a:t>9/25/2018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31D13B-937D-4484-862F-E4A2B7A231F2}" type="slidenum">
              <a:rPr lang="en-US" smtClean="0"/>
              <a:t>‹#›</a:t>
            </a:fld>
            <a:endParaRPr lang="en-US"/>
          </a:p>
        </p:txBody>
      </p:sp>
    </p:spTree>
    <p:extLst>
      <p:ext uri="{BB962C8B-B14F-4D97-AF65-F5344CB8AC3E}">
        <p14:creationId xmlns:p14="http://schemas.microsoft.com/office/powerpoint/2010/main" val="609807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E1FBCEF-631B-4440-AEC6-9EF0DC86F7B1}" type="datetimeFigureOut">
              <a:rPr lang="en-US" smtClean="0"/>
              <a:t>9/25/2018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31D13B-937D-4484-862F-E4A2B7A231F2}" type="slidenum">
              <a:rPr lang="en-US" smtClean="0"/>
              <a:t>‹#›</a:t>
            </a:fld>
            <a:endParaRPr lang="en-US"/>
          </a:p>
        </p:txBody>
      </p:sp>
    </p:spTree>
    <p:extLst>
      <p:ext uri="{BB962C8B-B14F-4D97-AF65-F5344CB8AC3E}">
        <p14:creationId xmlns:p14="http://schemas.microsoft.com/office/powerpoint/2010/main" val="2701961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1FBCEF-631B-4440-AEC6-9EF0DC86F7B1}" type="datetimeFigureOut">
              <a:rPr lang="en-US" smtClean="0"/>
              <a:t>9/25/2018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31D13B-937D-4484-862F-E4A2B7A231F2}" type="slidenum">
              <a:rPr lang="en-US" smtClean="0"/>
              <a:t>‹#›</a:t>
            </a:fld>
            <a:endParaRPr lang="en-US"/>
          </a:p>
        </p:txBody>
      </p:sp>
    </p:spTree>
    <p:extLst>
      <p:ext uri="{BB962C8B-B14F-4D97-AF65-F5344CB8AC3E}">
        <p14:creationId xmlns:p14="http://schemas.microsoft.com/office/powerpoint/2010/main" val="30740509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9144000" cy="6858000"/>
          </a:xfrm>
          <a:prstGeom prst="rect">
            <a:avLst/>
          </a:prstGeom>
          <a:solidFill>
            <a:srgbClr val="93A365"/>
          </a:solidFill>
          <a:ln w="12700">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5" name="Rectangle 14"/>
          <p:cNvSpPr/>
          <p:nvPr/>
        </p:nvSpPr>
        <p:spPr>
          <a:xfrm>
            <a:off x="228600" y="5638800"/>
            <a:ext cx="5410200" cy="762000"/>
          </a:xfrm>
          <a:prstGeom prst="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accent2">
                    <a:lumMod val="75000"/>
                  </a:schemeClr>
                </a:solidFill>
                <a:latin typeface="Arial" panose="020B0604020202020204" pitchFamily="34" charset="0"/>
                <a:cs typeface="Arial" panose="020B0604020202020204" pitchFamily="34" charset="0"/>
              </a:rPr>
              <a:t>UUA Faith Development Office </a:t>
            </a:r>
          </a:p>
        </p:txBody>
      </p:sp>
      <p:pic>
        <p:nvPicPr>
          <p:cNvPr id="2052" name="Picture 1"/>
          <p:cNvPicPr>
            <a:picLocks noChangeAspect="1"/>
          </p:cNvPicPr>
          <p:nvPr/>
        </p:nvPicPr>
        <p:blipFill>
          <a:blip r:embed="rId3" cstate="print">
            <a:extLst>
              <a:ext uri="{28A0092B-C50C-407E-A947-70E740481C1C}">
                <a14:useLocalDpi xmlns:a14="http://schemas.microsoft.com/office/drawing/2010/main" val="0"/>
              </a:ext>
            </a:extLst>
          </a:blip>
          <a:srcRect l="74286"/>
          <a:stretch>
            <a:fillRect/>
          </a:stretch>
        </p:blipFill>
        <p:spPr bwMode="auto">
          <a:xfrm>
            <a:off x="7437438" y="4922838"/>
            <a:ext cx="1116012"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Subtitle 18"/>
          <p:cNvSpPr>
            <a:spLocks noGrp="1"/>
          </p:cNvSpPr>
          <p:nvPr>
            <p:ph type="subTitle" idx="1"/>
          </p:nvPr>
        </p:nvSpPr>
        <p:spPr>
          <a:xfrm>
            <a:off x="990600" y="838200"/>
            <a:ext cx="7239000" cy="4495800"/>
          </a:xfrm>
        </p:spPr>
        <p:txBody>
          <a:bodyPr>
            <a:normAutofit fontScale="92500" lnSpcReduction="10000"/>
          </a:bodyPr>
          <a:lstStyle/>
          <a:p>
            <a:pPr>
              <a:defRPr/>
            </a:pPr>
            <a:endParaRPr lang="en-US" i="1" dirty="0">
              <a:solidFill>
                <a:schemeClr val="tx1"/>
              </a:solidFill>
            </a:endParaRPr>
          </a:p>
          <a:p>
            <a:pPr>
              <a:defRPr/>
            </a:pPr>
            <a:r>
              <a:rPr lang="en-US" b="1" i="1" dirty="0">
                <a:solidFill>
                  <a:schemeClr val="tx1"/>
                </a:solidFill>
              </a:rPr>
              <a:t>Justice on Earth: People of Faith Working</a:t>
            </a:r>
            <a:br>
              <a:rPr lang="en-US" b="1" i="1" dirty="0">
                <a:solidFill>
                  <a:schemeClr val="tx1"/>
                </a:solidFill>
              </a:rPr>
            </a:br>
            <a:r>
              <a:rPr lang="en-US" b="1" i="1" dirty="0">
                <a:solidFill>
                  <a:schemeClr val="tx1"/>
                </a:solidFill>
              </a:rPr>
              <a:t>at the Intersections of Race, Class,</a:t>
            </a:r>
            <a:br>
              <a:rPr lang="en-US" b="1" i="1" dirty="0">
                <a:solidFill>
                  <a:schemeClr val="tx1"/>
                </a:solidFill>
              </a:rPr>
            </a:br>
            <a:r>
              <a:rPr lang="en-US" b="1" i="1" dirty="0">
                <a:solidFill>
                  <a:schemeClr val="tx1"/>
                </a:solidFill>
              </a:rPr>
              <a:t>and the Environment</a:t>
            </a:r>
          </a:p>
          <a:p>
            <a:pPr>
              <a:defRPr/>
            </a:pPr>
            <a:r>
              <a:rPr lang="en-US" b="1" dirty="0">
                <a:solidFill>
                  <a:schemeClr val="tx1"/>
                </a:solidFill>
              </a:rPr>
              <a:t>2018-19 UUA Common Read</a:t>
            </a:r>
          </a:p>
          <a:p>
            <a:pPr>
              <a:defRPr/>
            </a:pPr>
            <a:endParaRPr lang="en-US" b="1" dirty="0">
              <a:solidFill>
                <a:schemeClr val="tx1"/>
              </a:solidFill>
            </a:endParaRPr>
          </a:p>
          <a:p>
            <a:pPr>
              <a:defRPr/>
            </a:pPr>
            <a:r>
              <a:rPr lang="en-US" b="1" dirty="0">
                <a:solidFill>
                  <a:schemeClr val="tx1"/>
                </a:solidFill>
              </a:rPr>
              <a:t>DISCUSSION GUIDE</a:t>
            </a:r>
            <a:br>
              <a:rPr lang="en-US" b="1" dirty="0">
                <a:solidFill>
                  <a:schemeClr val="tx1"/>
                </a:solidFill>
              </a:rPr>
            </a:br>
            <a:r>
              <a:rPr lang="en-US" b="1" dirty="0">
                <a:solidFill>
                  <a:schemeClr val="tx1"/>
                </a:solidFill>
              </a:rPr>
              <a:t>QUESTIONS AND PROMPTS</a:t>
            </a:r>
            <a:br>
              <a:rPr lang="en-US" dirty="0">
                <a:solidFill>
                  <a:schemeClr val="tx1"/>
                </a:solidFill>
              </a:rPr>
            </a:br>
            <a:endParaRPr lang="en-US" dirty="0">
              <a:solidFill>
                <a:schemeClr val="tx1"/>
              </a:solidFill>
            </a:endParaRPr>
          </a:p>
        </p:txBody>
      </p:sp>
    </p:spTree>
    <p:extLst>
      <p:ext uri="{BB962C8B-B14F-4D97-AF65-F5344CB8AC3E}">
        <p14:creationId xmlns:p14="http://schemas.microsoft.com/office/powerpoint/2010/main" val="6941547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9144000" cy="6858000"/>
          </a:xfrm>
          <a:prstGeom prst="rect">
            <a:avLst/>
          </a:prstGeom>
          <a:solidFill>
            <a:srgbClr val="93A365"/>
          </a:solidFill>
          <a:ln w="12700">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5" name="Rectangle 14"/>
          <p:cNvSpPr/>
          <p:nvPr/>
        </p:nvSpPr>
        <p:spPr>
          <a:xfrm>
            <a:off x="228600" y="5638800"/>
            <a:ext cx="5410200" cy="762000"/>
          </a:xfrm>
          <a:prstGeom prst="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accent2">
                    <a:lumMod val="75000"/>
                  </a:schemeClr>
                </a:solidFill>
                <a:latin typeface="Arial" panose="020B0604020202020204" pitchFamily="34" charset="0"/>
                <a:cs typeface="Arial" panose="020B0604020202020204" pitchFamily="34" charset="0"/>
              </a:rPr>
              <a:t>UUA Faith Development Office </a:t>
            </a:r>
          </a:p>
        </p:txBody>
      </p:sp>
      <p:pic>
        <p:nvPicPr>
          <p:cNvPr id="2052" name="Picture 1"/>
          <p:cNvPicPr>
            <a:picLocks noChangeAspect="1"/>
          </p:cNvPicPr>
          <p:nvPr/>
        </p:nvPicPr>
        <p:blipFill>
          <a:blip r:embed="rId3" cstate="print">
            <a:extLst>
              <a:ext uri="{28A0092B-C50C-407E-A947-70E740481C1C}">
                <a14:useLocalDpi xmlns:a14="http://schemas.microsoft.com/office/drawing/2010/main" val="0"/>
              </a:ext>
            </a:extLst>
          </a:blip>
          <a:srcRect l="74286"/>
          <a:stretch>
            <a:fillRect/>
          </a:stretch>
        </p:blipFill>
        <p:spPr bwMode="auto">
          <a:xfrm>
            <a:off x="7437438" y="4922838"/>
            <a:ext cx="1116012"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Subtitle 18"/>
          <p:cNvSpPr>
            <a:spLocks noGrp="1"/>
          </p:cNvSpPr>
          <p:nvPr>
            <p:ph type="subTitle" idx="1"/>
          </p:nvPr>
        </p:nvSpPr>
        <p:spPr>
          <a:xfrm>
            <a:off x="990600" y="533400"/>
            <a:ext cx="7239000" cy="4800600"/>
          </a:xfrm>
        </p:spPr>
        <p:txBody>
          <a:bodyPr>
            <a:normAutofit fontScale="55000" lnSpcReduction="20000"/>
          </a:bodyPr>
          <a:lstStyle/>
          <a:p>
            <a:pPr>
              <a:defRPr/>
            </a:pPr>
            <a:endParaRPr lang="en-US" i="1" dirty="0">
              <a:solidFill>
                <a:schemeClr val="tx1"/>
              </a:solidFill>
            </a:endParaRPr>
          </a:p>
          <a:p>
            <a:pPr>
              <a:defRPr/>
            </a:pPr>
            <a:r>
              <a:rPr lang="en-US" sz="5100" dirty="0">
                <a:solidFill>
                  <a:schemeClr val="tx1"/>
                </a:solidFill>
              </a:rPr>
              <a:t>CHALICE LIGHTING</a:t>
            </a:r>
          </a:p>
          <a:p>
            <a:pPr>
              <a:defRPr/>
            </a:pPr>
            <a:endParaRPr lang="en-US" sz="5100" dirty="0">
              <a:solidFill>
                <a:schemeClr val="tx1"/>
              </a:solidFill>
            </a:endParaRPr>
          </a:p>
          <a:p>
            <a:pPr>
              <a:defRPr/>
            </a:pPr>
            <a:r>
              <a:rPr lang="en-US" sz="5100" dirty="0">
                <a:solidFill>
                  <a:schemeClr val="tx1"/>
                </a:solidFill>
              </a:rPr>
              <a:t>We light this chalice to celebrate Unitarian Universalism.</a:t>
            </a:r>
          </a:p>
          <a:p>
            <a:pPr>
              <a:defRPr/>
            </a:pPr>
            <a:r>
              <a:rPr lang="en-US" sz="5100" dirty="0">
                <a:solidFill>
                  <a:schemeClr val="tx1"/>
                </a:solidFill>
              </a:rPr>
              <a:t>This is the church of the open mind.</a:t>
            </a:r>
          </a:p>
          <a:p>
            <a:pPr>
              <a:defRPr/>
            </a:pPr>
            <a:r>
              <a:rPr lang="en-US" sz="5100" dirty="0">
                <a:solidFill>
                  <a:schemeClr val="tx1"/>
                </a:solidFill>
              </a:rPr>
              <a:t>This is the church of the helping hands.</a:t>
            </a:r>
          </a:p>
          <a:p>
            <a:pPr>
              <a:defRPr/>
            </a:pPr>
            <a:r>
              <a:rPr lang="en-US" sz="5100" dirty="0">
                <a:solidFill>
                  <a:schemeClr val="tx1"/>
                </a:solidFill>
              </a:rPr>
              <a:t>This is the church of the loving heart.</a:t>
            </a:r>
          </a:p>
          <a:p>
            <a:pPr>
              <a:defRPr/>
            </a:pPr>
            <a:r>
              <a:rPr lang="en-US" sz="5100" dirty="0">
                <a:solidFill>
                  <a:schemeClr val="tx1"/>
                </a:solidFill>
              </a:rPr>
              <a:t>Together we care for our earth and work for friendship and peace in our world.</a:t>
            </a:r>
          </a:p>
          <a:p>
            <a:pPr>
              <a:defRPr/>
            </a:pPr>
            <a:br>
              <a:rPr lang="en-US" dirty="0">
                <a:solidFill>
                  <a:schemeClr val="tx1"/>
                </a:solidFill>
              </a:rPr>
            </a:br>
            <a:endParaRPr lang="en-US" dirty="0">
              <a:solidFill>
                <a:schemeClr val="tx1"/>
              </a:solidFill>
            </a:endParaRPr>
          </a:p>
        </p:txBody>
      </p:sp>
    </p:spTree>
    <p:extLst>
      <p:ext uri="{BB962C8B-B14F-4D97-AF65-F5344CB8AC3E}">
        <p14:creationId xmlns:p14="http://schemas.microsoft.com/office/powerpoint/2010/main" val="40943896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9144000" cy="6858000"/>
          </a:xfrm>
          <a:prstGeom prst="rect">
            <a:avLst/>
          </a:prstGeom>
          <a:solidFill>
            <a:srgbClr val="93A365"/>
          </a:solidFill>
          <a:ln w="12700">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5" name="Rectangle 14"/>
          <p:cNvSpPr/>
          <p:nvPr/>
        </p:nvSpPr>
        <p:spPr>
          <a:xfrm>
            <a:off x="228600" y="5638800"/>
            <a:ext cx="5410200" cy="762000"/>
          </a:xfrm>
          <a:prstGeom prst="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accent2">
                    <a:lumMod val="75000"/>
                  </a:schemeClr>
                </a:solidFill>
                <a:latin typeface="Arial" panose="020B0604020202020204" pitchFamily="34" charset="0"/>
                <a:cs typeface="Arial" panose="020B0604020202020204" pitchFamily="34" charset="0"/>
              </a:rPr>
              <a:t>UUA Faith Development Office </a:t>
            </a:r>
          </a:p>
        </p:txBody>
      </p:sp>
      <p:pic>
        <p:nvPicPr>
          <p:cNvPr id="2052" name="Picture 1"/>
          <p:cNvPicPr>
            <a:picLocks noChangeAspect="1"/>
          </p:cNvPicPr>
          <p:nvPr/>
        </p:nvPicPr>
        <p:blipFill>
          <a:blip r:embed="rId3" cstate="print">
            <a:extLst>
              <a:ext uri="{28A0092B-C50C-407E-A947-70E740481C1C}">
                <a14:useLocalDpi xmlns:a14="http://schemas.microsoft.com/office/drawing/2010/main" val="0"/>
              </a:ext>
            </a:extLst>
          </a:blip>
          <a:srcRect l="74286"/>
          <a:stretch>
            <a:fillRect/>
          </a:stretch>
        </p:blipFill>
        <p:spPr bwMode="auto">
          <a:xfrm>
            <a:off x="7437438" y="4922838"/>
            <a:ext cx="1116012"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Subtitle 18"/>
          <p:cNvSpPr>
            <a:spLocks noGrp="1"/>
          </p:cNvSpPr>
          <p:nvPr>
            <p:ph type="subTitle" idx="1"/>
          </p:nvPr>
        </p:nvSpPr>
        <p:spPr>
          <a:xfrm>
            <a:off x="990600" y="990600"/>
            <a:ext cx="7239000" cy="4343400"/>
          </a:xfrm>
        </p:spPr>
        <p:txBody>
          <a:bodyPr>
            <a:normAutofit/>
          </a:bodyPr>
          <a:lstStyle/>
          <a:p>
            <a:pPr>
              <a:defRPr/>
            </a:pPr>
            <a:r>
              <a:rPr lang="en-US" dirty="0">
                <a:solidFill>
                  <a:schemeClr val="tx1"/>
                </a:solidFill>
              </a:rPr>
              <a:t>REFLECTION AND SHARING</a:t>
            </a:r>
          </a:p>
          <a:p>
            <a:pPr>
              <a:defRPr/>
            </a:pPr>
            <a:endParaRPr lang="en-US" dirty="0">
              <a:solidFill>
                <a:schemeClr val="tx1"/>
              </a:solidFill>
            </a:endParaRPr>
          </a:p>
          <a:p>
            <a:pPr>
              <a:defRPr/>
            </a:pPr>
            <a:r>
              <a:rPr lang="en-US" dirty="0">
                <a:solidFill>
                  <a:schemeClr val="tx1"/>
                </a:solidFill>
              </a:rPr>
              <a:t>What religious or spiritual practices are now, or have been, meaningful in your life that connect you to the living earth? How do they connect you to other people?</a:t>
            </a:r>
            <a:br>
              <a:rPr lang="en-US" dirty="0">
                <a:solidFill>
                  <a:schemeClr val="tx1"/>
                </a:solidFill>
              </a:rPr>
            </a:br>
            <a:endParaRPr lang="en-US" dirty="0">
              <a:solidFill>
                <a:schemeClr val="tx1"/>
              </a:solidFill>
            </a:endParaRPr>
          </a:p>
        </p:txBody>
      </p:sp>
    </p:spTree>
    <p:extLst>
      <p:ext uri="{BB962C8B-B14F-4D97-AF65-F5344CB8AC3E}">
        <p14:creationId xmlns:p14="http://schemas.microsoft.com/office/powerpoint/2010/main" val="2485757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9144000" cy="6858000"/>
          </a:xfrm>
          <a:prstGeom prst="rect">
            <a:avLst/>
          </a:prstGeom>
          <a:solidFill>
            <a:srgbClr val="93A365"/>
          </a:solidFill>
          <a:ln w="12700">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5" name="Rectangle 14"/>
          <p:cNvSpPr/>
          <p:nvPr/>
        </p:nvSpPr>
        <p:spPr>
          <a:xfrm>
            <a:off x="228600" y="5638800"/>
            <a:ext cx="5410200" cy="762000"/>
          </a:xfrm>
          <a:prstGeom prst="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accent2">
                    <a:lumMod val="75000"/>
                  </a:schemeClr>
                </a:solidFill>
                <a:latin typeface="Arial" panose="020B0604020202020204" pitchFamily="34" charset="0"/>
                <a:cs typeface="Arial" panose="020B0604020202020204" pitchFamily="34" charset="0"/>
              </a:rPr>
              <a:t>UUA Faith Development Office </a:t>
            </a:r>
          </a:p>
        </p:txBody>
      </p:sp>
      <p:pic>
        <p:nvPicPr>
          <p:cNvPr id="2052" name="Picture 1"/>
          <p:cNvPicPr>
            <a:picLocks noChangeAspect="1"/>
          </p:cNvPicPr>
          <p:nvPr/>
        </p:nvPicPr>
        <p:blipFill>
          <a:blip r:embed="rId3" cstate="print">
            <a:extLst>
              <a:ext uri="{28A0092B-C50C-407E-A947-70E740481C1C}">
                <a14:useLocalDpi xmlns:a14="http://schemas.microsoft.com/office/drawing/2010/main" val="0"/>
              </a:ext>
            </a:extLst>
          </a:blip>
          <a:srcRect l="74286"/>
          <a:stretch>
            <a:fillRect/>
          </a:stretch>
        </p:blipFill>
        <p:spPr bwMode="auto">
          <a:xfrm>
            <a:off x="7437438" y="4922838"/>
            <a:ext cx="1116012"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Subtitle 18"/>
          <p:cNvSpPr>
            <a:spLocks noGrp="1"/>
          </p:cNvSpPr>
          <p:nvPr>
            <p:ph type="subTitle" idx="1"/>
          </p:nvPr>
        </p:nvSpPr>
        <p:spPr>
          <a:xfrm>
            <a:off x="381000" y="228600"/>
            <a:ext cx="8305800" cy="5105400"/>
          </a:xfrm>
        </p:spPr>
        <p:txBody>
          <a:bodyPr>
            <a:normAutofit fontScale="40000" lnSpcReduction="20000"/>
          </a:bodyPr>
          <a:lstStyle/>
          <a:p>
            <a:pPr>
              <a:defRPr/>
            </a:pPr>
            <a:r>
              <a:rPr lang="en-US" sz="6000" dirty="0">
                <a:solidFill>
                  <a:schemeClr val="tx1"/>
                </a:solidFill>
              </a:rPr>
              <a:t>DISCUSSION: A MORAL IMPERATIVE</a:t>
            </a:r>
          </a:p>
          <a:p>
            <a:pPr>
              <a:defRPr/>
            </a:pPr>
            <a:endParaRPr lang="en-US" sz="2500" dirty="0">
              <a:solidFill>
                <a:schemeClr val="tx1"/>
              </a:solidFill>
            </a:endParaRPr>
          </a:p>
          <a:p>
            <a:pPr marL="457200" indent="-457200" algn="l">
              <a:buFont typeface="Arial" panose="020B0604020202020204" pitchFamily="34" charset="0"/>
              <a:buChar char="•"/>
              <a:defRPr/>
            </a:pPr>
            <a:r>
              <a:rPr lang="en-US" sz="6000" dirty="0">
                <a:solidFill>
                  <a:schemeClr val="tx1"/>
                </a:solidFill>
              </a:rPr>
              <a:t>How might introducing a Unitarian Universalist “language of morality” change how we perceive environmental causes? How can we address environmental causes as Unitarian Universalists?</a:t>
            </a:r>
          </a:p>
          <a:p>
            <a:pPr marL="457200" indent="-457200" algn="l">
              <a:buFont typeface="Arial" panose="020B0604020202020204" pitchFamily="34" charset="0"/>
              <a:buChar char="•"/>
              <a:defRPr/>
            </a:pPr>
            <a:endParaRPr lang="en-US" sz="2500" dirty="0">
              <a:solidFill>
                <a:schemeClr val="tx1"/>
              </a:solidFill>
            </a:endParaRPr>
          </a:p>
          <a:p>
            <a:pPr marL="457200" indent="-457200" algn="l">
              <a:buFont typeface="Arial" panose="020B0604020202020204" pitchFamily="34" charset="0"/>
              <a:buChar char="•"/>
              <a:defRPr/>
            </a:pPr>
            <a:r>
              <a:rPr lang="en-US" sz="6000" i="1" dirty="0">
                <a:solidFill>
                  <a:schemeClr val="tx1"/>
                </a:solidFill>
              </a:rPr>
              <a:t>Justice on Earth </a:t>
            </a:r>
            <a:r>
              <a:rPr lang="en-US" sz="6000" dirty="0">
                <a:solidFill>
                  <a:schemeClr val="tx1"/>
                </a:solidFill>
              </a:rPr>
              <a:t>suggests that, through a UU lens, we must see: There is no environmental justice without justice for people and communities of color and economic poverty, in our country and globally, who are most vulnerable to effects of climate change and environmental abuse. When we let our faith guide us, how are we more sharply accountable to those people most harmed by environmental damage?</a:t>
            </a:r>
          </a:p>
          <a:p>
            <a:pPr marL="457200" indent="-457200" algn="l">
              <a:buFont typeface="Arial" panose="020B0604020202020204" pitchFamily="34" charset="0"/>
              <a:buChar char="•"/>
              <a:defRPr/>
            </a:pPr>
            <a:endParaRPr lang="en-US" sz="2500" dirty="0">
              <a:solidFill>
                <a:schemeClr val="tx1"/>
              </a:solidFill>
            </a:endParaRPr>
          </a:p>
          <a:p>
            <a:pPr marL="457200" indent="-457200" algn="l">
              <a:buFont typeface="Arial" panose="020B0604020202020204" pitchFamily="34" charset="0"/>
              <a:buChar char="•"/>
              <a:defRPr/>
            </a:pPr>
            <a:r>
              <a:rPr lang="en-US" sz="6000" dirty="0">
                <a:solidFill>
                  <a:schemeClr val="tx1"/>
                </a:solidFill>
              </a:rPr>
              <a:t>What might be a UU language of morality that can broaden and strengthen our advocacy for environmental justice?</a:t>
            </a:r>
          </a:p>
          <a:p>
            <a:pPr algn="l">
              <a:defRPr/>
            </a:pPr>
            <a:br>
              <a:rPr lang="en-US" dirty="0">
                <a:solidFill>
                  <a:schemeClr val="tx1"/>
                </a:solidFill>
              </a:rPr>
            </a:br>
            <a:endParaRPr lang="en-US" dirty="0">
              <a:solidFill>
                <a:schemeClr val="tx1"/>
              </a:solidFill>
            </a:endParaRPr>
          </a:p>
        </p:txBody>
      </p:sp>
    </p:spTree>
    <p:extLst>
      <p:ext uri="{BB962C8B-B14F-4D97-AF65-F5344CB8AC3E}">
        <p14:creationId xmlns:p14="http://schemas.microsoft.com/office/powerpoint/2010/main" val="30148756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9144000" cy="6858000"/>
          </a:xfrm>
          <a:prstGeom prst="rect">
            <a:avLst/>
          </a:prstGeom>
          <a:solidFill>
            <a:srgbClr val="93A365"/>
          </a:solidFill>
          <a:ln w="12700">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5" name="Rectangle 14"/>
          <p:cNvSpPr/>
          <p:nvPr/>
        </p:nvSpPr>
        <p:spPr>
          <a:xfrm>
            <a:off x="228600" y="5638800"/>
            <a:ext cx="5410200" cy="762000"/>
          </a:xfrm>
          <a:prstGeom prst="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accent2">
                    <a:lumMod val="75000"/>
                  </a:schemeClr>
                </a:solidFill>
                <a:latin typeface="Arial" panose="020B0604020202020204" pitchFamily="34" charset="0"/>
                <a:cs typeface="Arial" panose="020B0604020202020204" pitchFamily="34" charset="0"/>
              </a:rPr>
              <a:t>UUA Faith Development Office </a:t>
            </a:r>
          </a:p>
        </p:txBody>
      </p:sp>
      <p:pic>
        <p:nvPicPr>
          <p:cNvPr id="2052" name="Picture 1"/>
          <p:cNvPicPr>
            <a:picLocks noChangeAspect="1"/>
          </p:cNvPicPr>
          <p:nvPr/>
        </p:nvPicPr>
        <p:blipFill>
          <a:blip r:embed="rId3" cstate="print">
            <a:extLst>
              <a:ext uri="{28A0092B-C50C-407E-A947-70E740481C1C}">
                <a14:useLocalDpi xmlns:a14="http://schemas.microsoft.com/office/drawing/2010/main" val="0"/>
              </a:ext>
            </a:extLst>
          </a:blip>
          <a:srcRect l="74286"/>
          <a:stretch>
            <a:fillRect/>
          </a:stretch>
        </p:blipFill>
        <p:spPr bwMode="auto">
          <a:xfrm>
            <a:off x="7437438" y="4922838"/>
            <a:ext cx="1116012"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Subtitle 18"/>
          <p:cNvSpPr>
            <a:spLocks noGrp="1"/>
          </p:cNvSpPr>
          <p:nvPr>
            <p:ph type="subTitle" idx="1"/>
          </p:nvPr>
        </p:nvSpPr>
        <p:spPr>
          <a:xfrm>
            <a:off x="990600" y="990600"/>
            <a:ext cx="7239000" cy="4343400"/>
          </a:xfrm>
        </p:spPr>
        <p:txBody>
          <a:bodyPr>
            <a:normAutofit/>
          </a:bodyPr>
          <a:lstStyle/>
          <a:p>
            <a:pPr>
              <a:defRPr/>
            </a:pPr>
            <a:r>
              <a:rPr lang="en-US" dirty="0">
                <a:solidFill>
                  <a:schemeClr val="tx1"/>
                </a:solidFill>
              </a:rPr>
              <a:t>1</a:t>
            </a:r>
            <a:r>
              <a:rPr lang="en-US" baseline="30000" dirty="0">
                <a:solidFill>
                  <a:schemeClr val="tx1"/>
                </a:solidFill>
              </a:rPr>
              <a:t>st</a:t>
            </a:r>
            <a:r>
              <a:rPr lang="en-US" dirty="0">
                <a:solidFill>
                  <a:schemeClr val="tx1"/>
                </a:solidFill>
              </a:rPr>
              <a:t> and 7</a:t>
            </a:r>
            <a:r>
              <a:rPr lang="en-US" baseline="30000" dirty="0">
                <a:solidFill>
                  <a:schemeClr val="tx1"/>
                </a:solidFill>
              </a:rPr>
              <a:t>th</a:t>
            </a:r>
            <a:r>
              <a:rPr lang="en-US" dirty="0">
                <a:solidFill>
                  <a:schemeClr val="tx1"/>
                </a:solidFill>
              </a:rPr>
              <a:t> UNITARIAN UNIVERSALIST PRINCIPLES</a:t>
            </a:r>
            <a:endParaRPr lang="en-US" sz="1800" dirty="0">
              <a:solidFill>
                <a:schemeClr val="tx1"/>
              </a:solidFill>
            </a:endParaRPr>
          </a:p>
          <a:p>
            <a:pPr>
              <a:defRPr/>
            </a:pPr>
            <a:endParaRPr lang="en-US" sz="1800" dirty="0">
              <a:solidFill>
                <a:schemeClr val="tx1"/>
              </a:solidFill>
            </a:endParaRPr>
          </a:p>
          <a:p>
            <a:pPr marL="514350" indent="-514350">
              <a:buAutoNum type="arabicPeriod"/>
              <a:defRPr/>
            </a:pPr>
            <a:r>
              <a:rPr lang="en-US" dirty="0">
                <a:solidFill>
                  <a:schemeClr val="tx1"/>
                </a:solidFill>
              </a:rPr>
              <a:t>The inherent worth and dignity of every person</a:t>
            </a:r>
          </a:p>
          <a:p>
            <a:pPr>
              <a:defRPr/>
            </a:pPr>
            <a:r>
              <a:rPr lang="en-US" dirty="0">
                <a:solidFill>
                  <a:schemeClr val="tx1"/>
                </a:solidFill>
              </a:rPr>
              <a:t> 7. Respect for the interdependent web of all existence of which we are a part </a:t>
            </a:r>
            <a:br>
              <a:rPr lang="en-US" dirty="0">
                <a:solidFill>
                  <a:schemeClr val="tx1"/>
                </a:solidFill>
              </a:rPr>
            </a:br>
            <a:endParaRPr lang="en-US" dirty="0">
              <a:solidFill>
                <a:schemeClr val="tx1"/>
              </a:solidFill>
            </a:endParaRPr>
          </a:p>
        </p:txBody>
      </p:sp>
    </p:spTree>
    <p:extLst>
      <p:ext uri="{BB962C8B-B14F-4D97-AF65-F5344CB8AC3E}">
        <p14:creationId xmlns:p14="http://schemas.microsoft.com/office/powerpoint/2010/main" val="31457398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9144000" cy="6858000"/>
          </a:xfrm>
          <a:prstGeom prst="rect">
            <a:avLst/>
          </a:prstGeom>
          <a:solidFill>
            <a:srgbClr val="93A365"/>
          </a:solidFill>
          <a:ln w="12700">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5" name="Rectangle 14"/>
          <p:cNvSpPr/>
          <p:nvPr/>
        </p:nvSpPr>
        <p:spPr>
          <a:xfrm>
            <a:off x="228600" y="5638800"/>
            <a:ext cx="5410200" cy="762000"/>
          </a:xfrm>
          <a:prstGeom prst="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accent2">
                    <a:lumMod val="75000"/>
                  </a:schemeClr>
                </a:solidFill>
                <a:latin typeface="Arial" panose="020B0604020202020204" pitchFamily="34" charset="0"/>
                <a:cs typeface="Arial" panose="020B0604020202020204" pitchFamily="34" charset="0"/>
              </a:rPr>
              <a:t>UUA Faith Development Office </a:t>
            </a:r>
          </a:p>
        </p:txBody>
      </p:sp>
      <p:pic>
        <p:nvPicPr>
          <p:cNvPr id="2052" name="Picture 1"/>
          <p:cNvPicPr>
            <a:picLocks noChangeAspect="1"/>
          </p:cNvPicPr>
          <p:nvPr/>
        </p:nvPicPr>
        <p:blipFill>
          <a:blip r:embed="rId3" cstate="print">
            <a:extLst>
              <a:ext uri="{28A0092B-C50C-407E-A947-70E740481C1C}">
                <a14:useLocalDpi xmlns:a14="http://schemas.microsoft.com/office/drawing/2010/main" val="0"/>
              </a:ext>
            </a:extLst>
          </a:blip>
          <a:srcRect l="74286"/>
          <a:stretch>
            <a:fillRect/>
          </a:stretch>
        </p:blipFill>
        <p:spPr bwMode="auto">
          <a:xfrm>
            <a:off x="7437438" y="4922838"/>
            <a:ext cx="1116012"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Subtitle 18"/>
          <p:cNvSpPr>
            <a:spLocks noGrp="1"/>
          </p:cNvSpPr>
          <p:nvPr>
            <p:ph type="subTitle" idx="1"/>
          </p:nvPr>
        </p:nvSpPr>
        <p:spPr>
          <a:xfrm>
            <a:off x="990600" y="762000"/>
            <a:ext cx="7239000" cy="4572000"/>
          </a:xfrm>
        </p:spPr>
        <p:txBody>
          <a:bodyPr>
            <a:normAutofit fontScale="85000" lnSpcReduction="20000"/>
          </a:bodyPr>
          <a:lstStyle/>
          <a:p>
            <a:pPr>
              <a:defRPr/>
            </a:pPr>
            <a:endParaRPr lang="en-US" i="1" dirty="0">
              <a:solidFill>
                <a:schemeClr val="tx1"/>
              </a:solidFill>
            </a:endParaRPr>
          </a:p>
          <a:p>
            <a:pPr>
              <a:defRPr/>
            </a:pPr>
            <a:endParaRPr lang="en-US" dirty="0">
              <a:solidFill>
                <a:schemeClr val="tx1"/>
              </a:solidFill>
            </a:endParaRPr>
          </a:p>
          <a:p>
            <a:pPr>
              <a:defRPr/>
            </a:pPr>
            <a:r>
              <a:rPr lang="en-US" sz="4400" b="1" dirty="0">
                <a:solidFill>
                  <a:schemeClr val="tx1"/>
                </a:solidFill>
              </a:rPr>
              <a:t>THREE-SESSION</a:t>
            </a:r>
          </a:p>
          <a:p>
            <a:pPr>
              <a:defRPr/>
            </a:pPr>
            <a:r>
              <a:rPr lang="en-US" sz="4400" b="1" dirty="0">
                <a:solidFill>
                  <a:schemeClr val="tx1"/>
                </a:solidFill>
              </a:rPr>
              <a:t>VERSION</a:t>
            </a:r>
          </a:p>
          <a:p>
            <a:pPr>
              <a:defRPr/>
            </a:pPr>
            <a:endParaRPr lang="en-US" sz="1900" b="1" dirty="0">
              <a:solidFill>
                <a:schemeClr val="tx1"/>
              </a:solidFill>
            </a:endParaRPr>
          </a:p>
          <a:p>
            <a:pPr>
              <a:defRPr/>
            </a:pPr>
            <a:r>
              <a:rPr lang="en-US" sz="4400" b="1" dirty="0">
                <a:solidFill>
                  <a:schemeClr val="tx1"/>
                </a:solidFill>
              </a:rPr>
              <a:t>Session 3:</a:t>
            </a:r>
            <a:br>
              <a:rPr lang="en-US" sz="4400" b="1" dirty="0">
                <a:solidFill>
                  <a:schemeClr val="tx1"/>
                </a:solidFill>
              </a:rPr>
            </a:br>
            <a:r>
              <a:rPr lang="en-US" sz="4400" b="1" dirty="0">
                <a:solidFill>
                  <a:schemeClr val="tx1"/>
                </a:solidFill>
              </a:rPr>
              <a:t>Embracing Accountability and Becoming Partners</a:t>
            </a:r>
          </a:p>
          <a:p>
            <a:pPr>
              <a:defRPr/>
            </a:pPr>
            <a:br>
              <a:rPr lang="en-US" dirty="0">
                <a:solidFill>
                  <a:schemeClr val="tx1"/>
                </a:solidFill>
              </a:rPr>
            </a:br>
            <a:endParaRPr lang="en-US" dirty="0">
              <a:solidFill>
                <a:schemeClr val="tx1"/>
              </a:solidFill>
            </a:endParaRPr>
          </a:p>
        </p:txBody>
      </p:sp>
    </p:spTree>
    <p:extLst>
      <p:ext uri="{BB962C8B-B14F-4D97-AF65-F5344CB8AC3E}">
        <p14:creationId xmlns:p14="http://schemas.microsoft.com/office/powerpoint/2010/main" val="5535023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9144000" cy="6858000"/>
          </a:xfrm>
          <a:prstGeom prst="rect">
            <a:avLst/>
          </a:prstGeom>
          <a:solidFill>
            <a:srgbClr val="93A365"/>
          </a:solidFill>
          <a:ln w="12700">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5" name="Rectangle 14"/>
          <p:cNvSpPr/>
          <p:nvPr/>
        </p:nvSpPr>
        <p:spPr>
          <a:xfrm>
            <a:off x="228600" y="5638800"/>
            <a:ext cx="5410200" cy="762000"/>
          </a:xfrm>
          <a:prstGeom prst="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accent2">
                    <a:lumMod val="75000"/>
                  </a:schemeClr>
                </a:solidFill>
                <a:latin typeface="Arial" panose="020B0604020202020204" pitchFamily="34" charset="0"/>
                <a:cs typeface="Arial" panose="020B0604020202020204" pitchFamily="34" charset="0"/>
              </a:rPr>
              <a:t>UUA Faith Development Office </a:t>
            </a:r>
          </a:p>
        </p:txBody>
      </p:sp>
      <p:pic>
        <p:nvPicPr>
          <p:cNvPr id="2052" name="Picture 1"/>
          <p:cNvPicPr>
            <a:picLocks noChangeAspect="1"/>
          </p:cNvPicPr>
          <p:nvPr/>
        </p:nvPicPr>
        <p:blipFill>
          <a:blip r:embed="rId3" cstate="print">
            <a:extLst>
              <a:ext uri="{28A0092B-C50C-407E-A947-70E740481C1C}">
                <a14:useLocalDpi xmlns:a14="http://schemas.microsoft.com/office/drawing/2010/main" val="0"/>
              </a:ext>
            </a:extLst>
          </a:blip>
          <a:srcRect l="74286"/>
          <a:stretch>
            <a:fillRect/>
          </a:stretch>
        </p:blipFill>
        <p:spPr bwMode="auto">
          <a:xfrm>
            <a:off x="7437438" y="4922838"/>
            <a:ext cx="1116012"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Subtitle 18"/>
          <p:cNvSpPr>
            <a:spLocks noGrp="1"/>
          </p:cNvSpPr>
          <p:nvPr>
            <p:ph type="subTitle" idx="1"/>
          </p:nvPr>
        </p:nvSpPr>
        <p:spPr>
          <a:xfrm>
            <a:off x="590550" y="228600"/>
            <a:ext cx="8020050" cy="5105400"/>
          </a:xfrm>
        </p:spPr>
        <p:txBody>
          <a:bodyPr>
            <a:normAutofit fontScale="55000" lnSpcReduction="20000"/>
          </a:bodyPr>
          <a:lstStyle/>
          <a:p>
            <a:pPr>
              <a:defRPr/>
            </a:pPr>
            <a:endParaRPr lang="en-US" sz="4400" dirty="0">
              <a:solidFill>
                <a:schemeClr val="tx1"/>
              </a:solidFill>
            </a:endParaRPr>
          </a:p>
          <a:p>
            <a:pPr>
              <a:defRPr/>
            </a:pPr>
            <a:r>
              <a:rPr lang="en-US" sz="5500" dirty="0">
                <a:solidFill>
                  <a:schemeClr val="tx1"/>
                </a:solidFill>
              </a:rPr>
              <a:t>WHY IT’S ABOUT RACE AND CLASS</a:t>
            </a:r>
          </a:p>
          <a:p>
            <a:pPr>
              <a:defRPr/>
            </a:pPr>
            <a:endParaRPr lang="en-US" sz="2500" dirty="0">
              <a:solidFill>
                <a:schemeClr val="tx1"/>
              </a:solidFill>
            </a:endParaRPr>
          </a:p>
          <a:p>
            <a:pPr marL="457200" indent="-457200" algn="l">
              <a:buFont typeface="Arial" panose="020B0604020202020204" pitchFamily="34" charset="0"/>
              <a:buChar char="•"/>
              <a:defRPr/>
            </a:pPr>
            <a:r>
              <a:rPr lang="en-US" sz="5500" dirty="0">
                <a:solidFill>
                  <a:schemeClr val="tx1"/>
                </a:solidFill>
              </a:rPr>
              <a:t>What first-hand experiences (or stories heard from others) came to mind as you read the book? Do you now understand some of those experiences and stories differently? </a:t>
            </a:r>
          </a:p>
          <a:p>
            <a:pPr algn="l">
              <a:defRPr/>
            </a:pPr>
            <a:endParaRPr lang="en-US" sz="2500" dirty="0">
              <a:solidFill>
                <a:schemeClr val="tx1"/>
              </a:solidFill>
            </a:endParaRPr>
          </a:p>
          <a:p>
            <a:pPr marL="457200" indent="-457200" algn="l">
              <a:buFont typeface="Arial" panose="020B0604020202020204" pitchFamily="34" charset="0"/>
              <a:buChar char="•"/>
              <a:defRPr/>
            </a:pPr>
            <a:r>
              <a:rPr lang="en-US" sz="5500" dirty="0">
                <a:solidFill>
                  <a:schemeClr val="tx1"/>
                </a:solidFill>
              </a:rPr>
              <a:t>If you were to write about the particular problems and issues of a place familiar to you, what would you write about? Where does environmental injustice intersect with human injustice in the story you will tell?</a:t>
            </a:r>
          </a:p>
          <a:p>
            <a:pPr algn="l">
              <a:defRPr/>
            </a:pPr>
            <a:br>
              <a:rPr lang="en-US" dirty="0">
                <a:solidFill>
                  <a:schemeClr val="tx1"/>
                </a:solidFill>
              </a:rPr>
            </a:br>
            <a:endParaRPr lang="en-US" dirty="0">
              <a:solidFill>
                <a:schemeClr val="tx1"/>
              </a:solidFill>
            </a:endParaRPr>
          </a:p>
        </p:txBody>
      </p:sp>
    </p:spTree>
    <p:extLst>
      <p:ext uri="{BB962C8B-B14F-4D97-AF65-F5344CB8AC3E}">
        <p14:creationId xmlns:p14="http://schemas.microsoft.com/office/powerpoint/2010/main" val="4121407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9144000" cy="6858000"/>
          </a:xfrm>
          <a:prstGeom prst="rect">
            <a:avLst/>
          </a:prstGeom>
          <a:solidFill>
            <a:srgbClr val="93A365"/>
          </a:solidFill>
          <a:ln w="12700">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5" name="Rectangle 14"/>
          <p:cNvSpPr/>
          <p:nvPr/>
        </p:nvSpPr>
        <p:spPr>
          <a:xfrm>
            <a:off x="228600" y="5638800"/>
            <a:ext cx="5410200" cy="762000"/>
          </a:xfrm>
          <a:prstGeom prst="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accent2">
                    <a:lumMod val="75000"/>
                  </a:schemeClr>
                </a:solidFill>
                <a:latin typeface="Arial" panose="020B0604020202020204" pitchFamily="34" charset="0"/>
                <a:cs typeface="Arial" panose="020B0604020202020204" pitchFamily="34" charset="0"/>
              </a:rPr>
              <a:t>UUA Faith Development Office </a:t>
            </a:r>
          </a:p>
        </p:txBody>
      </p:sp>
      <p:pic>
        <p:nvPicPr>
          <p:cNvPr id="2052" name="Picture 1"/>
          <p:cNvPicPr>
            <a:picLocks noChangeAspect="1"/>
          </p:cNvPicPr>
          <p:nvPr/>
        </p:nvPicPr>
        <p:blipFill>
          <a:blip r:embed="rId3" cstate="print">
            <a:extLst>
              <a:ext uri="{28A0092B-C50C-407E-A947-70E740481C1C}">
                <a14:useLocalDpi xmlns:a14="http://schemas.microsoft.com/office/drawing/2010/main" val="0"/>
              </a:ext>
            </a:extLst>
          </a:blip>
          <a:srcRect l="74286"/>
          <a:stretch>
            <a:fillRect/>
          </a:stretch>
        </p:blipFill>
        <p:spPr bwMode="auto">
          <a:xfrm>
            <a:off x="7437438" y="4922838"/>
            <a:ext cx="1116012"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Subtitle 18"/>
          <p:cNvSpPr>
            <a:spLocks noGrp="1"/>
          </p:cNvSpPr>
          <p:nvPr>
            <p:ph type="subTitle" idx="1"/>
          </p:nvPr>
        </p:nvSpPr>
        <p:spPr>
          <a:xfrm>
            <a:off x="990600" y="990600"/>
            <a:ext cx="7239000" cy="4343400"/>
          </a:xfrm>
        </p:spPr>
        <p:txBody>
          <a:bodyPr>
            <a:normAutofit/>
          </a:bodyPr>
          <a:lstStyle/>
          <a:p>
            <a:pPr>
              <a:defRPr/>
            </a:pPr>
            <a:endParaRPr lang="en-US" i="1" dirty="0">
              <a:solidFill>
                <a:schemeClr val="tx1"/>
              </a:solidFill>
            </a:endParaRPr>
          </a:p>
          <a:p>
            <a:pPr>
              <a:defRPr/>
            </a:pPr>
            <a:endParaRPr lang="en-US" dirty="0">
              <a:solidFill>
                <a:schemeClr val="tx1"/>
              </a:solidFill>
            </a:endParaRPr>
          </a:p>
          <a:p>
            <a:pPr>
              <a:defRPr/>
            </a:pPr>
            <a:r>
              <a:rPr lang="en-US" sz="4400" b="1" dirty="0">
                <a:solidFill>
                  <a:schemeClr val="tx1"/>
                </a:solidFill>
              </a:rPr>
              <a:t>SINGLE-SESSION</a:t>
            </a:r>
          </a:p>
          <a:p>
            <a:pPr>
              <a:defRPr/>
            </a:pPr>
            <a:r>
              <a:rPr lang="en-US" sz="4400" b="1" dirty="0">
                <a:solidFill>
                  <a:schemeClr val="tx1"/>
                </a:solidFill>
              </a:rPr>
              <a:t>VERSION</a:t>
            </a:r>
            <a:br>
              <a:rPr lang="en-US" dirty="0">
                <a:solidFill>
                  <a:schemeClr val="tx1"/>
                </a:solidFill>
              </a:rPr>
            </a:br>
            <a:endParaRPr lang="en-US" dirty="0">
              <a:solidFill>
                <a:schemeClr val="tx1"/>
              </a:solidFill>
            </a:endParaRPr>
          </a:p>
        </p:txBody>
      </p:sp>
    </p:spTree>
    <p:extLst>
      <p:ext uri="{BB962C8B-B14F-4D97-AF65-F5344CB8AC3E}">
        <p14:creationId xmlns:p14="http://schemas.microsoft.com/office/powerpoint/2010/main" val="3674370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9144000" cy="6858000"/>
          </a:xfrm>
          <a:prstGeom prst="rect">
            <a:avLst/>
          </a:prstGeom>
          <a:solidFill>
            <a:srgbClr val="93A365"/>
          </a:solidFill>
          <a:ln w="12700">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5" name="Rectangle 14"/>
          <p:cNvSpPr/>
          <p:nvPr/>
        </p:nvSpPr>
        <p:spPr>
          <a:xfrm>
            <a:off x="228600" y="5638800"/>
            <a:ext cx="5410200" cy="762000"/>
          </a:xfrm>
          <a:prstGeom prst="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accent2">
                    <a:lumMod val="75000"/>
                  </a:schemeClr>
                </a:solidFill>
                <a:latin typeface="Arial" panose="020B0604020202020204" pitchFamily="34" charset="0"/>
                <a:cs typeface="Arial" panose="020B0604020202020204" pitchFamily="34" charset="0"/>
              </a:rPr>
              <a:t>UUA Faith Development Office </a:t>
            </a:r>
          </a:p>
        </p:txBody>
      </p:sp>
      <p:pic>
        <p:nvPicPr>
          <p:cNvPr id="2052" name="Picture 1"/>
          <p:cNvPicPr>
            <a:picLocks noChangeAspect="1"/>
          </p:cNvPicPr>
          <p:nvPr/>
        </p:nvPicPr>
        <p:blipFill>
          <a:blip r:embed="rId3" cstate="print">
            <a:extLst>
              <a:ext uri="{28A0092B-C50C-407E-A947-70E740481C1C}">
                <a14:useLocalDpi xmlns:a14="http://schemas.microsoft.com/office/drawing/2010/main" val="0"/>
              </a:ext>
            </a:extLst>
          </a:blip>
          <a:srcRect l="74286"/>
          <a:stretch>
            <a:fillRect/>
          </a:stretch>
        </p:blipFill>
        <p:spPr bwMode="auto">
          <a:xfrm>
            <a:off x="7437438" y="4922838"/>
            <a:ext cx="1116012"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Subtitle 18"/>
          <p:cNvSpPr>
            <a:spLocks noGrp="1"/>
          </p:cNvSpPr>
          <p:nvPr>
            <p:ph type="subTitle" idx="1"/>
          </p:nvPr>
        </p:nvSpPr>
        <p:spPr>
          <a:xfrm>
            <a:off x="990600" y="381000"/>
            <a:ext cx="7467600" cy="4953000"/>
          </a:xfrm>
        </p:spPr>
        <p:txBody>
          <a:bodyPr>
            <a:normAutofit fontScale="62500" lnSpcReduction="20000"/>
          </a:bodyPr>
          <a:lstStyle/>
          <a:p>
            <a:pPr algn="l">
              <a:defRPr/>
            </a:pPr>
            <a:r>
              <a:rPr lang="en-US" sz="3800" b="1" dirty="0">
                <a:solidFill>
                  <a:schemeClr val="tx1"/>
                </a:solidFill>
              </a:rPr>
              <a:t>COVENANT</a:t>
            </a:r>
          </a:p>
          <a:p>
            <a:pPr algn="l">
              <a:defRPr/>
            </a:pPr>
            <a:endParaRPr lang="en-US" sz="1900" i="1" dirty="0">
              <a:solidFill>
                <a:schemeClr val="tx1"/>
              </a:solidFill>
            </a:endParaRPr>
          </a:p>
          <a:p>
            <a:pPr algn="l">
              <a:defRPr/>
            </a:pPr>
            <a:r>
              <a:rPr lang="en-US" sz="3800" dirty="0">
                <a:solidFill>
                  <a:schemeClr val="tx1"/>
                </a:solidFill>
              </a:rPr>
              <a:t>We each promise to:</a:t>
            </a:r>
          </a:p>
          <a:p>
            <a:pPr algn="l">
              <a:defRPr/>
            </a:pPr>
            <a:endParaRPr lang="en-US" sz="1700" dirty="0">
              <a:solidFill>
                <a:schemeClr val="tx1"/>
              </a:solidFill>
            </a:endParaRPr>
          </a:p>
          <a:p>
            <a:pPr marL="457200" indent="-457200" algn="l">
              <a:buFont typeface="Arial" panose="020B0604020202020204" pitchFamily="34" charset="0"/>
              <a:buChar char="•"/>
              <a:defRPr/>
            </a:pPr>
            <a:r>
              <a:rPr lang="en-US" sz="3800" dirty="0">
                <a:solidFill>
                  <a:schemeClr val="tx1"/>
                </a:solidFill>
              </a:rPr>
              <a:t>speak from our own experiences and perspectives.</a:t>
            </a:r>
          </a:p>
          <a:p>
            <a:pPr marL="457200" indent="-457200" algn="l">
              <a:buFont typeface="Arial" panose="020B0604020202020204" pitchFamily="34" charset="0"/>
              <a:buChar char="•"/>
              <a:defRPr/>
            </a:pPr>
            <a:r>
              <a:rPr lang="en-US" sz="3800" dirty="0">
                <a:solidFill>
                  <a:schemeClr val="tx1"/>
                </a:solidFill>
              </a:rPr>
              <a:t>listen generously to the experiences and perspectives of others.</a:t>
            </a:r>
          </a:p>
          <a:p>
            <a:pPr marL="457200" indent="-457200" algn="l">
              <a:buFont typeface="Arial" panose="020B0604020202020204" pitchFamily="34" charset="0"/>
              <a:buChar char="•"/>
              <a:defRPr/>
            </a:pPr>
            <a:r>
              <a:rPr lang="en-US" sz="3800" dirty="0">
                <a:solidFill>
                  <a:schemeClr val="tx1"/>
                </a:solidFill>
              </a:rPr>
              <a:t>actively resist making assumptions about one another.</a:t>
            </a:r>
          </a:p>
          <a:p>
            <a:pPr marL="457200" indent="-457200" algn="l">
              <a:buFont typeface="Arial" panose="020B0604020202020204" pitchFamily="34" charset="0"/>
              <a:buChar char="•"/>
              <a:defRPr/>
            </a:pPr>
            <a:r>
              <a:rPr lang="en-US" sz="3800" dirty="0">
                <a:solidFill>
                  <a:schemeClr val="tx1"/>
                </a:solidFill>
              </a:rPr>
              <a:t>be mindful of “taking space and making space” to ensure everyone has opportunities to speak and to listen.</a:t>
            </a:r>
          </a:p>
          <a:p>
            <a:pPr marL="457200" indent="-457200" algn="l">
              <a:buFont typeface="Arial" panose="020B0604020202020204" pitchFamily="34" charset="0"/>
              <a:buChar char="•"/>
              <a:defRPr/>
            </a:pPr>
            <a:r>
              <a:rPr lang="en-US" sz="3800" dirty="0">
                <a:solidFill>
                  <a:schemeClr val="tx1"/>
                </a:solidFill>
              </a:rPr>
              <a:t>expect and accept non-closure.</a:t>
            </a:r>
          </a:p>
          <a:p>
            <a:pPr marL="457200" indent="-457200" algn="l">
              <a:buFont typeface="Arial" panose="020B0604020202020204" pitchFamily="34" charset="0"/>
              <a:buChar char="•"/>
              <a:defRPr/>
            </a:pPr>
            <a:r>
              <a:rPr lang="en-US" sz="3800" dirty="0">
                <a:solidFill>
                  <a:schemeClr val="tx1"/>
                </a:solidFill>
              </a:rPr>
              <a:t>respect the confidentiality of personal information and stories shared here.</a:t>
            </a:r>
          </a:p>
          <a:p>
            <a:pPr algn="l">
              <a:defRPr/>
            </a:pPr>
            <a:br>
              <a:rPr lang="en-US" dirty="0">
                <a:solidFill>
                  <a:schemeClr val="tx1"/>
                </a:solidFill>
              </a:rPr>
            </a:br>
            <a:endParaRPr lang="en-US" dirty="0">
              <a:solidFill>
                <a:schemeClr val="tx1"/>
              </a:solidFill>
            </a:endParaRPr>
          </a:p>
        </p:txBody>
      </p:sp>
    </p:spTree>
    <p:extLst>
      <p:ext uri="{BB962C8B-B14F-4D97-AF65-F5344CB8AC3E}">
        <p14:creationId xmlns:p14="http://schemas.microsoft.com/office/powerpoint/2010/main" val="2815430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9144000" cy="6858000"/>
          </a:xfrm>
          <a:prstGeom prst="rect">
            <a:avLst/>
          </a:prstGeom>
          <a:solidFill>
            <a:srgbClr val="93A365"/>
          </a:solidFill>
          <a:ln w="12700">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5" name="Rectangle 14"/>
          <p:cNvSpPr/>
          <p:nvPr/>
        </p:nvSpPr>
        <p:spPr>
          <a:xfrm>
            <a:off x="228600" y="5638800"/>
            <a:ext cx="5410200" cy="762000"/>
          </a:xfrm>
          <a:prstGeom prst="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accent2">
                    <a:lumMod val="75000"/>
                  </a:schemeClr>
                </a:solidFill>
                <a:latin typeface="Arial" panose="020B0604020202020204" pitchFamily="34" charset="0"/>
                <a:cs typeface="Arial" panose="020B0604020202020204" pitchFamily="34" charset="0"/>
              </a:rPr>
              <a:t>UUA Faith Development Office </a:t>
            </a:r>
          </a:p>
        </p:txBody>
      </p:sp>
      <p:pic>
        <p:nvPicPr>
          <p:cNvPr id="2052" name="Picture 1"/>
          <p:cNvPicPr>
            <a:picLocks noChangeAspect="1"/>
          </p:cNvPicPr>
          <p:nvPr/>
        </p:nvPicPr>
        <p:blipFill>
          <a:blip r:embed="rId3" cstate="print">
            <a:extLst>
              <a:ext uri="{28A0092B-C50C-407E-A947-70E740481C1C}">
                <a14:useLocalDpi xmlns:a14="http://schemas.microsoft.com/office/drawing/2010/main" val="0"/>
              </a:ext>
            </a:extLst>
          </a:blip>
          <a:srcRect l="74286"/>
          <a:stretch>
            <a:fillRect/>
          </a:stretch>
        </p:blipFill>
        <p:spPr bwMode="auto">
          <a:xfrm>
            <a:off x="7437438" y="4922838"/>
            <a:ext cx="1116012"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Subtitle 18"/>
          <p:cNvSpPr>
            <a:spLocks noGrp="1"/>
          </p:cNvSpPr>
          <p:nvPr>
            <p:ph type="subTitle" idx="1"/>
          </p:nvPr>
        </p:nvSpPr>
        <p:spPr>
          <a:xfrm>
            <a:off x="990600" y="990600"/>
            <a:ext cx="7239000" cy="4343400"/>
          </a:xfrm>
        </p:spPr>
        <p:txBody>
          <a:bodyPr>
            <a:normAutofit/>
          </a:bodyPr>
          <a:lstStyle/>
          <a:p>
            <a:pPr>
              <a:defRPr/>
            </a:pPr>
            <a:r>
              <a:rPr lang="en-US" sz="2800" dirty="0">
                <a:solidFill>
                  <a:schemeClr val="tx1"/>
                </a:solidFill>
              </a:rPr>
              <a:t>DISCUSSION AND SHARING:</a:t>
            </a:r>
            <a:br>
              <a:rPr lang="en-US" sz="2800" dirty="0">
                <a:solidFill>
                  <a:schemeClr val="tx1"/>
                </a:solidFill>
              </a:rPr>
            </a:br>
            <a:r>
              <a:rPr lang="en-US" sz="2800" dirty="0">
                <a:solidFill>
                  <a:schemeClr val="tx1"/>
                </a:solidFill>
              </a:rPr>
              <a:t>GROUNDED IN OUR FAITH</a:t>
            </a:r>
            <a:br>
              <a:rPr lang="en-US" sz="2800" dirty="0">
                <a:solidFill>
                  <a:schemeClr val="tx1"/>
                </a:solidFill>
              </a:rPr>
            </a:br>
            <a:endParaRPr lang="en-US" sz="1400" dirty="0">
              <a:solidFill>
                <a:schemeClr val="tx1"/>
              </a:solidFill>
            </a:endParaRPr>
          </a:p>
          <a:p>
            <a:pPr algn="l">
              <a:defRPr/>
            </a:pPr>
            <a:r>
              <a:rPr lang="en-US" sz="2800" dirty="0">
                <a:solidFill>
                  <a:schemeClr val="tx1"/>
                </a:solidFill>
              </a:rPr>
              <a:t>What religious or spiritual practices are now, or have been, meaningful in your life that connect you to the living earth? How do they connect you to other people?</a:t>
            </a:r>
            <a:br>
              <a:rPr lang="en-US" dirty="0">
                <a:solidFill>
                  <a:schemeClr val="tx1"/>
                </a:solidFill>
              </a:rPr>
            </a:br>
            <a:endParaRPr lang="en-US" dirty="0">
              <a:solidFill>
                <a:schemeClr val="tx1"/>
              </a:solidFill>
            </a:endParaRPr>
          </a:p>
        </p:txBody>
      </p:sp>
    </p:spTree>
    <p:extLst>
      <p:ext uri="{BB962C8B-B14F-4D97-AF65-F5344CB8AC3E}">
        <p14:creationId xmlns:p14="http://schemas.microsoft.com/office/powerpoint/2010/main" val="1966644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9144000" cy="6858000"/>
          </a:xfrm>
          <a:prstGeom prst="rect">
            <a:avLst/>
          </a:prstGeom>
          <a:solidFill>
            <a:srgbClr val="93A365"/>
          </a:solidFill>
          <a:ln w="12700">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5" name="Rectangle 14"/>
          <p:cNvSpPr/>
          <p:nvPr/>
        </p:nvSpPr>
        <p:spPr>
          <a:xfrm>
            <a:off x="228600" y="5638800"/>
            <a:ext cx="5410200" cy="762000"/>
          </a:xfrm>
          <a:prstGeom prst="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accent2">
                    <a:lumMod val="75000"/>
                  </a:schemeClr>
                </a:solidFill>
                <a:latin typeface="Arial" panose="020B0604020202020204" pitchFamily="34" charset="0"/>
                <a:cs typeface="Arial" panose="020B0604020202020204" pitchFamily="34" charset="0"/>
              </a:rPr>
              <a:t>UUA Faith Development Office </a:t>
            </a:r>
          </a:p>
        </p:txBody>
      </p:sp>
      <p:pic>
        <p:nvPicPr>
          <p:cNvPr id="2052" name="Picture 1"/>
          <p:cNvPicPr>
            <a:picLocks noChangeAspect="1"/>
          </p:cNvPicPr>
          <p:nvPr/>
        </p:nvPicPr>
        <p:blipFill>
          <a:blip r:embed="rId3" cstate="print">
            <a:extLst>
              <a:ext uri="{28A0092B-C50C-407E-A947-70E740481C1C}">
                <a14:useLocalDpi xmlns:a14="http://schemas.microsoft.com/office/drawing/2010/main" val="0"/>
              </a:ext>
            </a:extLst>
          </a:blip>
          <a:srcRect l="74286"/>
          <a:stretch>
            <a:fillRect/>
          </a:stretch>
        </p:blipFill>
        <p:spPr bwMode="auto">
          <a:xfrm>
            <a:off x="7437438" y="4922838"/>
            <a:ext cx="1116012"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Subtitle 18"/>
          <p:cNvSpPr>
            <a:spLocks noGrp="1"/>
          </p:cNvSpPr>
          <p:nvPr>
            <p:ph type="subTitle" idx="1"/>
          </p:nvPr>
        </p:nvSpPr>
        <p:spPr>
          <a:xfrm>
            <a:off x="990600" y="990600"/>
            <a:ext cx="7239000" cy="4343400"/>
          </a:xfrm>
        </p:spPr>
        <p:txBody>
          <a:bodyPr>
            <a:normAutofit/>
          </a:bodyPr>
          <a:lstStyle/>
          <a:p>
            <a:pPr>
              <a:defRPr/>
            </a:pPr>
            <a:r>
              <a:rPr lang="en-US" dirty="0">
                <a:solidFill>
                  <a:schemeClr val="tx1"/>
                </a:solidFill>
              </a:rPr>
              <a:t>1</a:t>
            </a:r>
            <a:r>
              <a:rPr lang="en-US" baseline="30000" dirty="0">
                <a:solidFill>
                  <a:schemeClr val="tx1"/>
                </a:solidFill>
              </a:rPr>
              <a:t>st</a:t>
            </a:r>
            <a:r>
              <a:rPr lang="en-US" dirty="0">
                <a:solidFill>
                  <a:schemeClr val="tx1"/>
                </a:solidFill>
              </a:rPr>
              <a:t> and 7</a:t>
            </a:r>
            <a:r>
              <a:rPr lang="en-US" baseline="30000" dirty="0">
                <a:solidFill>
                  <a:schemeClr val="tx1"/>
                </a:solidFill>
              </a:rPr>
              <a:t>th</a:t>
            </a:r>
            <a:r>
              <a:rPr lang="en-US" dirty="0">
                <a:solidFill>
                  <a:schemeClr val="tx1"/>
                </a:solidFill>
              </a:rPr>
              <a:t> UNITARIAN UNIVERSALIST PRINCIPLES</a:t>
            </a:r>
            <a:endParaRPr lang="en-US" sz="1800" dirty="0">
              <a:solidFill>
                <a:schemeClr val="tx1"/>
              </a:solidFill>
            </a:endParaRPr>
          </a:p>
          <a:p>
            <a:pPr>
              <a:defRPr/>
            </a:pPr>
            <a:endParaRPr lang="en-US" sz="1800" dirty="0">
              <a:solidFill>
                <a:schemeClr val="tx1"/>
              </a:solidFill>
            </a:endParaRPr>
          </a:p>
          <a:p>
            <a:pPr marL="514350" indent="-514350">
              <a:buAutoNum type="arabicPeriod"/>
              <a:defRPr/>
            </a:pPr>
            <a:r>
              <a:rPr lang="en-US" dirty="0">
                <a:solidFill>
                  <a:schemeClr val="tx1"/>
                </a:solidFill>
              </a:rPr>
              <a:t>The inherent worth and dignity of every person</a:t>
            </a:r>
          </a:p>
          <a:p>
            <a:pPr>
              <a:defRPr/>
            </a:pPr>
            <a:r>
              <a:rPr lang="en-US" dirty="0">
                <a:solidFill>
                  <a:schemeClr val="tx1"/>
                </a:solidFill>
              </a:rPr>
              <a:t> 7. Respect for the interdependent web of all existence of which we are a part </a:t>
            </a:r>
            <a:br>
              <a:rPr lang="en-US" dirty="0">
                <a:solidFill>
                  <a:schemeClr val="tx1"/>
                </a:solidFill>
              </a:rPr>
            </a:br>
            <a:endParaRPr lang="en-US" dirty="0">
              <a:solidFill>
                <a:schemeClr val="tx1"/>
              </a:solidFill>
            </a:endParaRPr>
          </a:p>
        </p:txBody>
      </p:sp>
    </p:spTree>
    <p:extLst>
      <p:ext uri="{BB962C8B-B14F-4D97-AF65-F5344CB8AC3E}">
        <p14:creationId xmlns:p14="http://schemas.microsoft.com/office/powerpoint/2010/main" val="685313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9144000" cy="6858000"/>
          </a:xfrm>
          <a:prstGeom prst="rect">
            <a:avLst/>
          </a:prstGeom>
          <a:solidFill>
            <a:srgbClr val="93A365"/>
          </a:solidFill>
          <a:ln w="12700">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5" name="Rectangle 14"/>
          <p:cNvSpPr/>
          <p:nvPr/>
        </p:nvSpPr>
        <p:spPr>
          <a:xfrm>
            <a:off x="228600" y="5638800"/>
            <a:ext cx="5410200" cy="762000"/>
          </a:xfrm>
          <a:prstGeom prst="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accent2">
                    <a:lumMod val="75000"/>
                  </a:schemeClr>
                </a:solidFill>
                <a:latin typeface="Arial" panose="020B0604020202020204" pitchFamily="34" charset="0"/>
                <a:cs typeface="Arial" panose="020B0604020202020204" pitchFamily="34" charset="0"/>
              </a:rPr>
              <a:t>UUA Faith Development Office </a:t>
            </a:r>
          </a:p>
        </p:txBody>
      </p:sp>
      <p:pic>
        <p:nvPicPr>
          <p:cNvPr id="2052" name="Picture 1"/>
          <p:cNvPicPr>
            <a:picLocks noChangeAspect="1"/>
          </p:cNvPicPr>
          <p:nvPr/>
        </p:nvPicPr>
        <p:blipFill>
          <a:blip r:embed="rId3" cstate="print">
            <a:extLst>
              <a:ext uri="{28A0092B-C50C-407E-A947-70E740481C1C}">
                <a14:useLocalDpi xmlns:a14="http://schemas.microsoft.com/office/drawing/2010/main" val="0"/>
              </a:ext>
            </a:extLst>
          </a:blip>
          <a:srcRect l="74286"/>
          <a:stretch>
            <a:fillRect/>
          </a:stretch>
        </p:blipFill>
        <p:spPr bwMode="auto">
          <a:xfrm>
            <a:off x="7437438" y="4922838"/>
            <a:ext cx="1116012"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Subtitle 18"/>
          <p:cNvSpPr>
            <a:spLocks noGrp="1"/>
          </p:cNvSpPr>
          <p:nvPr>
            <p:ph type="subTitle" idx="1"/>
          </p:nvPr>
        </p:nvSpPr>
        <p:spPr>
          <a:xfrm>
            <a:off x="990600" y="990600"/>
            <a:ext cx="7239000" cy="4343400"/>
          </a:xfrm>
        </p:spPr>
        <p:txBody>
          <a:bodyPr>
            <a:normAutofit fontScale="85000" lnSpcReduction="20000"/>
          </a:bodyPr>
          <a:lstStyle/>
          <a:p>
            <a:pPr>
              <a:defRPr/>
            </a:pPr>
            <a:endParaRPr lang="en-US" i="1" dirty="0">
              <a:solidFill>
                <a:schemeClr val="tx1"/>
              </a:solidFill>
            </a:endParaRPr>
          </a:p>
          <a:p>
            <a:pPr>
              <a:defRPr/>
            </a:pPr>
            <a:endParaRPr lang="en-US" dirty="0">
              <a:solidFill>
                <a:schemeClr val="tx1"/>
              </a:solidFill>
            </a:endParaRPr>
          </a:p>
          <a:p>
            <a:pPr>
              <a:defRPr/>
            </a:pPr>
            <a:r>
              <a:rPr lang="en-US" sz="4400" b="1" dirty="0">
                <a:solidFill>
                  <a:schemeClr val="tx1"/>
                </a:solidFill>
              </a:rPr>
              <a:t>THREE-SESSION</a:t>
            </a:r>
          </a:p>
          <a:p>
            <a:pPr>
              <a:defRPr/>
            </a:pPr>
            <a:r>
              <a:rPr lang="en-US" sz="4400" b="1" dirty="0">
                <a:solidFill>
                  <a:schemeClr val="tx1"/>
                </a:solidFill>
              </a:rPr>
              <a:t>VERSION</a:t>
            </a:r>
          </a:p>
          <a:p>
            <a:pPr>
              <a:defRPr/>
            </a:pPr>
            <a:endParaRPr lang="en-US" sz="1900" b="1" dirty="0">
              <a:solidFill>
                <a:schemeClr val="tx1"/>
              </a:solidFill>
            </a:endParaRPr>
          </a:p>
          <a:p>
            <a:pPr>
              <a:defRPr/>
            </a:pPr>
            <a:r>
              <a:rPr lang="en-US" sz="4400" b="1" dirty="0">
                <a:solidFill>
                  <a:schemeClr val="tx1"/>
                </a:solidFill>
              </a:rPr>
              <a:t>Session 1:</a:t>
            </a:r>
            <a:br>
              <a:rPr lang="en-US" sz="4400" b="1" dirty="0">
                <a:solidFill>
                  <a:schemeClr val="tx1"/>
                </a:solidFill>
              </a:rPr>
            </a:br>
            <a:r>
              <a:rPr lang="en-US" sz="4400" b="1" dirty="0">
                <a:solidFill>
                  <a:schemeClr val="tx1"/>
                </a:solidFill>
              </a:rPr>
              <a:t>The Nature of the Problem</a:t>
            </a:r>
          </a:p>
          <a:p>
            <a:pPr>
              <a:defRPr/>
            </a:pPr>
            <a:br>
              <a:rPr lang="en-US" dirty="0">
                <a:solidFill>
                  <a:schemeClr val="tx1"/>
                </a:solidFill>
              </a:rPr>
            </a:br>
            <a:endParaRPr lang="en-US" dirty="0">
              <a:solidFill>
                <a:schemeClr val="tx1"/>
              </a:solidFill>
            </a:endParaRPr>
          </a:p>
        </p:txBody>
      </p:sp>
    </p:spTree>
    <p:extLst>
      <p:ext uri="{BB962C8B-B14F-4D97-AF65-F5344CB8AC3E}">
        <p14:creationId xmlns:p14="http://schemas.microsoft.com/office/powerpoint/2010/main" val="12535169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9144000" cy="6858000"/>
          </a:xfrm>
          <a:prstGeom prst="rect">
            <a:avLst/>
          </a:prstGeom>
          <a:solidFill>
            <a:srgbClr val="93A365"/>
          </a:solidFill>
          <a:ln w="12700">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5" name="Rectangle 14"/>
          <p:cNvSpPr/>
          <p:nvPr/>
        </p:nvSpPr>
        <p:spPr>
          <a:xfrm>
            <a:off x="228600" y="5638800"/>
            <a:ext cx="5410200" cy="762000"/>
          </a:xfrm>
          <a:prstGeom prst="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accent2">
                    <a:lumMod val="75000"/>
                  </a:schemeClr>
                </a:solidFill>
                <a:latin typeface="Arial" panose="020B0604020202020204" pitchFamily="34" charset="0"/>
                <a:cs typeface="Arial" panose="020B0604020202020204" pitchFamily="34" charset="0"/>
              </a:rPr>
              <a:t>UUA Faith Development Office </a:t>
            </a:r>
          </a:p>
        </p:txBody>
      </p:sp>
      <p:pic>
        <p:nvPicPr>
          <p:cNvPr id="2052" name="Picture 1"/>
          <p:cNvPicPr>
            <a:picLocks noChangeAspect="1"/>
          </p:cNvPicPr>
          <p:nvPr/>
        </p:nvPicPr>
        <p:blipFill>
          <a:blip r:embed="rId3" cstate="print">
            <a:extLst>
              <a:ext uri="{28A0092B-C50C-407E-A947-70E740481C1C}">
                <a14:useLocalDpi xmlns:a14="http://schemas.microsoft.com/office/drawing/2010/main" val="0"/>
              </a:ext>
            </a:extLst>
          </a:blip>
          <a:srcRect l="74286"/>
          <a:stretch>
            <a:fillRect/>
          </a:stretch>
        </p:blipFill>
        <p:spPr bwMode="auto">
          <a:xfrm>
            <a:off x="7437438" y="4922838"/>
            <a:ext cx="1116012"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Subtitle 18"/>
          <p:cNvSpPr>
            <a:spLocks noGrp="1"/>
          </p:cNvSpPr>
          <p:nvPr>
            <p:ph type="subTitle" idx="1"/>
          </p:nvPr>
        </p:nvSpPr>
        <p:spPr>
          <a:xfrm>
            <a:off x="990600" y="609600"/>
            <a:ext cx="7467600" cy="4724400"/>
          </a:xfrm>
        </p:spPr>
        <p:txBody>
          <a:bodyPr>
            <a:normAutofit fontScale="62500" lnSpcReduction="20000"/>
          </a:bodyPr>
          <a:lstStyle/>
          <a:p>
            <a:pPr algn="l">
              <a:defRPr/>
            </a:pPr>
            <a:r>
              <a:rPr lang="en-US" sz="3800" b="1" dirty="0">
                <a:solidFill>
                  <a:schemeClr val="tx1"/>
                </a:solidFill>
              </a:rPr>
              <a:t>COVENANT</a:t>
            </a:r>
          </a:p>
          <a:p>
            <a:pPr algn="l">
              <a:defRPr/>
            </a:pPr>
            <a:endParaRPr lang="en-US" sz="1900" i="1" dirty="0">
              <a:solidFill>
                <a:schemeClr val="tx1"/>
              </a:solidFill>
            </a:endParaRPr>
          </a:p>
          <a:p>
            <a:pPr algn="l">
              <a:defRPr/>
            </a:pPr>
            <a:r>
              <a:rPr lang="en-US" sz="3800" dirty="0">
                <a:solidFill>
                  <a:schemeClr val="tx1"/>
                </a:solidFill>
              </a:rPr>
              <a:t>We each promise to:</a:t>
            </a:r>
          </a:p>
          <a:p>
            <a:pPr algn="l">
              <a:defRPr/>
            </a:pPr>
            <a:endParaRPr lang="en-US" sz="1700" dirty="0">
              <a:solidFill>
                <a:schemeClr val="tx1"/>
              </a:solidFill>
            </a:endParaRPr>
          </a:p>
          <a:p>
            <a:pPr marL="457200" indent="-457200" algn="l">
              <a:buFont typeface="Arial" panose="020B0604020202020204" pitchFamily="34" charset="0"/>
              <a:buChar char="•"/>
              <a:defRPr/>
            </a:pPr>
            <a:r>
              <a:rPr lang="en-US" sz="3800" dirty="0">
                <a:solidFill>
                  <a:schemeClr val="tx1"/>
                </a:solidFill>
              </a:rPr>
              <a:t>speak from our own experiences and perspectives.</a:t>
            </a:r>
          </a:p>
          <a:p>
            <a:pPr marL="457200" indent="-457200" algn="l">
              <a:buFont typeface="Arial" panose="020B0604020202020204" pitchFamily="34" charset="0"/>
              <a:buChar char="•"/>
              <a:defRPr/>
            </a:pPr>
            <a:r>
              <a:rPr lang="en-US" sz="3800" dirty="0">
                <a:solidFill>
                  <a:schemeClr val="tx1"/>
                </a:solidFill>
              </a:rPr>
              <a:t>listen generously to the experiences and perspectives of others.</a:t>
            </a:r>
          </a:p>
          <a:p>
            <a:pPr marL="457200" indent="-457200" algn="l">
              <a:buFont typeface="Arial" panose="020B0604020202020204" pitchFamily="34" charset="0"/>
              <a:buChar char="•"/>
              <a:defRPr/>
            </a:pPr>
            <a:r>
              <a:rPr lang="en-US" sz="3800" dirty="0">
                <a:solidFill>
                  <a:schemeClr val="tx1"/>
                </a:solidFill>
              </a:rPr>
              <a:t>actively resist making assumptions about one another.</a:t>
            </a:r>
          </a:p>
          <a:p>
            <a:pPr marL="457200" indent="-457200" algn="l">
              <a:buFont typeface="Arial" panose="020B0604020202020204" pitchFamily="34" charset="0"/>
              <a:buChar char="•"/>
              <a:defRPr/>
            </a:pPr>
            <a:r>
              <a:rPr lang="en-US" sz="3800" dirty="0">
                <a:solidFill>
                  <a:schemeClr val="tx1"/>
                </a:solidFill>
              </a:rPr>
              <a:t>be mindful of “taking space and making space” to ensure everyone has opportunities to speak and to listen.</a:t>
            </a:r>
          </a:p>
          <a:p>
            <a:pPr marL="457200" indent="-457200" algn="l">
              <a:buFont typeface="Arial" panose="020B0604020202020204" pitchFamily="34" charset="0"/>
              <a:buChar char="•"/>
              <a:defRPr/>
            </a:pPr>
            <a:r>
              <a:rPr lang="en-US" sz="3800" dirty="0">
                <a:solidFill>
                  <a:schemeClr val="tx1"/>
                </a:solidFill>
              </a:rPr>
              <a:t>expect and accept non-closure.</a:t>
            </a:r>
          </a:p>
          <a:p>
            <a:pPr marL="457200" indent="-457200" algn="l">
              <a:buFont typeface="Arial" panose="020B0604020202020204" pitchFamily="34" charset="0"/>
              <a:buChar char="•"/>
              <a:defRPr/>
            </a:pPr>
            <a:r>
              <a:rPr lang="en-US" sz="3800" dirty="0">
                <a:solidFill>
                  <a:schemeClr val="tx1"/>
                </a:solidFill>
              </a:rPr>
              <a:t>respect the confidentiality of personal information and stories shared here.</a:t>
            </a:r>
          </a:p>
          <a:p>
            <a:pPr algn="l">
              <a:defRPr/>
            </a:pPr>
            <a:br>
              <a:rPr lang="en-US" dirty="0">
                <a:solidFill>
                  <a:schemeClr val="tx1"/>
                </a:solidFill>
              </a:rPr>
            </a:br>
            <a:endParaRPr lang="en-US" dirty="0">
              <a:solidFill>
                <a:schemeClr val="tx1"/>
              </a:solidFill>
            </a:endParaRPr>
          </a:p>
        </p:txBody>
      </p:sp>
    </p:spTree>
    <p:extLst>
      <p:ext uri="{BB962C8B-B14F-4D97-AF65-F5344CB8AC3E}">
        <p14:creationId xmlns:p14="http://schemas.microsoft.com/office/powerpoint/2010/main" val="7705180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9144000" cy="6858000"/>
          </a:xfrm>
          <a:prstGeom prst="rect">
            <a:avLst/>
          </a:prstGeom>
          <a:solidFill>
            <a:srgbClr val="93A365"/>
          </a:solidFill>
          <a:ln w="12700">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5" name="Rectangle 14"/>
          <p:cNvSpPr/>
          <p:nvPr/>
        </p:nvSpPr>
        <p:spPr>
          <a:xfrm>
            <a:off x="228600" y="5638800"/>
            <a:ext cx="5410200" cy="762000"/>
          </a:xfrm>
          <a:prstGeom prst="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accent2">
                    <a:lumMod val="75000"/>
                  </a:schemeClr>
                </a:solidFill>
                <a:latin typeface="Arial" panose="020B0604020202020204" pitchFamily="34" charset="0"/>
                <a:cs typeface="Arial" panose="020B0604020202020204" pitchFamily="34" charset="0"/>
              </a:rPr>
              <a:t>UUA Faith Development Office </a:t>
            </a:r>
          </a:p>
        </p:txBody>
      </p:sp>
      <p:pic>
        <p:nvPicPr>
          <p:cNvPr id="2052" name="Picture 1"/>
          <p:cNvPicPr>
            <a:picLocks noChangeAspect="1"/>
          </p:cNvPicPr>
          <p:nvPr/>
        </p:nvPicPr>
        <p:blipFill>
          <a:blip r:embed="rId3" cstate="print">
            <a:extLst>
              <a:ext uri="{28A0092B-C50C-407E-A947-70E740481C1C}">
                <a14:useLocalDpi xmlns:a14="http://schemas.microsoft.com/office/drawing/2010/main" val="0"/>
              </a:ext>
            </a:extLst>
          </a:blip>
          <a:srcRect l="74286"/>
          <a:stretch>
            <a:fillRect/>
          </a:stretch>
        </p:blipFill>
        <p:spPr bwMode="auto">
          <a:xfrm>
            <a:off x="7437438" y="4922838"/>
            <a:ext cx="1116012"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Subtitle 18"/>
          <p:cNvSpPr>
            <a:spLocks noGrp="1"/>
          </p:cNvSpPr>
          <p:nvPr>
            <p:ph type="subTitle" idx="1"/>
          </p:nvPr>
        </p:nvSpPr>
        <p:spPr>
          <a:xfrm>
            <a:off x="685800" y="0"/>
            <a:ext cx="8077200" cy="5334000"/>
          </a:xfrm>
        </p:spPr>
        <p:txBody>
          <a:bodyPr>
            <a:normAutofit fontScale="62500" lnSpcReduction="20000"/>
          </a:bodyPr>
          <a:lstStyle/>
          <a:p>
            <a:pPr algn="l">
              <a:defRPr/>
            </a:pPr>
            <a:endParaRPr lang="en-US" sz="3400" dirty="0">
              <a:solidFill>
                <a:schemeClr val="tx1"/>
              </a:solidFill>
            </a:endParaRPr>
          </a:p>
          <a:p>
            <a:pPr algn="l">
              <a:defRPr/>
            </a:pPr>
            <a:r>
              <a:rPr lang="en-US" sz="5100" dirty="0">
                <a:solidFill>
                  <a:schemeClr val="tx1"/>
                </a:solidFill>
              </a:rPr>
              <a:t>SHARING: OUR RELATIONSHIP TO NATURE</a:t>
            </a:r>
          </a:p>
          <a:p>
            <a:pPr>
              <a:defRPr/>
            </a:pPr>
            <a:endParaRPr lang="en-US" sz="1900" dirty="0">
              <a:solidFill>
                <a:schemeClr val="tx1"/>
              </a:solidFill>
            </a:endParaRPr>
          </a:p>
          <a:p>
            <a:pPr marL="457200" indent="-457200" algn="l">
              <a:buFont typeface="Arial" panose="020B0604020202020204" pitchFamily="34" charset="0"/>
              <a:buChar char="•"/>
              <a:defRPr/>
            </a:pPr>
            <a:r>
              <a:rPr lang="en-US" sz="4500" dirty="0">
                <a:solidFill>
                  <a:schemeClr val="tx1"/>
                </a:solidFill>
              </a:rPr>
              <a:t>What has “nature” meant in your life?</a:t>
            </a:r>
          </a:p>
          <a:p>
            <a:pPr algn="l">
              <a:defRPr/>
            </a:pPr>
            <a:endParaRPr lang="en-US" sz="1900" dirty="0">
              <a:solidFill>
                <a:schemeClr val="tx1"/>
              </a:solidFill>
            </a:endParaRPr>
          </a:p>
          <a:p>
            <a:pPr marL="457200" indent="-457200" algn="l">
              <a:buFont typeface="Arial" panose="020B0604020202020204" pitchFamily="34" charset="0"/>
              <a:buChar char="•"/>
              <a:defRPr/>
            </a:pPr>
            <a:r>
              <a:rPr lang="en-US" sz="4500" dirty="0">
                <a:solidFill>
                  <a:schemeClr val="tx1"/>
                </a:solidFill>
              </a:rPr>
              <a:t>What have been your experiences with the natural world?</a:t>
            </a:r>
          </a:p>
          <a:p>
            <a:pPr algn="l">
              <a:defRPr/>
            </a:pPr>
            <a:endParaRPr lang="en-US" sz="1900" dirty="0">
              <a:solidFill>
                <a:schemeClr val="tx1"/>
              </a:solidFill>
            </a:endParaRPr>
          </a:p>
          <a:p>
            <a:pPr marL="457200" indent="-457200" algn="l">
              <a:buFont typeface="Arial" panose="020B0604020202020204" pitchFamily="34" charset="0"/>
              <a:buChar char="•"/>
              <a:defRPr/>
            </a:pPr>
            <a:r>
              <a:rPr lang="en-US" sz="4500" dirty="0">
                <a:solidFill>
                  <a:schemeClr val="tx1"/>
                </a:solidFill>
              </a:rPr>
              <a:t>Has your relationship with nature been a solitary</a:t>
            </a:r>
            <a:br>
              <a:rPr lang="en-US" sz="4500" dirty="0">
                <a:solidFill>
                  <a:schemeClr val="tx1"/>
                </a:solidFill>
              </a:rPr>
            </a:br>
            <a:r>
              <a:rPr lang="en-US" sz="4500" dirty="0">
                <a:solidFill>
                  <a:schemeClr val="tx1"/>
                </a:solidFill>
              </a:rPr>
              <a:t>or communal experience?</a:t>
            </a:r>
          </a:p>
          <a:p>
            <a:pPr algn="l">
              <a:defRPr/>
            </a:pPr>
            <a:endParaRPr lang="en-US" sz="1900" dirty="0">
              <a:solidFill>
                <a:schemeClr val="tx1"/>
              </a:solidFill>
            </a:endParaRPr>
          </a:p>
          <a:p>
            <a:pPr marL="457200" indent="-457200" algn="l">
              <a:buFont typeface="Arial" panose="020B0604020202020204" pitchFamily="34" charset="0"/>
              <a:buChar char="•"/>
              <a:defRPr/>
            </a:pPr>
            <a:r>
              <a:rPr lang="en-US" sz="4500" dirty="0">
                <a:solidFill>
                  <a:schemeClr val="tx1"/>
                </a:solidFill>
              </a:rPr>
              <a:t>What poems, music, visual art pieces, photographs, or religious texts about nature are meaningful to you? Do those texts or creative expressions separate humanity from nature, or include</a:t>
            </a:r>
            <a:br>
              <a:rPr lang="en-US" sz="4500" dirty="0">
                <a:solidFill>
                  <a:schemeClr val="tx1"/>
                </a:solidFill>
              </a:rPr>
            </a:br>
            <a:r>
              <a:rPr lang="en-US" sz="4500" dirty="0">
                <a:solidFill>
                  <a:schemeClr val="tx1"/>
                </a:solidFill>
              </a:rPr>
              <a:t>human beings in nature?</a:t>
            </a:r>
          </a:p>
          <a:p>
            <a:pPr algn="l">
              <a:defRPr/>
            </a:pPr>
            <a:br>
              <a:rPr lang="en-US" dirty="0">
                <a:solidFill>
                  <a:schemeClr val="tx1"/>
                </a:solidFill>
              </a:rPr>
            </a:br>
            <a:endParaRPr lang="en-US" dirty="0">
              <a:solidFill>
                <a:schemeClr val="tx1"/>
              </a:solidFill>
            </a:endParaRPr>
          </a:p>
        </p:txBody>
      </p:sp>
    </p:spTree>
    <p:extLst>
      <p:ext uri="{BB962C8B-B14F-4D97-AF65-F5344CB8AC3E}">
        <p14:creationId xmlns:p14="http://schemas.microsoft.com/office/powerpoint/2010/main" val="3672145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9144000" cy="6858000"/>
          </a:xfrm>
          <a:prstGeom prst="rect">
            <a:avLst/>
          </a:prstGeom>
          <a:solidFill>
            <a:srgbClr val="93A365"/>
          </a:solidFill>
          <a:ln w="12700">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5" name="Rectangle 14"/>
          <p:cNvSpPr/>
          <p:nvPr/>
        </p:nvSpPr>
        <p:spPr>
          <a:xfrm>
            <a:off x="228600" y="5638800"/>
            <a:ext cx="5410200" cy="762000"/>
          </a:xfrm>
          <a:prstGeom prst="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accent2">
                    <a:lumMod val="75000"/>
                  </a:schemeClr>
                </a:solidFill>
                <a:latin typeface="Arial" panose="020B0604020202020204" pitchFamily="34" charset="0"/>
                <a:cs typeface="Arial" panose="020B0604020202020204" pitchFamily="34" charset="0"/>
              </a:rPr>
              <a:t>UUA Faith Development Office </a:t>
            </a:r>
          </a:p>
        </p:txBody>
      </p:sp>
      <p:pic>
        <p:nvPicPr>
          <p:cNvPr id="2052" name="Picture 1"/>
          <p:cNvPicPr>
            <a:picLocks noChangeAspect="1"/>
          </p:cNvPicPr>
          <p:nvPr/>
        </p:nvPicPr>
        <p:blipFill>
          <a:blip r:embed="rId3" cstate="print">
            <a:extLst>
              <a:ext uri="{28A0092B-C50C-407E-A947-70E740481C1C}">
                <a14:useLocalDpi xmlns:a14="http://schemas.microsoft.com/office/drawing/2010/main" val="0"/>
              </a:ext>
            </a:extLst>
          </a:blip>
          <a:srcRect l="74286"/>
          <a:stretch>
            <a:fillRect/>
          </a:stretch>
        </p:blipFill>
        <p:spPr bwMode="auto">
          <a:xfrm>
            <a:off x="7437438" y="4922838"/>
            <a:ext cx="1116012"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Subtitle 18"/>
          <p:cNvSpPr>
            <a:spLocks noGrp="1"/>
          </p:cNvSpPr>
          <p:nvPr>
            <p:ph type="subTitle" idx="1"/>
          </p:nvPr>
        </p:nvSpPr>
        <p:spPr>
          <a:xfrm>
            <a:off x="990600" y="990600"/>
            <a:ext cx="7239000" cy="4343400"/>
          </a:xfrm>
        </p:spPr>
        <p:txBody>
          <a:bodyPr>
            <a:normAutofit fontScale="85000" lnSpcReduction="20000"/>
          </a:bodyPr>
          <a:lstStyle/>
          <a:p>
            <a:pPr>
              <a:defRPr/>
            </a:pPr>
            <a:endParaRPr lang="en-US" i="1" dirty="0">
              <a:solidFill>
                <a:schemeClr val="tx1"/>
              </a:solidFill>
            </a:endParaRPr>
          </a:p>
          <a:p>
            <a:pPr>
              <a:defRPr/>
            </a:pPr>
            <a:endParaRPr lang="en-US" dirty="0">
              <a:solidFill>
                <a:schemeClr val="tx1"/>
              </a:solidFill>
            </a:endParaRPr>
          </a:p>
          <a:p>
            <a:pPr>
              <a:defRPr/>
            </a:pPr>
            <a:r>
              <a:rPr lang="en-US" sz="4400" b="1" dirty="0">
                <a:solidFill>
                  <a:schemeClr val="tx1"/>
                </a:solidFill>
              </a:rPr>
              <a:t>THREE-SESSION</a:t>
            </a:r>
          </a:p>
          <a:p>
            <a:pPr>
              <a:defRPr/>
            </a:pPr>
            <a:r>
              <a:rPr lang="en-US" sz="4400" b="1" dirty="0">
                <a:solidFill>
                  <a:schemeClr val="tx1"/>
                </a:solidFill>
              </a:rPr>
              <a:t>VERSION</a:t>
            </a:r>
          </a:p>
          <a:p>
            <a:pPr>
              <a:defRPr/>
            </a:pPr>
            <a:endParaRPr lang="en-US" sz="1900" b="1" dirty="0">
              <a:solidFill>
                <a:schemeClr val="tx1"/>
              </a:solidFill>
            </a:endParaRPr>
          </a:p>
          <a:p>
            <a:pPr>
              <a:defRPr/>
            </a:pPr>
            <a:r>
              <a:rPr lang="en-US" sz="4400" b="1" dirty="0">
                <a:solidFill>
                  <a:schemeClr val="tx1"/>
                </a:solidFill>
              </a:rPr>
              <a:t>Session 2:</a:t>
            </a:r>
            <a:br>
              <a:rPr lang="en-US" sz="4400" b="1" dirty="0">
                <a:solidFill>
                  <a:schemeClr val="tx1"/>
                </a:solidFill>
              </a:rPr>
            </a:br>
            <a:r>
              <a:rPr lang="en-US" sz="4400" b="1" dirty="0">
                <a:solidFill>
                  <a:schemeClr val="tx1"/>
                </a:solidFill>
              </a:rPr>
              <a:t>Finding Our Religious Ground</a:t>
            </a:r>
          </a:p>
          <a:p>
            <a:pPr>
              <a:defRPr/>
            </a:pPr>
            <a:br>
              <a:rPr lang="en-US" dirty="0">
                <a:solidFill>
                  <a:schemeClr val="tx1"/>
                </a:solidFill>
              </a:rPr>
            </a:br>
            <a:endParaRPr lang="en-US" dirty="0">
              <a:solidFill>
                <a:schemeClr val="tx1"/>
              </a:solidFill>
            </a:endParaRPr>
          </a:p>
        </p:txBody>
      </p:sp>
    </p:spTree>
    <p:extLst>
      <p:ext uri="{BB962C8B-B14F-4D97-AF65-F5344CB8AC3E}">
        <p14:creationId xmlns:p14="http://schemas.microsoft.com/office/powerpoint/2010/main" val="3054455351"/>
      </p:ext>
    </p:extLst>
  </p:cSld>
  <p:clrMapOvr>
    <a:masterClrMapping/>
  </p:clrMapOvr>
</p:sld>
</file>

<file path=ppt/theme/theme1.xml><?xml version="1.0" encoding="utf-8"?>
<a:theme xmlns:a="http://schemas.openxmlformats.org/drawingml/2006/main" name="Office Theme">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2594</TotalTime>
  <Words>645</Words>
  <Application>Microsoft Office PowerPoint</Application>
  <PresentationFormat>On-screen Show (4:3)</PresentationFormat>
  <Paragraphs>145</Paragraphs>
  <Slides>15</Slides>
  <Notes>15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Gail Forsyth-Vail</dc:creator>
  <cp:lastModifiedBy>Susan Lawrence</cp:lastModifiedBy>
  <cp:revision>108</cp:revision>
  <dcterms:created xsi:type="dcterms:W3CDTF">2014-05-19T17:54:10Z</dcterms:created>
  <dcterms:modified xsi:type="dcterms:W3CDTF">2018-09-25T19:44:37Z</dcterms:modified>
</cp:coreProperties>
</file>