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Lora" pitchFamily="2" charset="0"/>
      <p:regular r:id="rId25"/>
      <p:bold r:id="rId26"/>
      <p:italic r:id="rId27"/>
      <p:boldItalic r:id="rId28"/>
    </p:embeddedFont>
    <p:embeddedFont>
      <p:font typeface="Oswald" panose="00000500000000000000" pitchFamily="2" charset="0"/>
      <p:regular r:id="rId29"/>
      <p:bold r:id="rId30"/>
    </p:embeddedFont>
    <p:embeddedFont>
      <p:font typeface="Source Code Pro" panose="020B0509030403020204" pitchFamily="49"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vWk2xFOsWcva+XtoDrIgxkG/p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3D68A-4F0F-4A2D-A6F5-99D9AD4AAD16}" v="1" dt="2023-09-06T15:33:12.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ettie McNeill" userId="1d979193-e6b2-40d4-b61f-8af57ddc9d75" providerId="ADAL" clId="{BBE3D68A-4F0F-4A2D-A6F5-99D9AD4AAD16}"/>
    <pc:docChg chg="custSel modSld">
      <pc:chgData name="Sarah Gettie McNeill" userId="1d979193-e6b2-40d4-b61f-8af57ddc9d75" providerId="ADAL" clId="{BBE3D68A-4F0F-4A2D-A6F5-99D9AD4AAD16}" dt="2023-09-06T15:33:42.805" v="34" actId="1038"/>
      <pc:docMkLst>
        <pc:docMk/>
      </pc:docMkLst>
      <pc:sldChg chg="addSp delSp modSp mod">
        <pc:chgData name="Sarah Gettie McNeill" userId="1d979193-e6b2-40d4-b61f-8af57ddc9d75" providerId="ADAL" clId="{BBE3D68A-4F0F-4A2D-A6F5-99D9AD4AAD16}" dt="2023-09-06T15:33:42.805" v="34" actId="1038"/>
        <pc:sldMkLst>
          <pc:docMk/>
          <pc:sldMk cId="0" sldId="258"/>
        </pc:sldMkLst>
        <pc:spChg chg="del">
          <ac:chgData name="Sarah Gettie McNeill" userId="1d979193-e6b2-40d4-b61f-8af57ddc9d75" providerId="ADAL" clId="{BBE3D68A-4F0F-4A2D-A6F5-99D9AD4AAD16}" dt="2023-09-06T15:33:22.041" v="7" actId="478"/>
          <ac:spMkLst>
            <pc:docMk/>
            <pc:sldMk cId="0" sldId="258"/>
            <ac:spMk id="74" creationId="{00000000-0000-0000-0000-000000000000}"/>
          </ac:spMkLst>
        </pc:spChg>
        <pc:picChg chg="add mod">
          <ac:chgData name="Sarah Gettie McNeill" userId="1d979193-e6b2-40d4-b61f-8af57ddc9d75" providerId="ADAL" clId="{BBE3D68A-4F0F-4A2D-A6F5-99D9AD4AAD16}" dt="2023-09-06T15:33:42.805" v="34" actId="1038"/>
          <ac:picMkLst>
            <pc:docMk/>
            <pc:sldMk cId="0" sldId="258"/>
            <ac:picMk id="3" creationId="{F9AD65DB-44BE-27DB-A914-AE13A770D5ED}"/>
          </ac:picMkLst>
        </pc:picChg>
        <pc:picChg chg="del">
          <ac:chgData name="Sarah Gettie McNeill" userId="1d979193-e6b2-40d4-b61f-8af57ddc9d75" providerId="ADAL" clId="{BBE3D68A-4F0F-4A2D-A6F5-99D9AD4AAD16}" dt="2023-09-06T15:32:56.995" v="0" actId="478"/>
          <ac:picMkLst>
            <pc:docMk/>
            <pc:sldMk cId="0" sldId="258"/>
            <ac:picMk id="75" creationId="{00000000-0000-0000-0000-000000000000}"/>
          </ac:picMkLst>
        </pc:picChg>
      </pc:sldChg>
      <pc:sldChg chg="modSp mod">
        <pc:chgData name="Sarah Gettie McNeill" userId="1d979193-e6b2-40d4-b61f-8af57ddc9d75" providerId="ADAL" clId="{BBE3D68A-4F0F-4A2D-A6F5-99D9AD4AAD16}" dt="2023-09-06T15:33:13.053" v="2" actId="27636"/>
        <pc:sldMkLst>
          <pc:docMk/>
          <pc:sldMk cId="0" sldId="259"/>
        </pc:sldMkLst>
        <pc:spChg chg="mod">
          <ac:chgData name="Sarah Gettie McNeill" userId="1d979193-e6b2-40d4-b61f-8af57ddc9d75" providerId="ADAL" clId="{BBE3D68A-4F0F-4A2D-A6F5-99D9AD4AAD16}" dt="2023-09-06T15:33:13.053" v="2" actId="27636"/>
          <ac:spMkLst>
            <pc:docMk/>
            <pc:sldMk cId="0" sldId="259"/>
            <ac:spMk id="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aaafb25b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aaafb25b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aaafb25b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aaafb25b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92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aaafb25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aaafb25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591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619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818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aaafb25b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eaaafb25b7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aaafb25b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aaafb25b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aaafb25b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eaaafb25b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aaafb25b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eaaafb25b7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aaafb25b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aaafb25b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aaafb25b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eaaafb25b7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txBox="1">
            <a:spLocks noGrp="1"/>
          </p:cNvSpPr>
          <p:nvPr>
            <p:ph type="ctrTitle"/>
          </p:nvPr>
        </p:nvSpPr>
        <p:spPr>
          <a:xfrm>
            <a:off x="411175" y="644300"/>
            <a:ext cx="8282400" cy="2109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12"/>
          <p:cNvSpPr txBox="1">
            <a:spLocks noGrp="1"/>
          </p:cNvSpPr>
          <p:nvPr>
            <p:ph type="subTitle" idx="1"/>
          </p:nvPr>
        </p:nvSpPr>
        <p:spPr>
          <a:xfrm>
            <a:off x="411175" y="3398250"/>
            <a:ext cx="8282400" cy="126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2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54" name="Google Shape;54;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5" name="Google Shape;5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cxnSp>
        <p:nvCxnSpPr>
          <p:cNvPr id="16" name="Google Shape;16;p13"/>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17" name="Google Shape;17;p13"/>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 name="Google Shape;18;p13"/>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14"/>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4"/>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3" name="Google Shape;2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1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1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15"/>
          <p:cNvSpPr txBox="1">
            <a:spLocks noGrp="1"/>
          </p:cNvSpPr>
          <p:nvPr>
            <p:ph type="body" idx="1"/>
          </p:nvPr>
        </p:nvSpPr>
        <p:spPr>
          <a:xfrm>
            <a:off x="3117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5"/>
          <p:cNvSpPr txBox="1">
            <a:spLocks noGrp="1"/>
          </p:cNvSpPr>
          <p:nvPr>
            <p:ph type="body" idx="2"/>
          </p:nvPr>
        </p:nvSpPr>
        <p:spPr>
          <a:xfrm>
            <a:off x="4832400" y="1468825"/>
            <a:ext cx="3999900" cy="3099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 name="Google Shape;3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1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17"/>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17"/>
          <p:cNvSpPr txBox="1">
            <a:spLocks noGrp="1"/>
          </p:cNvSpPr>
          <p:nvPr>
            <p:ph type="body" idx="1"/>
          </p:nvPr>
        </p:nvSpPr>
        <p:spPr>
          <a:xfrm>
            <a:off x="311700" y="1618204"/>
            <a:ext cx="2808000" cy="29508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400"/>
              <a:buNone/>
              <a:defRPr sz="5400">
                <a:solidFill>
                  <a:schemeClr val="lt1"/>
                </a:solidFill>
              </a:defRPr>
            </a:lvl1pPr>
            <a:lvl2pPr lvl="1" algn="l">
              <a:lnSpc>
                <a:spcPct val="100000"/>
              </a:lnSpc>
              <a:spcBef>
                <a:spcPts val="0"/>
              </a:spcBef>
              <a:spcAft>
                <a:spcPts val="0"/>
              </a:spcAft>
              <a:buClr>
                <a:schemeClr val="lt1"/>
              </a:buClr>
              <a:buSzPts val="5400"/>
              <a:buNone/>
              <a:defRPr sz="5400">
                <a:solidFill>
                  <a:schemeClr val="lt1"/>
                </a:solidFill>
              </a:defRPr>
            </a:lvl2pPr>
            <a:lvl3pPr lvl="2" algn="l">
              <a:lnSpc>
                <a:spcPct val="100000"/>
              </a:lnSpc>
              <a:spcBef>
                <a:spcPts val="0"/>
              </a:spcBef>
              <a:spcAft>
                <a:spcPts val="0"/>
              </a:spcAft>
              <a:buClr>
                <a:schemeClr val="lt1"/>
              </a:buClr>
              <a:buSzPts val="5400"/>
              <a:buNone/>
              <a:defRPr sz="5400">
                <a:solidFill>
                  <a:schemeClr val="lt1"/>
                </a:solidFill>
              </a:defRPr>
            </a:lvl3pPr>
            <a:lvl4pPr lvl="3" algn="l">
              <a:lnSpc>
                <a:spcPct val="100000"/>
              </a:lnSpc>
              <a:spcBef>
                <a:spcPts val="0"/>
              </a:spcBef>
              <a:spcAft>
                <a:spcPts val="0"/>
              </a:spcAft>
              <a:buClr>
                <a:schemeClr val="lt1"/>
              </a:buClr>
              <a:buSzPts val="5400"/>
              <a:buNone/>
              <a:defRPr sz="5400">
                <a:solidFill>
                  <a:schemeClr val="lt1"/>
                </a:solidFill>
              </a:defRPr>
            </a:lvl4pPr>
            <a:lvl5pPr lvl="4" algn="l">
              <a:lnSpc>
                <a:spcPct val="100000"/>
              </a:lnSpc>
              <a:spcBef>
                <a:spcPts val="0"/>
              </a:spcBef>
              <a:spcAft>
                <a:spcPts val="0"/>
              </a:spcAft>
              <a:buClr>
                <a:schemeClr val="lt1"/>
              </a:buClr>
              <a:buSzPts val="5400"/>
              <a:buNone/>
              <a:defRPr sz="5400">
                <a:solidFill>
                  <a:schemeClr val="lt1"/>
                </a:solidFill>
              </a:defRPr>
            </a:lvl5pPr>
            <a:lvl6pPr lvl="5" algn="l">
              <a:lnSpc>
                <a:spcPct val="100000"/>
              </a:lnSpc>
              <a:spcBef>
                <a:spcPts val="0"/>
              </a:spcBef>
              <a:spcAft>
                <a:spcPts val="0"/>
              </a:spcAft>
              <a:buClr>
                <a:schemeClr val="lt1"/>
              </a:buClr>
              <a:buSzPts val="5400"/>
              <a:buNone/>
              <a:defRPr sz="5400">
                <a:solidFill>
                  <a:schemeClr val="lt1"/>
                </a:solidFill>
              </a:defRPr>
            </a:lvl6pPr>
            <a:lvl7pPr lvl="6" algn="l">
              <a:lnSpc>
                <a:spcPct val="100000"/>
              </a:lnSpc>
              <a:spcBef>
                <a:spcPts val="0"/>
              </a:spcBef>
              <a:spcAft>
                <a:spcPts val="0"/>
              </a:spcAft>
              <a:buClr>
                <a:schemeClr val="lt1"/>
              </a:buClr>
              <a:buSzPts val="5400"/>
              <a:buNone/>
              <a:defRPr sz="5400">
                <a:solidFill>
                  <a:schemeClr val="lt1"/>
                </a:solidFill>
              </a:defRPr>
            </a:lvl7pPr>
            <a:lvl8pPr lvl="7" algn="l">
              <a:lnSpc>
                <a:spcPct val="100000"/>
              </a:lnSpc>
              <a:spcBef>
                <a:spcPts val="0"/>
              </a:spcBef>
              <a:spcAft>
                <a:spcPts val="0"/>
              </a:spcAft>
              <a:buClr>
                <a:schemeClr val="lt1"/>
              </a:buClr>
              <a:buSzPts val="5400"/>
              <a:buNone/>
              <a:defRPr sz="5400">
                <a:solidFill>
                  <a:schemeClr val="lt1"/>
                </a:solidFill>
              </a:defRPr>
            </a:lvl8pPr>
            <a:lvl9pPr lvl="8" algn="l">
              <a:lnSpc>
                <a:spcPct val="100000"/>
              </a:lnSpc>
              <a:spcBef>
                <a:spcPts val="0"/>
              </a:spcBef>
              <a:spcAft>
                <a:spcPts val="0"/>
              </a:spcAft>
              <a:buClr>
                <a:schemeClr val="lt1"/>
              </a:buClr>
              <a:buSzPts val="5400"/>
              <a:buNone/>
              <a:defRPr sz="5400">
                <a:solidFill>
                  <a:schemeClr val="lt1"/>
                </a:solidFill>
              </a:defRPr>
            </a:lvl9pPr>
          </a:lstStyle>
          <a:p>
            <a:endParaRPr/>
          </a:p>
        </p:txBody>
      </p:sp>
      <p:sp>
        <p:nvSpPr>
          <p:cNvPr id="40" name="Google Shape;4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1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19"/>
          <p:cNvSpPr txBox="1">
            <a:spLocks noGrp="1"/>
          </p:cNvSpPr>
          <p:nvPr>
            <p:ph type="title"/>
          </p:nvPr>
        </p:nvSpPr>
        <p:spPr>
          <a:xfrm>
            <a:off x="265500" y="1078750"/>
            <a:ext cx="4045200" cy="1789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45" name="Google Shape;45;p19"/>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7" name="Google Shape;4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rgbClr val="FFFFFF"/>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ihs.org/james-h-cone-and-the-mysteries-of-black-social-lif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411175" y="644300"/>
            <a:ext cx="8282400" cy="21090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6000"/>
              <a:buNone/>
            </a:pPr>
            <a:r>
              <a:rPr lang="en"/>
              <a:t>UU Theology Sessions</a:t>
            </a:r>
            <a:endParaRPr/>
          </a:p>
        </p:txBody>
      </p:sp>
      <p:sp>
        <p:nvSpPr>
          <p:cNvPr id="63" name="Google Shape;63;p1"/>
          <p:cNvSpPr txBox="1">
            <a:spLocks noGrp="1"/>
          </p:cNvSpPr>
          <p:nvPr>
            <p:ph type="subTitle" idx="1"/>
          </p:nvPr>
        </p:nvSpPr>
        <p:spPr>
          <a:xfrm>
            <a:off x="411175" y="3398250"/>
            <a:ext cx="8282400" cy="1260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Theologies of our Living Tradition</a:t>
            </a:r>
            <a:endParaRPr/>
          </a:p>
        </p:txBody>
      </p:sp>
      <p:pic>
        <p:nvPicPr>
          <p:cNvPr id="5" name="Picture 4" descr="Logo, company name&#10;&#10;Description automatically generated">
            <a:extLst>
              <a:ext uri="{FF2B5EF4-FFF2-40B4-BE49-F238E27FC236}">
                <a16:creationId xmlns:a16="http://schemas.microsoft.com/office/drawing/2014/main" id="{8266FBB3-5498-4217-9FEA-56D0539FEC1C}"/>
              </a:ext>
            </a:extLst>
          </p:cNvPr>
          <p:cNvPicPr>
            <a:picLocks noChangeAspect="1"/>
          </p:cNvPicPr>
          <p:nvPr/>
        </p:nvPicPr>
        <p:blipFill>
          <a:blip r:embed="rId3"/>
          <a:stretch>
            <a:fillRect/>
          </a:stretch>
        </p:blipFill>
        <p:spPr>
          <a:xfrm>
            <a:off x="115261" y="71039"/>
            <a:ext cx="1037345" cy="1332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Humanism</a:t>
            </a:r>
            <a:endParaRPr/>
          </a:p>
        </p:txBody>
      </p:sp>
      <p:sp>
        <p:nvSpPr>
          <p:cNvPr id="115" name="Google Shape;115;p3"/>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 Reaction to  both Transcendentalism and modern culture</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Not concerned with God, focused on humans </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Rejected the supernatural for the tangible and natural</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Rejection of dualism</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The purpose of religion was the moral development of the self</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A focus on the here and now</a:t>
            </a:r>
            <a:endParaRPr sz="2100">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aaafb25b7_0_4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Session 4: 20th Century Theological Movements</a:t>
            </a:r>
            <a:endParaRPr/>
          </a:p>
        </p:txBody>
      </p:sp>
      <p:pic>
        <p:nvPicPr>
          <p:cNvPr id="3" name="Picture 2" descr="Logo, company name&#10;&#10;Description automatically generated">
            <a:extLst>
              <a:ext uri="{FF2B5EF4-FFF2-40B4-BE49-F238E27FC236}">
                <a16:creationId xmlns:a16="http://schemas.microsoft.com/office/drawing/2014/main" id="{E12E7381-0866-478F-8312-E5CBAD49E354}"/>
              </a:ext>
            </a:extLst>
          </p:cNvPr>
          <p:cNvPicPr>
            <a:picLocks noChangeAspect="1"/>
          </p:cNvPicPr>
          <p:nvPr/>
        </p:nvPicPr>
        <p:blipFill>
          <a:blip r:embed="rId3"/>
          <a:stretch>
            <a:fillRect/>
          </a:stretch>
        </p:blipFill>
        <p:spPr>
          <a:xfrm>
            <a:off x="115261" y="71039"/>
            <a:ext cx="1037345" cy="13322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Five Smooth Stones - James Luther Adams</a:t>
            </a:r>
            <a:endParaRPr/>
          </a:p>
        </p:txBody>
      </p:sp>
      <p:sp>
        <p:nvSpPr>
          <p:cNvPr id="126" name="Google Shape;126;p4"/>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'Revelation' is continuous." </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"All relations rest on mutual, free consent and not on coercion."</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Moral obligation to establish a just and loving community. </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Good things don't just happen, people make them happen.</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The resources for change justify an attitude of ultimate optimism." Hope.</a:t>
            </a:r>
            <a:endParaRPr sz="2100">
              <a:latin typeface="Lora"/>
              <a:ea typeface="Lora"/>
              <a:cs typeface="Lora"/>
              <a:sym typeface="Lora"/>
            </a:endParaRPr>
          </a:p>
          <a:p>
            <a:pPr marL="457200" lvl="0" indent="0" algn="l" rtl="0">
              <a:lnSpc>
                <a:spcPct val="115000"/>
              </a:lnSpc>
              <a:spcBef>
                <a:spcPts val="1200"/>
              </a:spcBef>
              <a:spcAft>
                <a:spcPts val="1200"/>
              </a:spcAft>
              <a:buSzPts val="1800"/>
              <a:buNone/>
            </a:pPr>
            <a:endParaRPr sz="2100">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Religious Liberalism - James Luther Adams</a:t>
            </a:r>
            <a:endParaRPr/>
          </a:p>
        </p:txBody>
      </p:sp>
      <p:sp>
        <p:nvSpPr>
          <p:cNvPr id="132" name="Google Shape;132;p5"/>
          <p:cNvSpPr txBox="1">
            <a:spLocks noGrp="1"/>
          </p:cNvSpPr>
          <p:nvPr>
            <p:ph type="body" idx="1"/>
          </p:nvPr>
        </p:nvSpPr>
        <p:spPr>
          <a:xfrm>
            <a:off x="311700" y="1468825"/>
            <a:ext cx="8520600" cy="3288900"/>
          </a:xfrm>
          <a:prstGeom prst="rect">
            <a:avLst/>
          </a:prstGeom>
          <a:noFill/>
          <a:ln>
            <a:noFill/>
          </a:ln>
        </p:spPr>
        <p:txBody>
          <a:bodyPr spcFirstLastPara="1" wrap="square" lIns="91425" tIns="91425" rIns="91425" bIns="91425" anchor="t" anchorCtr="0">
            <a:normAutofit lnSpcReduction="10000"/>
          </a:bodyPr>
          <a:lstStyle/>
          <a:p>
            <a:pPr marL="457200" lvl="0" indent="-361950" algn="l" rtl="0">
              <a:spcBef>
                <a:spcPts val="0"/>
              </a:spcBef>
              <a:spcAft>
                <a:spcPts val="0"/>
              </a:spcAft>
              <a:buSzPts val="2100"/>
              <a:buFont typeface="Lora"/>
              <a:buChar char="-"/>
            </a:pPr>
            <a:r>
              <a:rPr lang="en" sz="2100">
                <a:latin typeface="Lora"/>
                <a:ea typeface="Lora"/>
                <a:cs typeface="Lora"/>
                <a:sym typeface="Lora"/>
              </a:rPr>
              <a:t>Religious “liberalism”, refers to free religious, or free choice </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JLA sees the possibility of liberal religion being a force against oppression, facism, and other “faiths” </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In reality (at the time), liberal churches did little to fight against oppression</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The five smooth stones outline a liberal religion that can fight against oppression</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With freedom comes responsibility</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With community comes power</a:t>
            </a:r>
            <a:endParaRPr sz="2100">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Social Implications of Universalism - Social Gospel</a:t>
            </a:r>
            <a:endParaRPr/>
          </a:p>
        </p:txBody>
      </p:sp>
      <p:sp>
        <p:nvSpPr>
          <p:cNvPr id="138" name="Google Shape;138;p6"/>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Comes out of the Social Gospel Movement</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A movement of liberal Christian leaders calling for social reforms based on an understanding of the gospel</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Focuses on the here and now</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Focuses on the need to make social justice and change</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The end of religion is not about the individual self, but justice for the community</a:t>
            </a:r>
            <a:endParaRPr sz="2100" dirty="0">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Process Theology</a:t>
            </a:r>
            <a:endParaRPr/>
          </a:p>
        </p:txBody>
      </p:sp>
      <p:sp>
        <p:nvSpPr>
          <p:cNvPr id="144" name="Google Shape;144;p7"/>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Trying to reconcile religion and the understanding of God with modern discoveries of science like the speed of light</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Originated from process philosophy by Alfred North Whitehead</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God is not a being, not “matter” or a supernatural deity</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God is the process of becoming, of creativity</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Humans share in the process of creation and becoming</a:t>
            </a:r>
            <a:endParaRPr sz="210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a:latin typeface="Lora"/>
                <a:ea typeface="Lora"/>
                <a:cs typeface="Lora"/>
                <a:sym typeface="Lora"/>
              </a:rPr>
              <a:t>God is persuasive not commanding</a:t>
            </a:r>
            <a:endParaRPr sz="2100">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Liberation Theology</a:t>
            </a:r>
            <a:endParaRPr/>
          </a:p>
        </p:txBody>
      </p:sp>
      <p:sp>
        <p:nvSpPr>
          <p:cNvPr id="150" name="Google Shape;150;p8"/>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fontScale="85000" lnSpcReduction="20000"/>
          </a:bodyPr>
          <a:lstStyle/>
          <a:p>
            <a:pPr marL="457200" lvl="0" indent="-341947" algn="l" rtl="0">
              <a:lnSpc>
                <a:spcPct val="115000"/>
              </a:lnSpc>
              <a:spcBef>
                <a:spcPts val="0"/>
              </a:spcBef>
              <a:spcAft>
                <a:spcPts val="0"/>
              </a:spcAft>
              <a:buSzPct val="100000"/>
              <a:buFont typeface="Lora"/>
              <a:buChar char="-"/>
            </a:pPr>
            <a:r>
              <a:rPr lang="en" sz="2100">
                <a:latin typeface="Lora"/>
                <a:ea typeface="Lora"/>
                <a:cs typeface="Lora"/>
                <a:sym typeface="Lora"/>
              </a:rPr>
              <a:t>Gustavo Gutierrez </a:t>
            </a:r>
            <a:endParaRPr sz="2100">
              <a:latin typeface="Lora"/>
              <a:ea typeface="Lora"/>
              <a:cs typeface="Lora"/>
              <a:sym typeface="Lora"/>
            </a:endParaRPr>
          </a:p>
          <a:p>
            <a:pPr marL="457200" lvl="0" indent="-341947" algn="l" rtl="0">
              <a:lnSpc>
                <a:spcPct val="115000"/>
              </a:lnSpc>
              <a:spcBef>
                <a:spcPts val="0"/>
              </a:spcBef>
              <a:spcAft>
                <a:spcPts val="0"/>
              </a:spcAft>
              <a:buSzPct val="100000"/>
              <a:buFont typeface="Lora"/>
              <a:buChar char="-"/>
            </a:pPr>
            <a:r>
              <a:rPr lang="en" sz="2100">
                <a:latin typeface="Lora"/>
                <a:ea typeface="Lora"/>
                <a:cs typeface="Lora"/>
                <a:sym typeface="Lora"/>
              </a:rPr>
              <a:t> “The Preferential Option for the Poor” = God sides with the poor and the oppressed and is called to free people from all poverty and oppression</a:t>
            </a:r>
            <a:endParaRPr sz="2100">
              <a:latin typeface="Lora"/>
              <a:ea typeface="Lora"/>
              <a:cs typeface="Lora"/>
              <a:sym typeface="Lora"/>
            </a:endParaRPr>
          </a:p>
          <a:p>
            <a:pPr marL="457200" lvl="0" indent="-341947" algn="l" rtl="0">
              <a:lnSpc>
                <a:spcPct val="115000"/>
              </a:lnSpc>
              <a:spcBef>
                <a:spcPts val="0"/>
              </a:spcBef>
              <a:spcAft>
                <a:spcPts val="0"/>
              </a:spcAft>
              <a:buSzPct val="100000"/>
              <a:buFont typeface="Lora"/>
              <a:buChar char="-"/>
            </a:pPr>
            <a:r>
              <a:rPr lang="en" sz="2100">
                <a:latin typeface="Lora"/>
                <a:ea typeface="Lora"/>
                <a:cs typeface="Lora"/>
                <a:sym typeface="Lora"/>
              </a:rPr>
              <a:t>Spiritual and voluntary poverty, are states where people decide to align with the poor and oppressed and to advocate for justice</a:t>
            </a:r>
            <a:endParaRPr sz="2100">
              <a:latin typeface="Lora"/>
              <a:ea typeface="Lora"/>
              <a:cs typeface="Lora"/>
              <a:sym typeface="Lora"/>
            </a:endParaRPr>
          </a:p>
          <a:p>
            <a:pPr marL="0" lvl="0" indent="0" algn="l" rtl="0">
              <a:lnSpc>
                <a:spcPct val="115000"/>
              </a:lnSpc>
              <a:spcBef>
                <a:spcPts val="0"/>
              </a:spcBef>
              <a:spcAft>
                <a:spcPts val="0"/>
              </a:spcAft>
              <a:buNone/>
            </a:pPr>
            <a:endParaRPr sz="2100">
              <a:latin typeface="Lora"/>
              <a:ea typeface="Lora"/>
              <a:cs typeface="Lora"/>
              <a:sym typeface="Lora"/>
            </a:endParaRPr>
          </a:p>
          <a:p>
            <a:pPr marL="457200" lvl="0" indent="-341947" algn="l" rtl="0">
              <a:lnSpc>
                <a:spcPct val="115000"/>
              </a:lnSpc>
              <a:spcBef>
                <a:spcPts val="0"/>
              </a:spcBef>
              <a:spcAft>
                <a:spcPts val="0"/>
              </a:spcAft>
              <a:buSzPct val="100000"/>
              <a:buFont typeface="Lora"/>
              <a:buChar char="-"/>
            </a:pPr>
            <a:r>
              <a:rPr lang="en" sz="2100">
                <a:latin typeface="Lora"/>
                <a:ea typeface="Lora"/>
                <a:cs typeface="Lora"/>
                <a:sym typeface="Lora"/>
              </a:rPr>
              <a:t>Dr. James Cone </a:t>
            </a:r>
            <a:endParaRPr sz="2100">
              <a:latin typeface="Lora"/>
              <a:ea typeface="Lora"/>
              <a:cs typeface="Lora"/>
              <a:sym typeface="Lora"/>
            </a:endParaRPr>
          </a:p>
          <a:p>
            <a:pPr marL="457200" lvl="0" indent="-341947" algn="l" rtl="0">
              <a:lnSpc>
                <a:spcPct val="115000"/>
              </a:lnSpc>
              <a:spcBef>
                <a:spcPts val="0"/>
              </a:spcBef>
              <a:spcAft>
                <a:spcPts val="0"/>
              </a:spcAft>
              <a:buSzPct val="100000"/>
              <a:buFont typeface="Lora"/>
              <a:buChar char="-"/>
            </a:pPr>
            <a:r>
              <a:rPr lang="en" sz="2100">
                <a:latin typeface="Lora"/>
                <a:ea typeface="Lora"/>
                <a:cs typeface="Lora"/>
                <a:sym typeface="Lora"/>
              </a:rPr>
              <a:t>Jesus is Black. The message of God is for the liberation of black people.</a:t>
            </a:r>
            <a:endParaRPr sz="2100">
              <a:latin typeface="Lora"/>
              <a:ea typeface="Lora"/>
              <a:cs typeface="Lora"/>
              <a:sym typeface="Lora"/>
            </a:endParaRPr>
          </a:p>
          <a:p>
            <a:pPr marL="457200" lvl="0" indent="-341947" algn="l" rtl="0">
              <a:lnSpc>
                <a:spcPct val="115000"/>
              </a:lnSpc>
              <a:spcBef>
                <a:spcPts val="0"/>
              </a:spcBef>
              <a:spcAft>
                <a:spcPts val="0"/>
              </a:spcAft>
              <a:buSzPct val="100000"/>
              <a:buFont typeface="Lora"/>
              <a:buChar char="-"/>
            </a:pPr>
            <a:r>
              <a:rPr lang="en" sz="2100">
                <a:latin typeface="Lora"/>
                <a:ea typeface="Lora"/>
                <a:cs typeface="Lora"/>
                <a:sym typeface="Lora"/>
              </a:rPr>
              <a:t>Ontological blackness: “God’s elective affiliation with Blackness as a foundational symbol of oppression—as well as reflections on the utter, particular, and beautiful humanity of Black people.” *</a:t>
            </a:r>
            <a:endParaRPr sz="2100">
              <a:latin typeface="Lora"/>
              <a:ea typeface="Lora"/>
              <a:cs typeface="Lora"/>
              <a:sym typeface="Lora"/>
            </a:endParaRPr>
          </a:p>
        </p:txBody>
      </p:sp>
      <p:sp>
        <p:nvSpPr>
          <p:cNvPr id="151" name="Google Shape;151;p8"/>
          <p:cNvSpPr txBox="1"/>
          <p:nvPr/>
        </p:nvSpPr>
        <p:spPr>
          <a:xfrm>
            <a:off x="1637450" y="4620300"/>
            <a:ext cx="78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Times New Roman"/>
                <a:ea typeface="Times New Roman"/>
                <a:cs typeface="Times New Roman"/>
                <a:sym typeface="Times New Roman"/>
                <a:hlinkClick r:id="rId3"/>
              </a:rPr>
              <a:t>*Definition by Todne Thomas</a:t>
            </a:r>
            <a:r>
              <a:rPr lang="en">
                <a:latin typeface="Times New Roman"/>
                <a:ea typeface="Times New Roman"/>
                <a:cs typeface="Times New Roman"/>
                <a:sym typeface="Times New Roman"/>
              </a:rPr>
              <a:t> in his article “James H. Cone and the Mysteries of Black Social Life”</a:t>
            </a:r>
            <a:endParaRPr>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Liberationism          and            Liberalism</a:t>
            </a:r>
            <a:endParaRPr/>
          </a:p>
        </p:txBody>
      </p:sp>
      <p:sp>
        <p:nvSpPr>
          <p:cNvPr id="157" name="Google Shape;157;p9"/>
          <p:cNvSpPr txBox="1">
            <a:spLocks noGrp="1"/>
          </p:cNvSpPr>
          <p:nvPr>
            <p:ph type="body" idx="1"/>
          </p:nvPr>
        </p:nvSpPr>
        <p:spPr>
          <a:xfrm>
            <a:off x="4572000" y="1621225"/>
            <a:ext cx="4335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Vision to welcome everyone</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Freedom of the individual</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Draws from many texts</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Freedom means free choice</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Universal means expanding vision</a:t>
            </a:r>
            <a:endParaRPr sz="2100">
              <a:latin typeface="Lora"/>
              <a:ea typeface="Lora"/>
              <a:cs typeface="Lora"/>
              <a:sym typeface="Lora"/>
            </a:endParaRPr>
          </a:p>
        </p:txBody>
      </p:sp>
      <p:sp>
        <p:nvSpPr>
          <p:cNvPr id="158" name="Google Shape;158;p9"/>
          <p:cNvSpPr txBox="1">
            <a:spLocks noGrp="1"/>
          </p:cNvSpPr>
          <p:nvPr>
            <p:ph type="body" idx="1"/>
          </p:nvPr>
        </p:nvSpPr>
        <p:spPr>
          <a:xfrm>
            <a:off x="311700" y="1621225"/>
            <a:ext cx="4335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Specific group of people</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Liberation of community</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Uses specific texts</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Freedom means liberation</a:t>
            </a:r>
            <a:endParaRPr sz="2100">
              <a:latin typeface="Lora"/>
              <a:ea typeface="Lora"/>
              <a:cs typeface="Lora"/>
              <a:sym typeface="Lora"/>
            </a:endParaRPr>
          </a:p>
          <a:p>
            <a:pPr marL="457200" lvl="0" indent="-361950" algn="l" rtl="0">
              <a:lnSpc>
                <a:spcPct val="150000"/>
              </a:lnSpc>
              <a:spcBef>
                <a:spcPts val="0"/>
              </a:spcBef>
              <a:spcAft>
                <a:spcPts val="0"/>
              </a:spcAft>
              <a:buSzPts val="2100"/>
              <a:buFont typeface="Lora"/>
              <a:buChar char="-"/>
            </a:pPr>
            <a:r>
              <a:rPr lang="en" sz="2100">
                <a:latin typeface="Lora"/>
                <a:ea typeface="Lora"/>
                <a:cs typeface="Lora"/>
                <a:sym typeface="Lora"/>
              </a:rPr>
              <a:t>Universal comes from the particular</a:t>
            </a:r>
            <a:endParaRPr sz="2100">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Pedagogy of the Oppressed</a:t>
            </a:r>
            <a:endParaRPr/>
          </a:p>
        </p:txBody>
      </p:sp>
      <p:sp>
        <p:nvSpPr>
          <p:cNvPr id="164" name="Google Shape;164;p10"/>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Education is never neutral</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Content must reflect the experience and issues of the participants </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Education should hinge on problem-posing (as opposed to "banking education") </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Reflection must be linked to action in praxis.</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Radical transformation should be the final result.</a:t>
            </a:r>
            <a:endParaRPr sz="2100" dirty="0">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aaafb25b7_0_4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Session 5: 21st Century Theology</a:t>
            </a:r>
            <a:endParaRPr dirty="0"/>
          </a:p>
        </p:txBody>
      </p:sp>
      <p:pic>
        <p:nvPicPr>
          <p:cNvPr id="3" name="Picture 2" descr="Logo, company name&#10;&#10;Description automatically generated">
            <a:extLst>
              <a:ext uri="{FF2B5EF4-FFF2-40B4-BE49-F238E27FC236}">
                <a16:creationId xmlns:a16="http://schemas.microsoft.com/office/drawing/2014/main" id="{E12E7381-0866-478F-8312-E5CBAD49E354}"/>
              </a:ext>
            </a:extLst>
          </p:cNvPr>
          <p:cNvPicPr>
            <a:picLocks noChangeAspect="1"/>
          </p:cNvPicPr>
          <p:nvPr/>
        </p:nvPicPr>
        <p:blipFill>
          <a:blip r:embed="rId3"/>
          <a:stretch>
            <a:fillRect/>
          </a:stretch>
        </p:blipFill>
        <p:spPr>
          <a:xfrm>
            <a:off x="115261" y="71039"/>
            <a:ext cx="1037345" cy="1332288"/>
          </a:xfrm>
          <a:prstGeom prst="rect">
            <a:avLst/>
          </a:prstGeom>
        </p:spPr>
      </p:pic>
    </p:spTree>
    <p:extLst>
      <p:ext uri="{BB962C8B-B14F-4D97-AF65-F5344CB8AC3E}">
        <p14:creationId xmlns:p14="http://schemas.microsoft.com/office/powerpoint/2010/main" val="96026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eaaafb25b7_0_0"/>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Session 1: What Is Theology?</a:t>
            </a:r>
            <a:endParaRPr/>
          </a:p>
        </p:txBody>
      </p:sp>
      <p:pic>
        <p:nvPicPr>
          <p:cNvPr id="3" name="Picture 2" descr="Logo, company name&#10;&#10;Description automatically generated">
            <a:extLst>
              <a:ext uri="{FF2B5EF4-FFF2-40B4-BE49-F238E27FC236}">
                <a16:creationId xmlns:a16="http://schemas.microsoft.com/office/drawing/2014/main" id="{18BE497F-E97C-45AE-941D-6BD0D03F9E24}"/>
              </a:ext>
            </a:extLst>
          </p:cNvPr>
          <p:cNvPicPr>
            <a:picLocks noChangeAspect="1"/>
          </p:cNvPicPr>
          <p:nvPr/>
        </p:nvPicPr>
        <p:blipFill>
          <a:blip r:embed="rId3"/>
          <a:stretch>
            <a:fillRect/>
          </a:stretch>
        </p:blipFill>
        <p:spPr>
          <a:xfrm>
            <a:off x="115261" y="71039"/>
            <a:ext cx="1037345" cy="13322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dirty="0"/>
              <a:t>Discuss:</a:t>
            </a:r>
            <a:endParaRPr dirty="0"/>
          </a:p>
        </p:txBody>
      </p:sp>
      <p:sp>
        <p:nvSpPr>
          <p:cNvPr id="138" name="Google Shape;138;p6"/>
          <p:cNvSpPr txBox="1">
            <a:spLocks noGrp="1"/>
          </p:cNvSpPr>
          <p:nvPr>
            <p:ph type="body" idx="1"/>
          </p:nvPr>
        </p:nvSpPr>
        <p:spPr>
          <a:xfrm>
            <a:off x="311700" y="1468824"/>
            <a:ext cx="8520600" cy="3302175"/>
          </a:xfrm>
          <a:prstGeom prst="rect">
            <a:avLst/>
          </a:prstGeom>
          <a:noFill/>
          <a:ln>
            <a:noFill/>
          </a:ln>
        </p:spPr>
        <p:txBody>
          <a:bodyPr spcFirstLastPara="1" wrap="square" lIns="91425" tIns="91425" rIns="91425" bIns="91425" anchor="t" anchorCtr="0">
            <a:normAutofit lnSpcReduction="10000"/>
          </a:bodyPr>
          <a:lstStyle/>
          <a:p>
            <a:pPr marL="457200" lvl="0" indent="-361950" algn="l" rtl="0">
              <a:lnSpc>
                <a:spcPct val="115000"/>
              </a:lnSpc>
              <a:spcBef>
                <a:spcPts val="0"/>
              </a:spcBef>
              <a:spcAft>
                <a:spcPts val="0"/>
              </a:spcAft>
              <a:buSzPts val="2100"/>
              <a:buFont typeface="Lora"/>
              <a:buChar char="-"/>
            </a:pPr>
            <a:r>
              <a:rPr lang="en-US" sz="2100" dirty="0">
                <a:latin typeface="Lora" pitchFamily="2" charset="0"/>
              </a:rPr>
              <a:t>Thandeka describes Unitarian Universalists as having a common emotional experience but with different ways of explaining it theologically. What have you found to be a common emotional experience in Unitarian Universalism? </a:t>
            </a:r>
          </a:p>
          <a:p>
            <a:pPr marL="95250" lvl="0" indent="0" algn="l" rtl="0">
              <a:lnSpc>
                <a:spcPct val="115000"/>
              </a:lnSpc>
              <a:spcBef>
                <a:spcPts val="0"/>
              </a:spcBef>
              <a:spcAft>
                <a:spcPts val="0"/>
              </a:spcAft>
              <a:buSzPts val="2100"/>
              <a:buNone/>
            </a:pPr>
            <a:endParaRPr lang="en-US" sz="2100" dirty="0">
              <a:latin typeface="Lora" pitchFamily="2" charset="0"/>
            </a:endParaRPr>
          </a:p>
          <a:p>
            <a:pPr marL="457200" lvl="0" indent="-361950" algn="l" rtl="0">
              <a:lnSpc>
                <a:spcPct val="115000"/>
              </a:lnSpc>
              <a:spcBef>
                <a:spcPts val="0"/>
              </a:spcBef>
              <a:spcAft>
                <a:spcPts val="0"/>
              </a:spcAft>
              <a:buSzPts val="2100"/>
              <a:buFont typeface="Lora"/>
              <a:buChar char="-"/>
            </a:pPr>
            <a:r>
              <a:rPr lang="en-US" sz="2100" dirty="0">
                <a:latin typeface="Lora" pitchFamily="2" charset="0"/>
              </a:rPr>
              <a:t>Thandeka says we “love beyond belief,” but Rebecca Parker identifies limits to what we can believe as UUs. Are the limits described by Parker true for you, and do you see any other limits to belief besides those she describes?</a:t>
            </a:r>
            <a:endParaRPr sz="2100" dirty="0">
              <a:latin typeface="Lora" pitchFamily="2" charset="0"/>
              <a:ea typeface="Lora"/>
              <a:cs typeface="Lora"/>
              <a:sym typeface="Lora"/>
            </a:endParaRPr>
          </a:p>
        </p:txBody>
      </p:sp>
    </p:spTree>
    <p:extLst>
      <p:ext uri="{BB962C8B-B14F-4D97-AF65-F5344CB8AC3E}">
        <p14:creationId xmlns:p14="http://schemas.microsoft.com/office/powerpoint/2010/main" val="31377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dirty="0"/>
              <a:t>Discuss:</a:t>
            </a:r>
            <a:endParaRPr dirty="0"/>
          </a:p>
        </p:txBody>
      </p:sp>
      <p:sp>
        <p:nvSpPr>
          <p:cNvPr id="144" name="Google Shape;144;p7"/>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Font typeface="Lora"/>
              <a:buChar char="-"/>
            </a:pPr>
            <a:r>
              <a:rPr lang="en-US" sz="2100" dirty="0">
                <a:latin typeface="Lora" pitchFamily="2" charset="0"/>
              </a:rPr>
              <a:t>Authors Thandeka, Rebecca Parker, Paula Cole Jones, and Paul </a:t>
            </a:r>
            <a:r>
              <a:rPr lang="en-US" sz="2100" dirty="0" err="1">
                <a:latin typeface="Lora" pitchFamily="2" charset="0"/>
              </a:rPr>
              <a:t>Rasor</a:t>
            </a:r>
            <a:r>
              <a:rPr lang="en-US" sz="2100" dirty="0">
                <a:latin typeface="Lora" pitchFamily="2" charset="0"/>
              </a:rPr>
              <a:t>, each in different ways, describe the challenges in identifying a common Unitarian Universalist theology or experience. Is such a common theology possible or even desirable? How would you begin to articulate a common Unitarian Universalist theology—what does it mean to be a Unitarian Universalist?</a:t>
            </a:r>
            <a:endParaRPr sz="2100" dirty="0">
              <a:latin typeface="Lora" pitchFamily="2" charset="0"/>
              <a:ea typeface="Lora"/>
              <a:cs typeface="Lora"/>
              <a:sym typeface="Lora"/>
            </a:endParaRPr>
          </a:p>
        </p:txBody>
      </p:sp>
    </p:spTree>
    <p:extLst>
      <p:ext uri="{BB962C8B-B14F-4D97-AF65-F5344CB8AC3E}">
        <p14:creationId xmlns:p14="http://schemas.microsoft.com/office/powerpoint/2010/main" val="378769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dirty="0"/>
              <a:t>Where are We Headed?</a:t>
            </a:r>
            <a:endParaRPr dirty="0"/>
          </a:p>
        </p:txBody>
      </p:sp>
      <p:sp>
        <p:nvSpPr>
          <p:cNvPr id="150" name="Google Shape;150;p8"/>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41947" algn="l" rtl="0">
              <a:lnSpc>
                <a:spcPct val="115000"/>
              </a:lnSpc>
              <a:spcBef>
                <a:spcPts val="0"/>
              </a:spcBef>
              <a:spcAft>
                <a:spcPts val="0"/>
              </a:spcAft>
              <a:buSzPct val="100000"/>
              <a:buFont typeface="Lora"/>
              <a:buChar char="-"/>
            </a:pPr>
            <a:r>
              <a:rPr lang="en-US" sz="2100" dirty="0">
                <a:latin typeface="Lora" pitchFamily="2" charset="0"/>
              </a:rPr>
              <a:t>What are the pressing theological questions for our movement right now? </a:t>
            </a:r>
            <a:endParaRPr sz="2100" dirty="0">
              <a:latin typeface="Lora" pitchFamily="2" charset="0"/>
              <a:ea typeface="Lora"/>
              <a:cs typeface="Lora"/>
              <a:sym typeface="Lora"/>
            </a:endParaRPr>
          </a:p>
        </p:txBody>
      </p:sp>
    </p:spTree>
    <p:extLst>
      <p:ext uri="{BB962C8B-B14F-4D97-AF65-F5344CB8AC3E}">
        <p14:creationId xmlns:p14="http://schemas.microsoft.com/office/powerpoint/2010/main" val="427871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Theological House</a:t>
            </a:r>
            <a:endParaRPr/>
          </a:p>
        </p:txBody>
      </p:sp>
      <p:pic>
        <p:nvPicPr>
          <p:cNvPr id="3" name="Picture 2" descr="A diagram of a house&#10;&#10;Description automatically generated">
            <a:extLst>
              <a:ext uri="{FF2B5EF4-FFF2-40B4-BE49-F238E27FC236}">
                <a16:creationId xmlns:a16="http://schemas.microsoft.com/office/drawing/2014/main" id="{F9AD65DB-44BE-27DB-A914-AE13A770D5ED}"/>
              </a:ext>
            </a:extLst>
          </p:cNvPr>
          <p:cNvPicPr>
            <a:picLocks noChangeAspect="1"/>
          </p:cNvPicPr>
          <p:nvPr/>
        </p:nvPicPr>
        <p:blipFill>
          <a:blip r:embed="rId3"/>
          <a:stretch>
            <a:fillRect/>
          </a:stretch>
        </p:blipFill>
        <p:spPr>
          <a:xfrm>
            <a:off x="845243" y="1050790"/>
            <a:ext cx="7453513" cy="41926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geaaafb25b7_0_11"/>
          <p:cNvSpPr txBox="1">
            <a:spLocks noGrp="1"/>
          </p:cNvSpPr>
          <p:nvPr>
            <p:ph type="title"/>
          </p:nvPr>
        </p:nvSpPr>
        <p:spPr>
          <a:xfrm>
            <a:off x="208575" y="333825"/>
            <a:ext cx="8520600" cy="733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
              <a:t>Theological House</a:t>
            </a:r>
            <a:endParaRPr/>
          </a:p>
          <a:p>
            <a:pPr marL="0" lvl="0" indent="0" algn="ctr" rtl="0">
              <a:lnSpc>
                <a:spcPct val="100000"/>
              </a:lnSpc>
              <a:spcBef>
                <a:spcPts val="0"/>
              </a:spcBef>
              <a:spcAft>
                <a:spcPts val="0"/>
              </a:spcAft>
              <a:buNone/>
            </a:pPr>
            <a:r>
              <a:rPr lang="en" sz="1111"/>
              <a:t>Based on the presentation by Rev. Dr. Rebecca Parker, LREDA Lectures, 2002</a:t>
            </a:r>
            <a:endParaRPr sz="1111"/>
          </a:p>
          <a:p>
            <a:pPr marL="0" lvl="0" indent="0" algn="ctr" rtl="0">
              <a:lnSpc>
                <a:spcPct val="100000"/>
              </a:lnSpc>
              <a:spcBef>
                <a:spcPts val="0"/>
              </a:spcBef>
              <a:spcAft>
                <a:spcPts val="0"/>
              </a:spcAft>
              <a:buNone/>
            </a:pPr>
            <a:r>
              <a:rPr lang="en" sz="1111"/>
              <a:t>Adapted by the Rev. Jennifer Innis, UU Fellowship, Greenville, SC</a:t>
            </a:r>
            <a:endParaRPr sz="1111"/>
          </a:p>
        </p:txBody>
      </p:sp>
      <p:sp>
        <p:nvSpPr>
          <p:cNvPr id="81" name="Google Shape;81;geaaafb25b7_0_1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fontScale="77500" lnSpcReduction="20000"/>
          </a:bodyPr>
          <a:lstStyle/>
          <a:p>
            <a:pPr marL="457200" lvl="0" indent="-331946" algn="l" rtl="0">
              <a:lnSpc>
                <a:spcPct val="115000"/>
              </a:lnSpc>
              <a:spcBef>
                <a:spcPts val="0"/>
              </a:spcBef>
              <a:spcAft>
                <a:spcPts val="0"/>
              </a:spcAft>
              <a:buSzPct val="100000"/>
              <a:buFont typeface="Lora"/>
              <a:buChar char="-"/>
            </a:pPr>
            <a:r>
              <a:rPr lang="en" sz="2100" b="1">
                <a:latin typeface="Lora"/>
                <a:ea typeface="Lora"/>
                <a:cs typeface="Lora"/>
                <a:sym typeface="Lora"/>
              </a:rPr>
              <a:t>Elements: </a:t>
            </a:r>
            <a:r>
              <a:rPr lang="en" sz="2100">
                <a:latin typeface="Lora"/>
                <a:ea typeface="Lora"/>
                <a:cs typeface="Lora"/>
                <a:sym typeface="Lora"/>
              </a:rPr>
              <a:t>The presence of the spirit of life is immediate and everywhere; immanent, transcendent, and interpersonal</a:t>
            </a:r>
            <a:endParaRPr sz="2100">
              <a:latin typeface="Lora"/>
              <a:ea typeface="Lora"/>
              <a:cs typeface="Lora"/>
              <a:sym typeface="Lora"/>
            </a:endParaRPr>
          </a:p>
          <a:p>
            <a:pPr marL="457200" lvl="0" indent="-331946" algn="l" rtl="0">
              <a:lnSpc>
                <a:spcPct val="115000"/>
              </a:lnSpc>
              <a:spcBef>
                <a:spcPts val="0"/>
              </a:spcBef>
              <a:spcAft>
                <a:spcPts val="0"/>
              </a:spcAft>
              <a:buSzPct val="100000"/>
              <a:buFont typeface="Lora"/>
              <a:buChar char="-"/>
            </a:pPr>
            <a:r>
              <a:rPr lang="en" sz="2100" b="1">
                <a:latin typeface="Lora"/>
                <a:ea typeface="Lora"/>
                <a:cs typeface="Lora"/>
                <a:sym typeface="Lora"/>
              </a:rPr>
              <a:t>Foundation: </a:t>
            </a:r>
            <a:r>
              <a:rPr lang="en" sz="2100">
                <a:latin typeface="Lora"/>
                <a:ea typeface="Lora"/>
                <a:cs typeface="Lora"/>
                <a:sym typeface="Lora"/>
              </a:rPr>
              <a:t>Humans have free will, conscience, ability to sense God, reason.</a:t>
            </a:r>
            <a:endParaRPr sz="2100">
              <a:latin typeface="Lora"/>
              <a:ea typeface="Lora"/>
              <a:cs typeface="Lora"/>
              <a:sym typeface="Lora"/>
            </a:endParaRPr>
          </a:p>
          <a:p>
            <a:pPr marL="457200" lvl="0" indent="-331946" algn="l" rtl="0">
              <a:lnSpc>
                <a:spcPct val="115000"/>
              </a:lnSpc>
              <a:spcBef>
                <a:spcPts val="0"/>
              </a:spcBef>
              <a:spcAft>
                <a:spcPts val="0"/>
              </a:spcAft>
              <a:buSzPct val="100000"/>
              <a:buFont typeface="Lora"/>
              <a:buChar char="-"/>
            </a:pPr>
            <a:r>
              <a:rPr lang="en" sz="2100" b="1">
                <a:latin typeface="Lora"/>
                <a:ea typeface="Lora"/>
                <a:cs typeface="Lora"/>
                <a:sym typeface="Lora"/>
              </a:rPr>
              <a:t>Walls: </a:t>
            </a:r>
            <a:r>
              <a:rPr lang="en" sz="2100">
                <a:latin typeface="Lora"/>
                <a:ea typeface="Lora"/>
                <a:cs typeface="Lora"/>
                <a:sym typeface="Lora"/>
              </a:rPr>
              <a:t>The church is formed by humans in a free relationship, making a promise to support one another.</a:t>
            </a:r>
            <a:endParaRPr sz="2100">
              <a:latin typeface="Lora"/>
              <a:ea typeface="Lora"/>
              <a:cs typeface="Lora"/>
              <a:sym typeface="Lora"/>
            </a:endParaRPr>
          </a:p>
          <a:p>
            <a:pPr marL="457200" lvl="0" indent="-331946" algn="l" rtl="0">
              <a:lnSpc>
                <a:spcPct val="115000"/>
              </a:lnSpc>
              <a:spcBef>
                <a:spcPts val="0"/>
              </a:spcBef>
              <a:spcAft>
                <a:spcPts val="0"/>
              </a:spcAft>
              <a:buSzPct val="100000"/>
              <a:buFont typeface="Lora"/>
              <a:buChar char="-"/>
            </a:pPr>
            <a:r>
              <a:rPr lang="en" sz="2100" b="1">
                <a:latin typeface="Lora"/>
                <a:ea typeface="Lora"/>
                <a:cs typeface="Lora"/>
                <a:sym typeface="Lora"/>
              </a:rPr>
              <a:t>Roof: </a:t>
            </a:r>
            <a:r>
              <a:rPr lang="en" sz="2100">
                <a:latin typeface="Lora"/>
                <a:ea typeface="Lora"/>
                <a:cs typeface="Lora"/>
                <a:sym typeface="Lora"/>
              </a:rPr>
              <a:t>God is loving; we are healed by the power of creative love; Hell is what we do to one another.</a:t>
            </a:r>
            <a:endParaRPr sz="2100">
              <a:latin typeface="Lora"/>
              <a:ea typeface="Lora"/>
              <a:cs typeface="Lora"/>
              <a:sym typeface="Lora"/>
            </a:endParaRPr>
          </a:p>
          <a:p>
            <a:pPr marL="457200" lvl="0" indent="-331946" algn="l" rtl="0">
              <a:lnSpc>
                <a:spcPct val="115000"/>
              </a:lnSpc>
              <a:spcBef>
                <a:spcPts val="0"/>
              </a:spcBef>
              <a:spcAft>
                <a:spcPts val="0"/>
              </a:spcAft>
              <a:buSzPct val="100000"/>
              <a:buFont typeface="Lora"/>
              <a:buChar char="-"/>
            </a:pPr>
            <a:r>
              <a:rPr lang="en" sz="2100" b="1">
                <a:latin typeface="Lora"/>
                <a:ea typeface="Lora"/>
                <a:cs typeface="Lora"/>
                <a:sym typeface="Lora"/>
              </a:rPr>
              <a:t>Door:</a:t>
            </a:r>
            <a:r>
              <a:rPr lang="en" sz="2100">
                <a:latin typeface="Lora"/>
                <a:ea typeface="Lora"/>
                <a:cs typeface="Lora"/>
                <a:sym typeface="Lora"/>
              </a:rPr>
              <a:t> Heaven can be here on Earth; we are the beloved community working to recognize ourselves</a:t>
            </a:r>
            <a:endParaRPr sz="2100">
              <a:latin typeface="Lora"/>
              <a:ea typeface="Lora"/>
              <a:cs typeface="Lora"/>
              <a:sym typeface="Lora"/>
            </a:endParaRPr>
          </a:p>
          <a:p>
            <a:pPr marL="457200" lvl="0" indent="-331946" algn="l" rtl="0">
              <a:lnSpc>
                <a:spcPct val="115000"/>
              </a:lnSpc>
              <a:spcBef>
                <a:spcPts val="0"/>
              </a:spcBef>
              <a:spcAft>
                <a:spcPts val="0"/>
              </a:spcAft>
              <a:buSzPct val="100000"/>
              <a:buFont typeface="Lora"/>
              <a:buChar char="-"/>
            </a:pPr>
            <a:r>
              <a:rPr lang="en" sz="2100" b="1">
                <a:latin typeface="Lora"/>
                <a:ea typeface="Lora"/>
                <a:cs typeface="Lora"/>
                <a:sym typeface="Lora"/>
              </a:rPr>
              <a:t>Windows: </a:t>
            </a:r>
            <a:r>
              <a:rPr lang="en" sz="2100">
                <a:latin typeface="Lora"/>
                <a:ea typeface="Lora"/>
                <a:cs typeface="Lora"/>
                <a:sym typeface="Lora"/>
              </a:rPr>
              <a:t>We work to be good neighbors. We let ourselves be changed by our neighbors.</a:t>
            </a:r>
            <a:endParaRPr sz="210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eaaafb25b7_0_24"/>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Session 2: Early Unitarianism and Universalism</a:t>
            </a:r>
            <a:endParaRPr/>
          </a:p>
        </p:txBody>
      </p:sp>
      <p:pic>
        <p:nvPicPr>
          <p:cNvPr id="3" name="Picture 2" descr="Logo, company name&#10;&#10;Description automatically generated">
            <a:extLst>
              <a:ext uri="{FF2B5EF4-FFF2-40B4-BE49-F238E27FC236}">
                <a16:creationId xmlns:a16="http://schemas.microsoft.com/office/drawing/2014/main" id="{BBA455CE-7907-4F77-85C5-6BC24521E6C2}"/>
              </a:ext>
            </a:extLst>
          </p:cNvPr>
          <p:cNvPicPr>
            <a:picLocks noChangeAspect="1"/>
          </p:cNvPicPr>
          <p:nvPr/>
        </p:nvPicPr>
        <p:blipFill>
          <a:blip r:embed="rId3"/>
          <a:stretch>
            <a:fillRect/>
          </a:stretch>
        </p:blipFill>
        <p:spPr>
          <a:xfrm>
            <a:off x="115261" y="71039"/>
            <a:ext cx="1037345" cy="13322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0"/>
        <p:cNvGrpSpPr/>
        <p:nvPr/>
      </p:nvGrpSpPr>
      <p:grpSpPr>
        <a:xfrm>
          <a:off x="0" y="0"/>
          <a:ext cx="0" cy="0"/>
          <a:chOff x="0" y="0"/>
          <a:chExt cx="0" cy="0"/>
        </a:xfrm>
      </p:grpSpPr>
      <p:sp>
        <p:nvSpPr>
          <p:cNvPr id="91" name="Google Shape;91;geaaafb25b7_0_6"/>
          <p:cNvSpPr txBox="1">
            <a:spLocks noGrp="1"/>
          </p:cNvSpPr>
          <p:nvPr>
            <p:ph type="title"/>
          </p:nvPr>
        </p:nvSpPr>
        <p:spPr>
          <a:xfrm>
            <a:off x="311700" y="192025"/>
            <a:ext cx="8520600" cy="6210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
              <a:t>Channing’s Unitarian Christianity</a:t>
            </a:r>
            <a:endParaRPr/>
          </a:p>
        </p:txBody>
      </p:sp>
      <p:sp>
        <p:nvSpPr>
          <p:cNvPr id="92" name="Google Shape;92;geaaafb25b7_0_6"/>
          <p:cNvSpPr txBox="1">
            <a:spLocks noGrp="1"/>
          </p:cNvSpPr>
          <p:nvPr>
            <p:ph type="body" idx="1"/>
          </p:nvPr>
        </p:nvSpPr>
        <p:spPr>
          <a:xfrm>
            <a:off x="311700" y="1327025"/>
            <a:ext cx="8520600" cy="36369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None/>
            </a:pPr>
            <a:r>
              <a:rPr lang="en" sz="2100">
                <a:latin typeface="Lora"/>
                <a:ea typeface="Lora"/>
                <a:cs typeface="Lora"/>
                <a:sym typeface="Lora"/>
              </a:rPr>
              <a:t>History: Unitarianism goes back to beginning of Christianity with Arianism</a:t>
            </a:r>
            <a:endParaRPr sz="2100">
              <a:latin typeface="Lora"/>
              <a:ea typeface="Lora"/>
              <a:cs typeface="Lora"/>
              <a:sym typeface="Lora"/>
            </a:endParaRPr>
          </a:p>
          <a:p>
            <a:pPr marL="0" lvl="0" indent="0" algn="l" rtl="0">
              <a:lnSpc>
                <a:spcPct val="115000"/>
              </a:lnSpc>
              <a:spcBef>
                <a:spcPts val="0"/>
              </a:spcBef>
              <a:spcAft>
                <a:spcPts val="0"/>
              </a:spcAft>
              <a:buNone/>
            </a:pPr>
            <a:r>
              <a:rPr lang="en" sz="2100">
                <a:latin typeface="Lora"/>
                <a:ea typeface="Lora"/>
                <a:cs typeface="Lora"/>
                <a:sym typeface="Lora"/>
              </a:rPr>
              <a:t>Michael Servetus talked about the Unity of God in the Protestant Reformation</a:t>
            </a:r>
            <a:endParaRPr sz="2100">
              <a:latin typeface="Lora"/>
              <a:ea typeface="Lora"/>
              <a:cs typeface="Lora"/>
              <a:sym typeface="Lora"/>
            </a:endParaRPr>
          </a:p>
          <a:p>
            <a:pPr marL="0" lvl="0" indent="0" algn="l" rtl="0">
              <a:lnSpc>
                <a:spcPct val="115000"/>
              </a:lnSpc>
              <a:spcBef>
                <a:spcPts val="0"/>
              </a:spcBef>
              <a:spcAft>
                <a:spcPts val="0"/>
              </a:spcAft>
              <a:buNone/>
            </a:pPr>
            <a:endParaRPr sz="2100">
              <a:latin typeface="Lora"/>
              <a:ea typeface="Lora"/>
              <a:cs typeface="Lora"/>
              <a:sym typeface="Lora"/>
            </a:endParaRPr>
          </a:p>
          <a:p>
            <a:pPr marL="0" lvl="0" indent="0" algn="l" rtl="0">
              <a:lnSpc>
                <a:spcPct val="115000"/>
              </a:lnSpc>
              <a:spcBef>
                <a:spcPts val="0"/>
              </a:spcBef>
              <a:spcAft>
                <a:spcPts val="0"/>
              </a:spcAft>
              <a:buNone/>
            </a:pPr>
            <a:r>
              <a:rPr lang="en" sz="2100">
                <a:latin typeface="Lora"/>
                <a:ea typeface="Lora"/>
                <a:cs typeface="Lora"/>
                <a:sym typeface="Lora"/>
              </a:rPr>
              <a:t>William Ellery Channing’s Unitarianism:</a:t>
            </a:r>
            <a:endParaRPr sz="2100">
              <a:latin typeface="Lora"/>
              <a:ea typeface="Lora"/>
              <a:cs typeface="Lora"/>
              <a:sym typeface="Lora"/>
            </a:endParaRPr>
          </a:p>
          <a:p>
            <a:pPr marL="914400" lvl="1" indent="-341947" algn="l" rtl="0">
              <a:lnSpc>
                <a:spcPct val="115000"/>
              </a:lnSpc>
              <a:spcBef>
                <a:spcPts val="0"/>
              </a:spcBef>
              <a:spcAft>
                <a:spcPts val="0"/>
              </a:spcAft>
              <a:buSzPct val="100000"/>
              <a:buFont typeface="Lora"/>
              <a:buChar char="○"/>
            </a:pPr>
            <a:r>
              <a:rPr lang="en" sz="2100">
                <a:latin typeface="Lora"/>
                <a:ea typeface="Lora"/>
                <a:cs typeface="Lora"/>
                <a:sym typeface="Lora"/>
              </a:rPr>
              <a:t>Use of reason when reading scripture. </a:t>
            </a:r>
            <a:endParaRPr sz="2100">
              <a:latin typeface="Lora"/>
              <a:ea typeface="Lora"/>
              <a:cs typeface="Lora"/>
              <a:sym typeface="Lora"/>
            </a:endParaRPr>
          </a:p>
          <a:p>
            <a:pPr marL="914400" lvl="1" indent="-341947" algn="l" rtl="0">
              <a:lnSpc>
                <a:spcPct val="115000"/>
              </a:lnSpc>
              <a:spcBef>
                <a:spcPts val="0"/>
              </a:spcBef>
              <a:spcAft>
                <a:spcPts val="0"/>
              </a:spcAft>
              <a:buSzPct val="100000"/>
              <a:buFont typeface="Lora"/>
              <a:buChar char="○"/>
            </a:pPr>
            <a:r>
              <a:rPr lang="en" sz="2100">
                <a:latin typeface="Lora"/>
                <a:ea typeface="Lora"/>
                <a:cs typeface="Lora"/>
                <a:sym typeface="Lora"/>
              </a:rPr>
              <a:t>Unity of God</a:t>
            </a:r>
            <a:endParaRPr sz="2100">
              <a:latin typeface="Lora"/>
              <a:ea typeface="Lora"/>
              <a:cs typeface="Lora"/>
              <a:sym typeface="Lora"/>
            </a:endParaRPr>
          </a:p>
          <a:p>
            <a:pPr marL="914400" lvl="1" indent="-341947" algn="l" rtl="0">
              <a:lnSpc>
                <a:spcPct val="115000"/>
              </a:lnSpc>
              <a:spcBef>
                <a:spcPts val="0"/>
              </a:spcBef>
              <a:spcAft>
                <a:spcPts val="0"/>
              </a:spcAft>
              <a:buSzPct val="100000"/>
              <a:buFont typeface="Lora"/>
              <a:buChar char="○"/>
            </a:pPr>
            <a:r>
              <a:rPr lang="en" sz="2100">
                <a:latin typeface="Lora"/>
                <a:ea typeface="Lora"/>
                <a:cs typeface="Lora"/>
                <a:sym typeface="Lora"/>
              </a:rPr>
              <a:t>Unity of Jesus (meaning that Jesus is human, not God). </a:t>
            </a:r>
            <a:endParaRPr sz="2100">
              <a:latin typeface="Lora"/>
              <a:ea typeface="Lora"/>
              <a:cs typeface="Lora"/>
              <a:sym typeface="Lora"/>
            </a:endParaRPr>
          </a:p>
          <a:p>
            <a:pPr marL="914400" lvl="1" indent="-341947" algn="l" rtl="0">
              <a:lnSpc>
                <a:spcPct val="115000"/>
              </a:lnSpc>
              <a:spcBef>
                <a:spcPts val="0"/>
              </a:spcBef>
              <a:spcAft>
                <a:spcPts val="0"/>
              </a:spcAft>
              <a:buSzPct val="100000"/>
              <a:buFont typeface="Lora"/>
              <a:buChar char="○"/>
            </a:pPr>
            <a:r>
              <a:rPr lang="en" sz="2100">
                <a:latin typeface="Lora"/>
                <a:ea typeface="Lora"/>
                <a:cs typeface="Lora"/>
                <a:sym typeface="Lora"/>
              </a:rPr>
              <a:t>Moral perfection of God</a:t>
            </a:r>
            <a:endParaRPr sz="2100">
              <a:latin typeface="Lora"/>
              <a:ea typeface="Lora"/>
              <a:cs typeface="Lora"/>
              <a:sym typeface="Lora"/>
            </a:endParaRPr>
          </a:p>
          <a:p>
            <a:pPr marL="914400" lvl="1" indent="-341947" algn="l" rtl="0">
              <a:lnSpc>
                <a:spcPct val="115000"/>
              </a:lnSpc>
              <a:spcBef>
                <a:spcPts val="0"/>
              </a:spcBef>
              <a:spcAft>
                <a:spcPts val="0"/>
              </a:spcAft>
              <a:buSzPct val="100000"/>
              <a:buFont typeface="Lora"/>
              <a:buChar char="○"/>
            </a:pPr>
            <a:r>
              <a:rPr lang="en" sz="2100">
                <a:latin typeface="Lora"/>
                <a:ea typeface="Lora"/>
                <a:cs typeface="Lora"/>
                <a:sym typeface="Lora"/>
              </a:rPr>
              <a:t>Jesus’s role as teacher, seen as a moral guide</a:t>
            </a:r>
            <a:endParaRPr sz="2100">
              <a:latin typeface="Lora"/>
              <a:ea typeface="Lora"/>
              <a:cs typeface="Lora"/>
              <a:sym typeface="Lora"/>
            </a:endParaRPr>
          </a:p>
          <a:p>
            <a:pPr marL="914400" lvl="1" indent="-341947" algn="l" rtl="0">
              <a:lnSpc>
                <a:spcPct val="115000"/>
              </a:lnSpc>
              <a:spcBef>
                <a:spcPts val="0"/>
              </a:spcBef>
              <a:spcAft>
                <a:spcPts val="0"/>
              </a:spcAft>
              <a:buSzPct val="100000"/>
              <a:buFont typeface="Lora"/>
              <a:buChar char="○"/>
            </a:pPr>
            <a:r>
              <a:rPr lang="en" sz="2100">
                <a:latin typeface="Lora"/>
                <a:ea typeface="Lora"/>
                <a:cs typeface="Lora"/>
                <a:sym typeface="Lora"/>
              </a:rPr>
              <a:t>Salvation by character </a:t>
            </a:r>
            <a:endParaRPr sz="2100">
              <a:latin typeface="Lora"/>
              <a:ea typeface="Lora"/>
              <a:cs typeface="Lora"/>
              <a:sym typeface="Lora"/>
            </a:endParaRPr>
          </a:p>
          <a:p>
            <a:pPr marL="914400" lvl="0" indent="0" algn="l" rtl="0">
              <a:lnSpc>
                <a:spcPct val="115000"/>
              </a:lnSpc>
              <a:spcBef>
                <a:spcPts val="0"/>
              </a:spcBef>
              <a:spcAft>
                <a:spcPts val="0"/>
              </a:spcAft>
              <a:buNone/>
            </a:pPr>
            <a:endParaRPr sz="2100">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6"/>
        <p:cNvGrpSpPr/>
        <p:nvPr/>
      </p:nvGrpSpPr>
      <p:grpSpPr>
        <a:xfrm>
          <a:off x="0" y="0"/>
          <a:ext cx="0" cy="0"/>
          <a:chOff x="0" y="0"/>
          <a:chExt cx="0" cy="0"/>
        </a:xfrm>
      </p:grpSpPr>
      <p:sp>
        <p:nvSpPr>
          <p:cNvPr id="97" name="Google Shape;97;geaaafb25b7_0_34"/>
          <p:cNvSpPr txBox="1">
            <a:spLocks noGrp="1"/>
          </p:cNvSpPr>
          <p:nvPr>
            <p:ph type="title"/>
          </p:nvPr>
        </p:nvSpPr>
        <p:spPr>
          <a:xfrm>
            <a:off x="311700" y="192025"/>
            <a:ext cx="8520600" cy="6210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
              <a:t>Universalism</a:t>
            </a:r>
            <a:endParaRPr/>
          </a:p>
        </p:txBody>
      </p:sp>
      <p:sp>
        <p:nvSpPr>
          <p:cNvPr id="98" name="Google Shape;98;geaaafb25b7_0_34"/>
          <p:cNvSpPr txBox="1">
            <a:spLocks noGrp="1"/>
          </p:cNvSpPr>
          <p:nvPr>
            <p:ph type="body" idx="1"/>
          </p:nvPr>
        </p:nvSpPr>
        <p:spPr>
          <a:xfrm>
            <a:off x="311700" y="1327025"/>
            <a:ext cx="8520600" cy="36369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None/>
            </a:pPr>
            <a:r>
              <a:rPr lang="en" sz="2100">
                <a:latin typeface="Lora"/>
                <a:ea typeface="Lora"/>
                <a:cs typeface="Lora"/>
                <a:sym typeface="Lora"/>
              </a:rPr>
              <a:t>History:  </a:t>
            </a:r>
            <a:endParaRPr sz="2100">
              <a:latin typeface="Lora"/>
              <a:ea typeface="Lora"/>
              <a:cs typeface="Lora"/>
              <a:sym typeface="Lora"/>
            </a:endParaRPr>
          </a:p>
          <a:p>
            <a:pPr marL="0" lvl="0" indent="0" algn="l" rtl="0">
              <a:lnSpc>
                <a:spcPct val="115000"/>
              </a:lnSpc>
              <a:spcBef>
                <a:spcPts val="0"/>
              </a:spcBef>
              <a:spcAft>
                <a:spcPts val="0"/>
              </a:spcAft>
              <a:buNone/>
            </a:pPr>
            <a:r>
              <a:rPr lang="en" sz="2100">
                <a:latin typeface="Lora"/>
                <a:ea typeface="Lora"/>
                <a:cs typeface="Lora"/>
                <a:sym typeface="Lora"/>
              </a:rPr>
              <a:t>Universalism grew in US in response to the puritan hellfire </a:t>
            </a:r>
            <a:endParaRPr sz="2100">
              <a:latin typeface="Lora"/>
              <a:ea typeface="Lora"/>
              <a:cs typeface="Lora"/>
              <a:sym typeface="Lora"/>
            </a:endParaRPr>
          </a:p>
          <a:p>
            <a:pPr marL="0" lvl="0" indent="0" algn="l" rtl="0">
              <a:lnSpc>
                <a:spcPct val="115000"/>
              </a:lnSpc>
              <a:spcBef>
                <a:spcPts val="0"/>
              </a:spcBef>
              <a:spcAft>
                <a:spcPts val="0"/>
              </a:spcAft>
              <a:buNone/>
            </a:pPr>
            <a:r>
              <a:rPr lang="en" sz="2100">
                <a:latin typeface="Lora"/>
                <a:ea typeface="Lora"/>
                <a:cs typeface="Lora"/>
                <a:sym typeface="Lora"/>
              </a:rPr>
              <a:t>Ultra Universalists (Death and Glory) vs. Restorationists (Purgatory then Heaven)</a:t>
            </a:r>
            <a:endParaRPr sz="2100">
              <a:latin typeface="Lora"/>
              <a:ea typeface="Lora"/>
              <a:cs typeface="Lora"/>
              <a:sym typeface="Lora"/>
            </a:endParaRPr>
          </a:p>
          <a:p>
            <a:pPr marL="0" lvl="0" indent="0" algn="l" rtl="0">
              <a:lnSpc>
                <a:spcPct val="115000"/>
              </a:lnSpc>
              <a:spcBef>
                <a:spcPts val="0"/>
              </a:spcBef>
              <a:spcAft>
                <a:spcPts val="0"/>
              </a:spcAft>
              <a:buNone/>
            </a:pPr>
            <a:endParaRPr sz="2100">
              <a:latin typeface="Lora"/>
              <a:ea typeface="Lora"/>
              <a:cs typeface="Lora"/>
              <a:sym typeface="Lora"/>
            </a:endParaRPr>
          </a:p>
          <a:p>
            <a:pPr marL="0" lvl="0" indent="0" algn="l" rtl="0">
              <a:lnSpc>
                <a:spcPct val="115000"/>
              </a:lnSpc>
              <a:spcBef>
                <a:spcPts val="0"/>
              </a:spcBef>
              <a:spcAft>
                <a:spcPts val="0"/>
              </a:spcAft>
              <a:buNone/>
            </a:pPr>
            <a:r>
              <a:rPr lang="en" sz="2100">
                <a:latin typeface="Lora"/>
                <a:ea typeface="Lora"/>
                <a:cs typeface="Lora"/>
                <a:sym typeface="Lora"/>
              </a:rPr>
              <a:t>Some tenants of Universalism, inspired by John Murray and Hosea Ballou:</a:t>
            </a:r>
            <a:endParaRPr sz="2100">
              <a:latin typeface="Lora"/>
              <a:ea typeface="Lora"/>
              <a:cs typeface="Lora"/>
              <a:sym typeface="Lora"/>
            </a:endParaRPr>
          </a:p>
          <a:p>
            <a:pPr marL="0" lvl="0" indent="0" algn="l" rtl="0">
              <a:lnSpc>
                <a:spcPct val="115000"/>
              </a:lnSpc>
              <a:spcBef>
                <a:spcPts val="0"/>
              </a:spcBef>
              <a:spcAft>
                <a:spcPts val="0"/>
              </a:spcAft>
              <a:buNone/>
            </a:pPr>
            <a:endParaRPr sz="2100">
              <a:latin typeface="Lora"/>
              <a:ea typeface="Lora"/>
              <a:cs typeface="Lora"/>
              <a:sym typeface="Lora"/>
            </a:endParaRPr>
          </a:p>
          <a:p>
            <a:pPr marL="914400" lvl="1" indent="-331946" algn="l" rtl="0">
              <a:lnSpc>
                <a:spcPct val="115000"/>
              </a:lnSpc>
              <a:spcBef>
                <a:spcPts val="0"/>
              </a:spcBef>
              <a:spcAft>
                <a:spcPts val="0"/>
              </a:spcAft>
              <a:buSzPct val="100000"/>
              <a:buFont typeface="Lora"/>
              <a:buChar char="○"/>
            </a:pPr>
            <a:r>
              <a:rPr lang="en" sz="2100">
                <a:latin typeface="Lora"/>
                <a:ea typeface="Lora"/>
                <a:cs typeface="Lora"/>
                <a:sym typeface="Lora"/>
              </a:rPr>
              <a:t>God is all loving, all knowing</a:t>
            </a:r>
            <a:endParaRPr sz="2100">
              <a:latin typeface="Lora"/>
              <a:ea typeface="Lora"/>
              <a:cs typeface="Lora"/>
              <a:sym typeface="Lora"/>
            </a:endParaRPr>
          </a:p>
          <a:p>
            <a:pPr marL="914400" lvl="1" indent="-331946" algn="l" rtl="0">
              <a:lnSpc>
                <a:spcPct val="115000"/>
              </a:lnSpc>
              <a:spcBef>
                <a:spcPts val="0"/>
              </a:spcBef>
              <a:spcAft>
                <a:spcPts val="0"/>
              </a:spcAft>
              <a:buSzPct val="100000"/>
              <a:buFont typeface="Lora"/>
              <a:buChar char="○"/>
            </a:pPr>
            <a:r>
              <a:rPr lang="en" sz="2100">
                <a:latin typeface="Lora"/>
                <a:ea typeface="Lora"/>
                <a:cs typeface="Lora"/>
                <a:sym typeface="Lora"/>
              </a:rPr>
              <a:t>Therefore, God would not condemn people to help for eternity </a:t>
            </a:r>
            <a:endParaRPr sz="2100">
              <a:latin typeface="Lora"/>
              <a:ea typeface="Lora"/>
              <a:cs typeface="Lora"/>
              <a:sym typeface="Lora"/>
            </a:endParaRPr>
          </a:p>
          <a:p>
            <a:pPr marL="914400" lvl="1" indent="-331946" algn="l" rtl="0">
              <a:lnSpc>
                <a:spcPct val="115000"/>
              </a:lnSpc>
              <a:spcBef>
                <a:spcPts val="0"/>
              </a:spcBef>
              <a:spcAft>
                <a:spcPts val="0"/>
              </a:spcAft>
              <a:buSzPct val="100000"/>
              <a:buFont typeface="Lora"/>
              <a:buChar char="○"/>
            </a:pPr>
            <a:r>
              <a:rPr lang="en" sz="2100">
                <a:latin typeface="Lora"/>
                <a:ea typeface="Lora"/>
                <a:cs typeface="Lora"/>
                <a:sym typeface="Lora"/>
              </a:rPr>
              <a:t>We act morally motivated by our ultimate salvation </a:t>
            </a:r>
            <a:endParaRPr sz="2100">
              <a:latin typeface="Lora"/>
              <a:ea typeface="Lora"/>
              <a:cs typeface="Lora"/>
              <a:sym typeface="Lora"/>
            </a:endParaRPr>
          </a:p>
          <a:p>
            <a:pPr marL="914400" lvl="1" indent="-331946" algn="l" rtl="0">
              <a:lnSpc>
                <a:spcPct val="115000"/>
              </a:lnSpc>
              <a:spcBef>
                <a:spcPts val="0"/>
              </a:spcBef>
              <a:spcAft>
                <a:spcPts val="0"/>
              </a:spcAft>
              <a:buSzPct val="100000"/>
              <a:buFont typeface="Lora"/>
              <a:buChar char="○"/>
            </a:pPr>
            <a:r>
              <a:rPr lang="en" sz="2100">
                <a:latin typeface="Lora"/>
                <a:ea typeface="Lora"/>
                <a:cs typeface="Lora"/>
                <a:sym typeface="Lora"/>
              </a:rPr>
              <a:t>No one rejoices in the suffering of others</a:t>
            </a:r>
            <a:endParaRPr sz="2100">
              <a:latin typeface="Lora"/>
              <a:ea typeface="Lora"/>
              <a:cs typeface="Lora"/>
              <a:sym typeface="Lora"/>
            </a:endParaRPr>
          </a:p>
          <a:p>
            <a:pPr marL="914400" lvl="1" indent="-331946" algn="l" rtl="0">
              <a:lnSpc>
                <a:spcPct val="115000"/>
              </a:lnSpc>
              <a:spcBef>
                <a:spcPts val="0"/>
              </a:spcBef>
              <a:spcAft>
                <a:spcPts val="0"/>
              </a:spcAft>
              <a:buSzPct val="100000"/>
              <a:buFont typeface="Lora"/>
              <a:buChar char="○"/>
            </a:pPr>
            <a:r>
              <a:rPr lang="en" sz="2100">
                <a:latin typeface="Lora"/>
                <a:ea typeface="Lora"/>
                <a:cs typeface="Lora"/>
                <a:sym typeface="Lora"/>
              </a:rPr>
              <a:t>Happiness and pleasure is the motivator for human action, not fear</a:t>
            </a:r>
            <a:endParaRPr sz="2100">
              <a:latin typeface="Lora"/>
              <a:ea typeface="Lora"/>
              <a:cs typeface="Lora"/>
              <a:sym typeface="Lora"/>
            </a:endParaRPr>
          </a:p>
          <a:p>
            <a:pPr marL="0" lvl="0" indent="0" algn="l" rtl="0">
              <a:lnSpc>
                <a:spcPct val="115000"/>
              </a:lnSpc>
              <a:spcBef>
                <a:spcPts val="0"/>
              </a:spcBef>
              <a:spcAft>
                <a:spcPts val="0"/>
              </a:spcAft>
              <a:buNone/>
            </a:pPr>
            <a:endParaRPr sz="2100">
              <a:latin typeface="Lora"/>
              <a:ea typeface="Lora"/>
              <a:cs typeface="Lora"/>
              <a:sym typeface="Lora"/>
            </a:endParaRPr>
          </a:p>
          <a:p>
            <a:pPr marL="0" lvl="0" indent="0" algn="l" rtl="0">
              <a:lnSpc>
                <a:spcPct val="115000"/>
              </a:lnSpc>
              <a:spcBef>
                <a:spcPts val="0"/>
              </a:spcBef>
              <a:spcAft>
                <a:spcPts val="0"/>
              </a:spcAft>
              <a:buNone/>
            </a:pPr>
            <a:endParaRPr sz="2100">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eaaafb25b7_0_40"/>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Session 3: Expanding Beyond Christian Roots</a:t>
            </a:r>
            <a:endParaRPr/>
          </a:p>
        </p:txBody>
      </p:sp>
      <p:pic>
        <p:nvPicPr>
          <p:cNvPr id="3" name="Picture 2" descr="Logo, company name&#10;&#10;Description automatically generated">
            <a:extLst>
              <a:ext uri="{FF2B5EF4-FFF2-40B4-BE49-F238E27FC236}">
                <a16:creationId xmlns:a16="http://schemas.microsoft.com/office/drawing/2014/main" id="{D4DB8247-B94E-48EA-9914-1FD4143DE316}"/>
              </a:ext>
            </a:extLst>
          </p:cNvPr>
          <p:cNvPicPr>
            <a:picLocks noChangeAspect="1"/>
          </p:cNvPicPr>
          <p:nvPr/>
        </p:nvPicPr>
        <p:blipFill>
          <a:blip r:embed="rId3"/>
          <a:stretch>
            <a:fillRect/>
          </a:stretch>
        </p:blipFill>
        <p:spPr>
          <a:xfrm>
            <a:off x="115261" y="71039"/>
            <a:ext cx="1037345" cy="13322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7"/>
        <p:cNvGrpSpPr/>
        <p:nvPr/>
      </p:nvGrpSpPr>
      <p:grpSpPr>
        <a:xfrm>
          <a:off x="0" y="0"/>
          <a:ext cx="0" cy="0"/>
          <a:chOff x="0" y="0"/>
          <a:chExt cx="0" cy="0"/>
        </a:xfrm>
      </p:grpSpPr>
      <p:sp>
        <p:nvSpPr>
          <p:cNvPr id="108" name="Google Shape;108;geaaafb25b7_0_28"/>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a:t>Transcendentalism</a:t>
            </a:r>
            <a:endParaRPr/>
          </a:p>
        </p:txBody>
      </p:sp>
      <p:sp>
        <p:nvSpPr>
          <p:cNvPr id="109" name="Google Shape;109;geaaafb25b7_0_28"/>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Both an extension of and a reaction to “classic Unitarianism”</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Named after “transcendental philosophy,” understanding that reason and logic are intuitive and that there are intuitive truths</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Everyone has access to religious experience and God</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God is “Nature,” Universal Spirit, the Over-Soul</a:t>
            </a:r>
            <a:endParaRPr sz="2100" dirty="0">
              <a:latin typeface="Lora"/>
              <a:ea typeface="Lora"/>
              <a:cs typeface="Lora"/>
              <a:sym typeface="Lora"/>
            </a:endParaRPr>
          </a:p>
          <a:p>
            <a:pPr marL="457200" lvl="0" indent="-361950" algn="l" rtl="0">
              <a:lnSpc>
                <a:spcPct val="115000"/>
              </a:lnSpc>
              <a:spcBef>
                <a:spcPts val="0"/>
              </a:spcBef>
              <a:spcAft>
                <a:spcPts val="0"/>
              </a:spcAft>
              <a:buSzPts val="2100"/>
              <a:buFont typeface="Lora"/>
              <a:buChar char="-"/>
            </a:pPr>
            <a:r>
              <a:rPr lang="en" sz="2100" dirty="0">
                <a:latin typeface="Lora"/>
                <a:ea typeface="Lora"/>
                <a:cs typeface="Lora"/>
                <a:sym typeface="Lora"/>
              </a:rPr>
              <a:t>Self-culture is a focus, or the ever improvement of the self</a:t>
            </a:r>
            <a:endParaRPr sz="2100" dirty="0">
              <a:latin typeface="Lora"/>
              <a:ea typeface="Lora"/>
              <a:cs typeface="Lora"/>
              <a:sym typeface="Lora"/>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4235</TotalTime>
  <Words>1105</Words>
  <Application>Microsoft Office PowerPoint</Application>
  <PresentationFormat>On-screen Show (16:9)</PresentationFormat>
  <Paragraphs>113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Oswald</vt:lpstr>
      <vt:lpstr>Times New Roman</vt:lpstr>
      <vt:lpstr>Lora</vt:lpstr>
      <vt:lpstr>Source Code Pro</vt:lpstr>
      <vt:lpstr>Arial</vt:lpstr>
      <vt:lpstr>Modern Writer</vt:lpstr>
      <vt:lpstr>UU Theology Sessions</vt:lpstr>
      <vt:lpstr>Session 1: What Is Theology?</vt:lpstr>
      <vt:lpstr>Theological House</vt:lpstr>
      <vt:lpstr>Theological House Based on the presentation by Rev. Dr. Rebecca Parker, LREDA Lectures, 2002 Adapted by the Rev. Jennifer Innis, UU Fellowship, Greenville, SC</vt:lpstr>
      <vt:lpstr>Session 2: Early Unitarianism and Universalism</vt:lpstr>
      <vt:lpstr>Channing’s Unitarian Christianity</vt:lpstr>
      <vt:lpstr>Universalism</vt:lpstr>
      <vt:lpstr>Session 3: Expanding Beyond Christian Roots</vt:lpstr>
      <vt:lpstr>Transcendentalism</vt:lpstr>
      <vt:lpstr>Humanism</vt:lpstr>
      <vt:lpstr>Session 4: 20th Century Theological Movements</vt:lpstr>
      <vt:lpstr>Five Smooth Stones - James Luther Adams</vt:lpstr>
      <vt:lpstr>Religious Liberalism - James Luther Adams</vt:lpstr>
      <vt:lpstr>Social Implications of Universalism - Social Gospel</vt:lpstr>
      <vt:lpstr>Process Theology</vt:lpstr>
      <vt:lpstr>Liberation Theology</vt:lpstr>
      <vt:lpstr>Liberationism          and            Liberalism</vt:lpstr>
      <vt:lpstr>Pedagogy of the Oppressed</vt:lpstr>
      <vt:lpstr>Session 5: 21st Century Theology</vt:lpstr>
      <vt:lpstr>Discuss:</vt:lpstr>
      <vt:lpstr>Discuss:</vt:lpstr>
      <vt:lpstr>Where are We Headed?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 Theology Sessions</dc:title>
  <dc:creator>Sarah Gettie McNeill</dc:creator>
  <cp:lastModifiedBy>Sarah Gettie McNeill</cp:lastModifiedBy>
  <cp:revision>5</cp:revision>
  <dcterms:modified xsi:type="dcterms:W3CDTF">2023-09-06T15:33:47Z</dcterms:modified>
</cp:coreProperties>
</file>