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0"/>
  </p:notes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4910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5874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38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8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9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0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49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5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4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16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2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4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D19B-F209-40CC-86FC-EF5907718C5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A5FC-E277-4D9C-89B8-462D8893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392125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5"/>
                </a:solidFill>
              </a:rPr>
              <a:t>WELCOME!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6" descr="UUA_PPT_footer-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2122487"/>
            <a:ext cx="7315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Family Ministry Training: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unpacking “family”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Facilitators: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Co-facilitator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Co-facilitator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152400" y="5863431"/>
            <a:ext cx="8382000" cy="1183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800" b="1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EBE10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family ministry training</a:t>
            </a:r>
          </a:p>
        </p:txBody>
      </p:sp>
    </p:spTree>
    <p:extLst>
      <p:ext uri="{BB962C8B-B14F-4D97-AF65-F5344CB8AC3E}">
        <p14:creationId xmlns:p14="http://schemas.microsoft.com/office/powerpoint/2010/main" val="186602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533400" y="228600"/>
            <a:ext cx="800100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Circle: Fifteen Ways to Grow Lifelong UUs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Tweedie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Erslev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Shape 188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190" name="Shape 190"/>
          <p:cNvSpPr txBox="1"/>
          <p:nvPr/>
        </p:nvSpPr>
        <p:spPr>
          <a:xfrm>
            <a:off x="762000" y="1447800"/>
            <a:ext cx="8382000" cy="4862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  Provide background for teachers in every weekly session plan</a:t>
            </a:r>
            <a:endParaRPr sz="2400" dirty="0"/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  Provide parent handouts in every session plan/educate the congregation about what the children and youth are learning/doing</a:t>
            </a:r>
          </a:p>
          <a:p>
            <a:pPr lvl="0">
              <a:spcBef>
                <a:spcPts val="1200"/>
              </a:spcBef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   Offer opportunities for all ages to live out UU values</a:t>
            </a:r>
          </a:p>
          <a:p>
            <a:pPr lvl="0">
              <a:spcBef>
                <a:spcPts val="1200"/>
              </a:spcBef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9)   Offer engaging religious school for Kindergarten through sixth grade</a:t>
            </a:r>
            <a:endParaRPr lang="en-US" sz="2400" dirty="0"/>
          </a:p>
          <a:p>
            <a:pPr lvl="0">
              <a:spcBef>
                <a:spcPts val="1200"/>
              </a:spcBef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10)   Take every opportunity for religious professionals and lay leaders to mentor children and teens</a:t>
            </a:r>
            <a:endParaRPr lang="en-US" sz="2400" dirty="0"/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arenR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500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533400" y="228600"/>
            <a:ext cx="800100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Circle: Fifteen Ways to Grow Lifelong UUs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Tweedie Erslev 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198" name="Shape 198"/>
          <p:cNvSpPr txBox="1"/>
          <p:nvPr/>
        </p:nvSpPr>
        <p:spPr>
          <a:xfrm>
            <a:off x="838200" y="1736714"/>
            <a:ext cx="7467600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11)   Sweep teens into immersions experiences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12)   Bolster and protect youth groups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13)   Connect with young adults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14)   Sing together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15)   Celebrate founders, lifers and heritage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533400" y="228600"/>
            <a:ext cx="800100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Circle: Fifteen Ways to Grow Lifelong UUs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Tweedie Erslev 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Shape 204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206" name="Shape 206"/>
          <p:cNvSpPr txBox="1"/>
          <p:nvPr/>
        </p:nvSpPr>
        <p:spPr>
          <a:xfrm>
            <a:off x="914400" y="205740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16)  Encourage and support the development of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spiritual practice(s)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Shape 211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212" name="Shape 212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Shape 217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Shape 220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Shape 223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Shape 226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Shape 229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230" name="Shape 230"/>
          <p:cNvSpPr txBox="1"/>
          <p:nvPr/>
        </p:nvSpPr>
        <p:spPr>
          <a:xfrm>
            <a:off x="2228850" y="762000"/>
            <a:ext cx="4686300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Closing Worship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Hymn 348…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 My Feet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Shape 231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233" name="Shape 233"/>
          <p:cNvSpPr txBox="1"/>
          <p:nvPr/>
        </p:nvSpPr>
        <p:spPr>
          <a:xfrm>
            <a:off x="2228850" y="177225"/>
            <a:ext cx="46863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4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2281326" y="5255537"/>
            <a:ext cx="46863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Words: Traditional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 Spiritual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Shape 239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240" name="Shape 240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Shape 245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Shape 248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Shape 251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Shape 254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Shape 257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258" name="Shape 258"/>
          <p:cNvSpPr txBox="1"/>
          <p:nvPr/>
        </p:nvSpPr>
        <p:spPr>
          <a:xfrm>
            <a:off x="76200" y="76200"/>
            <a:ext cx="8961400" cy="6509474"/>
          </a:xfrm>
          <a:prstGeom prst="rect">
            <a:avLst/>
          </a:prstGeom>
          <a:solidFill>
            <a:schemeClr val="lt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 my feet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 my feet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 my feet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 don’t want to run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race in vain.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9" name="Shape 259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Shape 265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266" name="Shape 266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Shape 268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Shape 271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Shape 274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Shape 277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Shape 280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Shape 283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284" name="Shape 284"/>
          <p:cNvSpPr txBox="1"/>
          <p:nvPr/>
        </p:nvSpPr>
        <p:spPr>
          <a:xfrm>
            <a:off x="76200" y="76200"/>
            <a:ext cx="8961400" cy="6509474"/>
          </a:xfrm>
          <a:prstGeom prst="rect">
            <a:avLst/>
          </a:prstGeom>
          <a:solidFill>
            <a:schemeClr val="lt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 my hand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 my hand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 my hand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 don’t want to run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race in vain.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Shape 285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Shape 291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292" name="Shape 292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Shape 297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Shape 300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Shape 303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Shape 306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Shape 309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310" name="Shape 310"/>
          <p:cNvSpPr txBox="1"/>
          <p:nvPr/>
        </p:nvSpPr>
        <p:spPr>
          <a:xfrm>
            <a:off x="76200" y="76200"/>
            <a:ext cx="8961400" cy="6509474"/>
          </a:xfrm>
          <a:prstGeom prst="rect">
            <a:avLst/>
          </a:prstGeom>
          <a:solidFill>
            <a:schemeClr val="lt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 by 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 by 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 by 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 don’t want to run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race in vain.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1" name="Shape 311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Shape 317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318" name="Shape 318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Shape 320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Shape 329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Shape 332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Shape 335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336" name="Shape 336"/>
          <p:cNvSpPr txBox="1"/>
          <p:nvPr/>
        </p:nvSpPr>
        <p:spPr>
          <a:xfrm>
            <a:off x="76200" y="76200"/>
            <a:ext cx="8961400" cy="6509474"/>
          </a:xfrm>
          <a:prstGeom prst="rect">
            <a:avLst/>
          </a:prstGeom>
          <a:solidFill>
            <a:schemeClr val="lt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my heart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my heart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my heart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I run this race,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 don’t want to run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race in vain.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7" name="Shape 337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Shape 338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hape 97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98" name="Shape 98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Shape 100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116" name="Shape 116"/>
          <p:cNvSpPr txBox="1"/>
          <p:nvPr/>
        </p:nvSpPr>
        <p:spPr>
          <a:xfrm>
            <a:off x="2228850" y="762000"/>
            <a:ext cx="4686300" cy="4647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Opening Worship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new morning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119" name="Shape 119"/>
          <p:cNvSpPr txBox="1"/>
          <p:nvPr/>
        </p:nvSpPr>
        <p:spPr>
          <a:xfrm>
            <a:off x="2228850" y="177225"/>
            <a:ext cx="46863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4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227034" y="5129444"/>
            <a:ext cx="46863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Words: Ralph Waldo Emerson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  Old One Hundredth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Shape 125"/>
          <p:cNvGrpSpPr/>
          <p:nvPr/>
        </p:nvGrpSpPr>
        <p:grpSpPr>
          <a:xfrm>
            <a:off x="12656" y="76203"/>
            <a:ext cx="8995290" cy="5980108"/>
            <a:chOff x="12656" y="3"/>
            <a:chExt cx="8995290" cy="5980108"/>
          </a:xfrm>
        </p:grpSpPr>
        <p:sp>
          <p:nvSpPr>
            <p:cNvPr id="126" name="Shape 126"/>
            <p:cNvSpPr/>
            <p:nvPr/>
          </p:nvSpPr>
          <p:spPr>
            <a:xfrm>
              <a:off x="90412" y="1981198"/>
              <a:ext cx="1921344" cy="19213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Shape 128"/>
            <p:cNvSpPr txBox="1"/>
            <p:nvPr/>
          </p:nvSpPr>
          <p:spPr>
            <a:xfrm rot="-5400000">
              <a:off x="-755882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78912" y="4022819"/>
              <a:ext cx="1921344" cy="19213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FDBD0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Shape 131"/>
            <p:cNvSpPr txBox="1"/>
            <p:nvPr/>
          </p:nvSpPr>
          <p:spPr>
            <a:xfrm rot="-5400000">
              <a:off x="155002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7086602" y="4058767"/>
              <a:ext cx="1921344" cy="19213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B397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 rot="-5400000">
              <a:off x="3855938" y="4827305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06137" y="3"/>
              <a:ext cx="1921344" cy="19213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E2B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 rot="-5400000">
              <a:off x="155002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086602" y="2057398"/>
              <a:ext cx="1921344" cy="19213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A0C33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 rot="-5400000">
              <a:off x="385593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086591" y="76204"/>
              <a:ext cx="1921344" cy="19213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 rot="-5400000">
              <a:off x="6161848" y="2645426"/>
              <a:ext cx="1921344" cy="384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75" tIns="15875" rIns="15875" bIns="15875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lang="en-US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144" name="Shape 144"/>
          <p:cNvSpPr txBox="1"/>
          <p:nvPr/>
        </p:nvSpPr>
        <p:spPr>
          <a:xfrm>
            <a:off x="0" y="-1772"/>
            <a:ext cx="8961400" cy="6661874"/>
          </a:xfrm>
          <a:prstGeom prst="rect">
            <a:avLst/>
          </a:prstGeom>
          <a:solidFill>
            <a:schemeClr val="lt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new morning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its light</a:t>
            </a:r>
            <a:r>
              <a:rPr lang="en-US" sz="4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rest and shelter of the night,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health and food,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love and friends,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everything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life’s goodness sends.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Shape 145" descr="UUA_PPT_footer-02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914400" y="609600"/>
            <a:ext cx="73152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___________</a:t>
            </a:r>
            <a:b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______________</a:t>
            </a:r>
            <a:b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 ________________.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29400" y="304800"/>
            <a:ext cx="211455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914400" y="609600"/>
            <a:ext cx="7315200" cy="406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Ministry within Families</a:t>
            </a:r>
            <a:endParaRPr sz="1800" b="1" dirty="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within families is about interactions between family members that reflect the care and tending of one another’s souls.</a:t>
            </a:r>
            <a:endParaRPr dirty="0"/>
          </a:p>
        </p:txBody>
      </p:sp>
      <p:pic>
        <p:nvPicPr>
          <p:cNvPr id="160" name="Shape 160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914400" y="609600"/>
            <a:ext cx="7315200" cy="569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family when you were a child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you learn about ministering within families? (Explicitly or implicitly)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current family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culture regarding ministering to one another?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Faith communities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messages about ministering within the families have you received from faith communities throughout your life?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914400" y="609600"/>
            <a:ext cx="7315200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Ministry within Families</a:t>
            </a:r>
            <a:endParaRPr sz="1800" b="1" dirty="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all the ways a person in this age group/life stage might offer ministry to other members of the family as well as all the ways a person in this age group/life stage might be ministered to by members of their family.</a:t>
            </a:r>
            <a:endParaRPr dirty="0"/>
          </a:p>
        </p:txBody>
      </p:sp>
      <p:pic>
        <p:nvPicPr>
          <p:cNvPr id="174" name="Shape 174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914400" y="299898"/>
            <a:ext cx="7315200" cy="544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Consider</a:t>
            </a:r>
            <a:endParaRPr sz="1800" b="1" dirty="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some of the ways your/your congregation’s ministry cultivates and supports ministry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families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things you wish you or your congregation were doing to cultivate and support ministry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families?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help, support or resources do you have for this work? What help support or resources do you need for this work?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ministry teams of religious professionals collaborate and support each other in this work?</a:t>
            </a:r>
            <a:endParaRPr dirty="0"/>
          </a:p>
        </p:txBody>
      </p:sp>
      <p:pic>
        <p:nvPicPr>
          <p:cNvPr id="181" name="Shape 181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533400" y="228600"/>
            <a:ext cx="800100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Circle: Fifteen Ways to Grow Lifelong UUs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Tweedie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Erslev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Shape 188" descr="UUA_PPT_footer-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6312"/>
            <a:ext cx="91440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152400" y="5863431"/>
            <a:ext cx="8382000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en-US" sz="3200" b="1" dirty="0">
                <a:solidFill>
                  <a:srgbClr val="FFD86E"/>
                </a:solidFill>
                <a:latin typeface="Calibri"/>
                <a:ea typeface="Calibri"/>
                <a:cs typeface="Calibri"/>
                <a:sym typeface="Calibri"/>
              </a:rPr>
              <a:t>family ministry </a:t>
            </a:r>
            <a:r>
              <a:rPr lang="en-US" sz="3200" b="1" kern="1200" dirty="0">
                <a:solidFill>
                  <a:srgbClr val="FEBE10">
                    <a:lumMod val="60000"/>
                    <a:lumOff val="40000"/>
                  </a:srgbClr>
                </a:solidFill>
                <a:latin typeface="Calibri"/>
              </a:rPr>
              <a:t>training</a:t>
            </a:r>
            <a:endParaRPr dirty="0"/>
          </a:p>
        </p:txBody>
      </p:sp>
      <p:sp>
        <p:nvSpPr>
          <p:cNvPr id="190" name="Shape 190"/>
          <p:cNvSpPr txBox="1"/>
          <p:nvPr/>
        </p:nvSpPr>
        <p:spPr>
          <a:xfrm>
            <a:off x="762000" y="1447800"/>
            <a:ext cx="8382000" cy="4862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Embrace our UU identity</a:t>
            </a:r>
            <a:endParaRPr lang="en-US" sz="2400" dirty="0"/>
          </a:p>
          <a:p>
            <a:pPr marL="457200" lvl="0" indent="-457200">
              <a:spcBef>
                <a:spcPts val="1200"/>
              </a:spcBef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religious education/faith development as an important portal to institutional involvement</a:t>
            </a:r>
            <a:endParaRPr lang="en-US" sz="2400" dirty="0"/>
          </a:p>
          <a:p>
            <a:pPr marL="457200" lvl="0" indent="-457200">
              <a:spcBef>
                <a:spcPts val="1200"/>
              </a:spcBef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the value of attending the congregation regularly, at least three times a month</a:t>
            </a:r>
            <a:endParaRPr lang="en-US" sz="2400" dirty="0"/>
          </a:p>
          <a:p>
            <a:pPr marL="457200" lvl="0" indent="-457200">
              <a:spcBef>
                <a:spcPts val="1200"/>
              </a:spcBef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Ritualize holiday events and celebratory activities</a:t>
            </a:r>
            <a:endParaRPr lang="en-US" sz="2400" dirty="0"/>
          </a:p>
          <a:p>
            <a:pPr marL="457200" lvl="0" indent="-457200">
              <a:spcBef>
                <a:spcPts val="1200"/>
              </a:spcBef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all for the negative side of community</a:t>
            </a:r>
            <a:endParaRPr lang="en-US" sz="2400" dirty="0"/>
          </a:p>
          <a:p>
            <a:pPr marR="0" lvl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371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UA Brand">
      <a:dk1>
        <a:srgbClr val="000000"/>
      </a:dk1>
      <a:lt1>
        <a:srgbClr val="FFFFFF"/>
      </a:lt1>
      <a:dk2>
        <a:srgbClr val="AB1B42"/>
      </a:dk2>
      <a:lt2>
        <a:srgbClr val="EEECE1"/>
      </a:lt2>
      <a:accent1>
        <a:srgbClr val="00ACCD"/>
      </a:accent1>
      <a:accent2>
        <a:srgbClr val="58595B"/>
      </a:accent2>
      <a:accent3>
        <a:srgbClr val="FEBE10"/>
      </a:accent3>
      <a:accent4>
        <a:srgbClr val="3C3A73"/>
      </a:accent4>
      <a:accent5>
        <a:srgbClr val="EE2E5A"/>
      </a:accent5>
      <a:accent6>
        <a:srgbClr val="A0C33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UUA Brand">
      <a:dk1>
        <a:sysClr val="windowText" lastClr="000000"/>
      </a:dk1>
      <a:lt1>
        <a:sysClr val="window" lastClr="FFFFFF"/>
      </a:lt1>
      <a:dk2>
        <a:srgbClr val="AB1B42"/>
      </a:dk2>
      <a:lt2>
        <a:srgbClr val="EEECE1"/>
      </a:lt2>
      <a:accent1>
        <a:srgbClr val="00ACCD"/>
      </a:accent1>
      <a:accent2>
        <a:srgbClr val="58595B"/>
      </a:accent2>
      <a:accent3>
        <a:srgbClr val="FEBE10"/>
      </a:accent3>
      <a:accent4>
        <a:srgbClr val="3C3A73"/>
      </a:accent4>
      <a:accent5>
        <a:srgbClr val="EE2E5A"/>
      </a:accent5>
      <a:accent6>
        <a:srgbClr val="A0C33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676</Words>
  <Application>Microsoft Office PowerPoint</Application>
  <PresentationFormat>On-screen Show (4:3)</PresentationFormat>
  <Paragraphs>176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1_Office Theme</vt:lpstr>
      <vt:lpstr>WELCOME!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Gail Forsyth-Vail</dc:creator>
  <cp:lastModifiedBy>Susan Lawrence</cp:lastModifiedBy>
  <cp:revision>11</cp:revision>
  <dcterms:modified xsi:type="dcterms:W3CDTF">2018-05-08T17:44:46Z</dcterms:modified>
</cp:coreProperties>
</file>