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0" r:id="rId2"/>
    <p:sldId id="369" r:id="rId3"/>
    <p:sldId id="370" r:id="rId4"/>
    <p:sldId id="371" r:id="rId5"/>
    <p:sldId id="383" r:id="rId6"/>
    <p:sldId id="384" r:id="rId7"/>
    <p:sldId id="375" r:id="rId8"/>
    <p:sldId id="396" r:id="rId9"/>
    <p:sldId id="397" r:id="rId10"/>
    <p:sldId id="388" r:id="rId11"/>
    <p:sldId id="389" r:id="rId12"/>
    <p:sldId id="391" r:id="rId13"/>
    <p:sldId id="390" r:id="rId14"/>
    <p:sldId id="392" r:id="rId15"/>
    <p:sldId id="393" r:id="rId16"/>
    <p:sldId id="39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83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4660"/>
  </p:normalViewPr>
  <p:slideViewPr>
    <p:cSldViewPr>
      <p:cViewPr varScale="1">
        <p:scale>
          <a:sx n="56" d="100"/>
          <a:sy n="56" d="100"/>
        </p:scale>
        <p:origin x="48" y="4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C0FAE2-4A58-4AB5-82D1-C8257B39CE21}" type="datetimeFigureOut">
              <a:rPr lang="en-US" smtClean="0"/>
              <a:t>11/1/2019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5F3E2D-D104-4890-BE30-C410E604ACCD}" type="slidenum">
              <a:rPr lang="en-US" smtClean="0"/>
              <a:t>‹#›</a:t>
            </a:fld>
            <a:endParaRPr lang="en-US"/>
          </a:p>
        </p:txBody>
      </p:sp>
    </p:spTree>
    <p:extLst>
      <p:ext uri="{BB962C8B-B14F-4D97-AF65-F5344CB8AC3E}">
        <p14:creationId xmlns:p14="http://schemas.microsoft.com/office/powerpoint/2010/main" val="717227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10</a:t>
            </a:fld>
            <a:endParaRPr lang="en-US"/>
          </a:p>
        </p:txBody>
      </p:sp>
    </p:spTree>
    <p:extLst>
      <p:ext uri="{BB962C8B-B14F-4D97-AF65-F5344CB8AC3E}">
        <p14:creationId xmlns:p14="http://schemas.microsoft.com/office/powerpoint/2010/main" val="1982657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11</a:t>
            </a:fld>
            <a:endParaRPr lang="en-US"/>
          </a:p>
        </p:txBody>
      </p:sp>
    </p:spTree>
    <p:extLst>
      <p:ext uri="{BB962C8B-B14F-4D97-AF65-F5344CB8AC3E}">
        <p14:creationId xmlns:p14="http://schemas.microsoft.com/office/powerpoint/2010/main" val="1770920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12</a:t>
            </a:fld>
            <a:endParaRPr lang="en-US"/>
          </a:p>
        </p:txBody>
      </p:sp>
    </p:spTree>
    <p:extLst>
      <p:ext uri="{BB962C8B-B14F-4D97-AF65-F5344CB8AC3E}">
        <p14:creationId xmlns:p14="http://schemas.microsoft.com/office/powerpoint/2010/main" val="258514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13</a:t>
            </a:fld>
            <a:endParaRPr lang="en-US"/>
          </a:p>
        </p:txBody>
      </p:sp>
    </p:spTree>
    <p:extLst>
      <p:ext uri="{BB962C8B-B14F-4D97-AF65-F5344CB8AC3E}">
        <p14:creationId xmlns:p14="http://schemas.microsoft.com/office/powerpoint/2010/main" val="1021402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14</a:t>
            </a:fld>
            <a:endParaRPr lang="en-US"/>
          </a:p>
        </p:txBody>
      </p:sp>
    </p:spTree>
    <p:extLst>
      <p:ext uri="{BB962C8B-B14F-4D97-AF65-F5344CB8AC3E}">
        <p14:creationId xmlns:p14="http://schemas.microsoft.com/office/powerpoint/2010/main" val="1883108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15</a:t>
            </a:fld>
            <a:endParaRPr lang="en-US"/>
          </a:p>
        </p:txBody>
      </p:sp>
    </p:spTree>
    <p:extLst>
      <p:ext uri="{BB962C8B-B14F-4D97-AF65-F5344CB8AC3E}">
        <p14:creationId xmlns:p14="http://schemas.microsoft.com/office/powerpoint/2010/main" val="171516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16</a:t>
            </a:fld>
            <a:endParaRPr lang="en-US"/>
          </a:p>
        </p:txBody>
      </p:sp>
    </p:spTree>
    <p:extLst>
      <p:ext uri="{BB962C8B-B14F-4D97-AF65-F5344CB8AC3E}">
        <p14:creationId xmlns:p14="http://schemas.microsoft.com/office/powerpoint/2010/main" val="1834538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2</a:t>
            </a:fld>
            <a:endParaRPr lang="en-US"/>
          </a:p>
        </p:txBody>
      </p:sp>
    </p:spTree>
    <p:extLst>
      <p:ext uri="{BB962C8B-B14F-4D97-AF65-F5344CB8AC3E}">
        <p14:creationId xmlns:p14="http://schemas.microsoft.com/office/powerpoint/2010/main" val="1807547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3</a:t>
            </a:fld>
            <a:endParaRPr lang="en-US"/>
          </a:p>
        </p:txBody>
      </p:sp>
    </p:spTree>
    <p:extLst>
      <p:ext uri="{BB962C8B-B14F-4D97-AF65-F5344CB8AC3E}">
        <p14:creationId xmlns:p14="http://schemas.microsoft.com/office/powerpoint/2010/main" val="3088382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4</a:t>
            </a:fld>
            <a:endParaRPr lang="en-US"/>
          </a:p>
        </p:txBody>
      </p:sp>
    </p:spTree>
    <p:extLst>
      <p:ext uri="{BB962C8B-B14F-4D97-AF65-F5344CB8AC3E}">
        <p14:creationId xmlns:p14="http://schemas.microsoft.com/office/powerpoint/2010/main" val="4182829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5</a:t>
            </a:fld>
            <a:endParaRPr lang="en-US"/>
          </a:p>
        </p:txBody>
      </p:sp>
    </p:spTree>
    <p:extLst>
      <p:ext uri="{BB962C8B-B14F-4D97-AF65-F5344CB8AC3E}">
        <p14:creationId xmlns:p14="http://schemas.microsoft.com/office/powerpoint/2010/main" val="1244690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6</a:t>
            </a:fld>
            <a:endParaRPr lang="en-US"/>
          </a:p>
        </p:txBody>
      </p:sp>
    </p:spTree>
    <p:extLst>
      <p:ext uri="{BB962C8B-B14F-4D97-AF65-F5344CB8AC3E}">
        <p14:creationId xmlns:p14="http://schemas.microsoft.com/office/powerpoint/2010/main" val="2123644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7</a:t>
            </a:fld>
            <a:endParaRPr lang="en-US"/>
          </a:p>
        </p:txBody>
      </p:sp>
    </p:spTree>
    <p:extLst>
      <p:ext uri="{BB962C8B-B14F-4D97-AF65-F5344CB8AC3E}">
        <p14:creationId xmlns:p14="http://schemas.microsoft.com/office/powerpoint/2010/main" val="973647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8</a:t>
            </a:fld>
            <a:endParaRPr lang="en-US"/>
          </a:p>
        </p:txBody>
      </p:sp>
    </p:spTree>
    <p:extLst>
      <p:ext uri="{BB962C8B-B14F-4D97-AF65-F5344CB8AC3E}">
        <p14:creationId xmlns:p14="http://schemas.microsoft.com/office/powerpoint/2010/main" val="734083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9</a:t>
            </a:fld>
            <a:endParaRPr lang="en-US"/>
          </a:p>
        </p:txBody>
      </p:sp>
    </p:spTree>
    <p:extLst>
      <p:ext uri="{BB962C8B-B14F-4D97-AF65-F5344CB8AC3E}">
        <p14:creationId xmlns:p14="http://schemas.microsoft.com/office/powerpoint/2010/main" val="1014893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1FBCEF-631B-4440-AEC6-9EF0DC86F7B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258845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FBCEF-631B-4440-AEC6-9EF0DC86F7B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324325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FBCEF-631B-4440-AEC6-9EF0DC86F7B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375058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FBCEF-631B-4440-AEC6-9EF0DC86F7B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129924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1FBCEF-631B-4440-AEC6-9EF0DC86F7B1}"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56817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1FBCEF-631B-4440-AEC6-9EF0DC86F7B1}"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162445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1FBCEF-631B-4440-AEC6-9EF0DC86F7B1}"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208932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1FBCEF-631B-4440-AEC6-9EF0DC86F7B1}"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396033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FBCEF-631B-4440-AEC6-9EF0DC86F7B1}"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15285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1FBCEF-631B-4440-AEC6-9EF0DC86F7B1}"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609807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1FBCEF-631B-4440-AEC6-9EF0DC86F7B1}"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270196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FBCEF-631B-4440-AEC6-9EF0DC86F7B1}" type="datetimeFigureOut">
              <a:rPr lang="en-US" smtClean="0"/>
              <a:t>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1D13B-937D-4484-862F-E4A2B7A231F2}" type="slidenum">
              <a:rPr lang="en-US" smtClean="0"/>
              <a:t>‹#›</a:t>
            </a:fld>
            <a:endParaRPr lang="en-US"/>
          </a:p>
        </p:txBody>
      </p:sp>
    </p:spTree>
    <p:extLst>
      <p:ext uri="{BB962C8B-B14F-4D97-AF65-F5344CB8AC3E}">
        <p14:creationId xmlns:p14="http://schemas.microsoft.com/office/powerpoint/2010/main" val="3074050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www.uua.org/racial-justice/dod/acting-locally/bonds-mission-montana" TargetMode="External"/><Relationship Id="rId4" Type="http://schemas.openxmlformats.org/officeDocument/2006/relationships/hyperlink" Target="http://www.uua.org/racial-justice/dod/acting-locall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www.uua.org/racial-justice/dod/acting-locally/bonds-mission-montan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a:noFill/>
        </p:spPr>
        <p:txBody>
          <a:bodyPr>
            <a:normAutofit fontScale="92500" lnSpcReduction="10000"/>
          </a:bodyPr>
          <a:lstStyle/>
          <a:p>
            <a:pPr>
              <a:defRPr/>
            </a:pPr>
            <a:endParaRPr lang="en-US" sz="1500" i="1" dirty="0">
              <a:solidFill>
                <a:schemeClr val="tx1"/>
              </a:solidFill>
            </a:endParaRPr>
          </a:p>
          <a:p>
            <a:pPr>
              <a:defRPr/>
            </a:pPr>
            <a:r>
              <a:rPr lang="en-US" sz="3900" b="1" i="1" dirty="0">
                <a:solidFill>
                  <a:schemeClr val="tx1"/>
                </a:solidFill>
              </a:rPr>
              <a:t>Indigenous Peoples’ History</a:t>
            </a:r>
            <a:br>
              <a:rPr lang="en-US" sz="3900" b="1" i="1" dirty="0">
                <a:solidFill>
                  <a:schemeClr val="tx1"/>
                </a:solidFill>
              </a:rPr>
            </a:br>
            <a:r>
              <a:rPr lang="en-US" sz="3900" b="1" i="1" dirty="0">
                <a:solidFill>
                  <a:schemeClr val="tx1"/>
                </a:solidFill>
              </a:rPr>
              <a:t>of the United States</a:t>
            </a:r>
            <a:r>
              <a:rPr lang="en-US" i="1" dirty="0">
                <a:solidFill>
                  <a:schemeClr val="tx1"/>
                </a:solidFill>
              </a:rPr>
              <a:t> </a:t>
            </a:r>
            <a:br>
              <a:rPr lang="en-US" i="1" dirty="0">
                <a:solidFill>
                  <a:schemeClr val="tx1"/>
                </a:solidFill>
              </a:rPr>
            </a:br>
            <a:endParaRPr lang="en-US" sz="1300" i="1" dirty="0">
              <a:solidFill>
                <a:schemeClr val="tx1"/>
              </a:solidFill>
            </a:endParaRPr>
          </a:p>
          <a:p>
            <a:pPr>
              <a:defRPr/>
            </a:pPr>
            <a:r>
              <a:rPr lang="en-US" b="1" dirty="0">
                <a:solidFill>
                  <a:schemeClr val="tx1"/>
                </a:solidFill>
              </a:rPr>
              <a:t>2019-20 UUA Common Read</a:t>
            </a:r>
          </a:p>
          <a:p>
            <a:pPr>
              <a:defRPr/>
            </a:pPr>
            <a:endParaRPr lang="en-US" b="1" dirty="0">
              <a:solidFill>
                <a:schemeClr val="tx1"/>
              </a:solidFill>
            </a:endParaRPr>
          </a:p>
          <a:p>
            <a:pPr>
              <a:defRPr/>
            </a:pPr>
            <a:r>
              <a:rPr lang="en-US" b="1" dirty="0">
                <a:solidFill>
                  <a:schemeClr val="tx1"/>
                </a:solidFill>
              </a:rPr>
              <a:t>DISCUSSION GUIDE</a:t>
            </a:r>
            <a:br>
              <a:rPr lang="en-US" b="1" dirty="0">
                <a:solidFill>
                  <a:schemeClr val="tx1"/>
                </a:solidFill>
              </a:rPr>
            </a:br>
            <a:r>
              <a:rPr lang="en-US" b="1" dirty="0">
                <a:solidFill>
                  <a:schemeClr val="tx1"/>
                </a:solidFill>
              </a:rPr>
              <a:t>QUESTIONS</a:t>
            </a:r>
            <a:br>
              <a:rPr lang="en-US" b="1" dirty="0">
                <a:solidFill>
                  <a:schemeClr val="tx1"/>
                </a:solidFill>
              </a:rPr>
            </a:br>
            <a:r>
              <a:rPr lang="en-US" b="1" dirty="0">
                <a:solidFill>
                  <a:schemeClr val="tx1"/>
                </a:solidFill>
              </a:rPr>
              <a:t> AND PROMPTS</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694154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048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14400" y="685800"/>
            <a:ext cx="7315200" cy="4572000"/>
          </a:xfrm>
        </p:spPr>
        <p:txBody>
          <a:bodyPr>
            <a:normAutofit fontScale="55000" lnSpcReduction="20000"/>
          </a:bodyPr>
          <a:lstStyle/>
          <a:p>
            <a:pPr algn="l">
              <a:defRPr/>
            </a:pPr>
            <a:r>
              <a:rPr lang="en-US" sz="4200" b="1" dirty="0">
                <a:solidFill>
                  <a:schemeClr val="tx1"/>
                </a:solidFill>
              </a:rPr>
              <a:t>DISCUSSION: US AMERICAN EXCEPTIONALISM</a:t>
            </a:r>
          </a:p>
          <a:p>
            <a:pPr>
              <a:defRPr/>
            </a:pPr>
            <a:endParaRPr lang="en-US" sz="1800" dirty="0">
              <a:solidFill>
                <a:schemeClr val="tx1"/>
              </a:solidFill>
            </a:endParaRPr>
          </a:p>
          <a:p>
            <a:pPr marL="457200" lvl="0" indent="-457200" algn="l">
              <a:buFont typeface="Arial" panose="020B0604020202020204" pitchFamily="34" charset="0"/>
              <a:buChar char="•"/>
            </a:pPr>
            <a:r>
              <a:rPr lang="en-US" sz="4200" dirty="0">
                <a:solidFill>
                  <a:schemeClr val="tx1"/>
                </a:solidFill>
              </a:rPr>
              <a:t>Were you taught that the United States is an exceptional country, ordained for some kind of exceptional purpose? </a:t>
            </a:r>
          </a:p>
          <a:p>
            <a:pPr marL="457200" lvl="0" indent="-457200" algn="l">
              <a:buFont typeface="Arial" panose="020B0604020202020204" pitchFamily="34" charset="0"/>
              <a:buChar char="•"/>
            </a:pPr>
            <a:r>
              <a:rPr lang="en-US" sz="4200" dirty="0">
                <a:solidFill>
                  <a:schemeClr val="tx1"/>
                </a:solidFill>
              </a:rPr>
              <a:t>Have there been events that convinced you of US American exceptionalism? Have there been events you witnessed or learned about that have convinced you otherwise?</a:t>
            </a:r>
          </a:p>
          <a:p>
            <a:pPr marL="457200" lvl="0" indent="-457200" algn="l">
              <a:buFont typeface="Arial" panose="020B0604020202020204" pitchFamily="34" charset="0"/>
              <a:buChar char="•"/>
            </a:pPr>
            <a:r>
              <a:rPr lang="en-US" sz="4200" dirty="0">
                <a:solidFill>
                  <a:schemeClr val="tx1"/>
                </a:solidFill>
              </a:rPr>
              <a:t>What has US American exceptionalism meant to Indigenous peoples in this land? What examples can you offer from your reading of the book?</a:t>
            </a:r>
          </a:p>
          <a:p>
            <a:pPr marL="457200" lvl="0" indent="-457200" algn="l">
              <a:buFont typeface="Arial" panose="020B0604020202020204" pitchFamily="34" charset="0"/>
              <a:buChar char="•"/>
            </a:pPr>
            <a:r>
              <a:rPr lang="en-US" sz="4200" dirty="0">
                <a:solidFill>
                  <a:schemeClr val="tx1"/>
                </a:solidFill>
              </a:rPr>
              <a:t>How is </a:t>
            </a:r>
            <a:r>
              <a:rPr lang="en-US" sz="4200" dirty="0" err="1">
                <a:solidFill>
                  <a:schemeClr val="tx1"/>
                </a:solidFill>
              </a:rPr>
              <a:t>exceptionalist</a:t>
            </a:r>
            <a:r>
              <a:rPr lang="en-US" sz="4200" dirty="0">
                <a:solidFill>
                  <a:schemeClr val="tx1"/>
                </a:solidFill>
              </a:rPr>
              <a:t> ideology a tool that allows and has allowed European Americans to act in ways that might objectively seem ethically wrong or su</a:t>
            </a:r>
            <a:r>
              <a:rPr lang="en-US" sz="4000" dirty="0">
                <a:solidFill>
                  <a:schemeClr val="tx1"/>
                </a:solidFill>
              </a:rPr>
              <a:t>spect, while still considering themselves good people?</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416470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762000"/>
            <a:ext cx="7239000" cy="4572000"/>
          </a:xfrm>
        </p:spPr>
        <p:txBody>
          <a:bodyPr>
            <a:normAutofit fontScale="92500" lnSpcReduction="10000"/>
          </a:bodyPr>
          <a:lstStyle/>
          <a:p>
            <a:pPr>
              <a:defRPr/>
            </a:pPr>
            <a:endParaRPr lang="en-US" i="1" dirty="0">
              <a:solidFill>
                <a:schemeClr val="tx1"/>
              </a:solidFill>
            </a:endParaRPr>
          </a:p>
          <a:p>
            <a:pPr>
              <a:defRPr/>
            </a:pPr>
            <a:endParaRPr lang="en-US" dirty="0">
              <a:solidFill>
                <a:schemeClr val="tx1"/>
              </a:solidFill>
            </a:endParaRPr>
          </a:p>
          <a:p>
            <a:pPr>
              <a:defRPr/>
            </a:pPr>
            <a:r>
              <a:rPr lang="en-US" sz="4400" b="1" dirty="0">
                <a:solidFill>
                  <a:schemeClr val="tx1"/>
                </a:solidFill>
              </a:rPr>
              <a:t>THREE-SESSION</a:t>
            </a:r>
          </a:p>
          <a:p>
            <a:pPr>
              <a:defRPr/>
            </a:pPr>
            <a:r>
              <a:rPr lang="en-US" sz="4400" b="1" dirty="0">
                <a:solidFill>
                  <a:schemeClr val="tx1"/>
                </a:solidFill>
              </a:rPr>
              <a:t>VERSION</a:t>
            </a:r>
          </a:p>
          <a:p>
            <a:pPr>
              <a:defRPr/>
            </a:pPr>
            <a:endParaRPr lang="en-US" sz="2200" b="1" dirty="0">
              <a:solidFill>
                <a:schemeClr val="tx1"/>
              </a:solidFill>
            </a:endParaRPr>
          </a:p>
          <a:p>
            <a:pPr>
              <a:defRPr/>
            </a:pPr>
            <a:r>
              <a:rPr lang="en-US" sz="4400" b="1" dirty="0">
                <a:solidFill>
                  <a:schemeClr val="tx1"/>
                </a:solidFill>
              </a:rPr>
              <a:t>Session 2: Land</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68320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048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1143000"/>
            <a:ext cx="7239000" cy="4191000"/>
          </a:xfrm>
        </p:spPr>
        <p:txBody>
          <a:bodyPr>
            <a:normAutofit fontScale="85000" lnSpcReduction="20000"/>
          </a:bodyPr>
          <a:lstStyle/>
          <a:p>
            <a:pPr lvl="1"/>
            <a:r>
              <a:rPr lang="en-US" sz="3300" b="1" dirty="0">
                <a:solidFill>
                  <a:schemeClr val="tx1"/>
                </a:solidFill>
              </a:rPr>
              <a:t>United Nations Declaration on the Rights of Indigenous People, Article 10</a:t>
            </a:r>
          </a:p>
          <a:p>
            <a:pPr lvl="1"/>
            <a:endParaRPr lang="en-US" dirty="0">
              <a:solidFill>
                <a:schemeClr val="tx1"/>
              </a:solidFill>
            </a:endParaRPr>
          </a:p>
          <a:p>
            <a:pPr lvl="1"/>
            <a:r>
              <a:rPr lang="en-US" sz="3300" i="1" dirty="0">
                <a:solidFill>
                  <a:schemeClr val="tx1"/>
                </a:solidFill>
              </a:rPr>
              <a:t>Indigenous peoples shall not be forcibly removed from their lands or territories. No relocation shall take place without the free, prior and informed consent of the indigenous peoples concerned and after agreement on just and fair compensation and, where possible, with the option of return.</a:t>
            </a:r>
            <a:endParaRPr lang="en-US" sz="3300" dirty="0">
              <a:solidFill>
                <a:schemeClr val="tx1"/>
              </a:solidFill>
            </a:endParaRPr>
          </a:p>
          <a:p>
            <a:pPr>
              <a:defRPr/>
            </a:pPr>
            <a:endParaRPr lang="en-US" dirty="0">
              <a:solidFill>
                <a:schemeClr val="tx1"/>
              </a:solidFill>
            </a:endParaRP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406446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048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fontScale="77500" lnSpcReduction="20000"/>
          </a:bodyPr>
          <a:lstStyle/>
          <a:p>
            <a:pPr algn="l">
              <a:defRPr/>
            </a:pPr>
            <a:r>
              <a:rPr lang="en-US" sz="3100" b="1" dirty="0">
                <a:solidFill>
                  <a:schemeClr val="tx1"/>
                </a:solidFill>
              </a:rPr>
              <a:t>DISCUSSION: </a:t>
            </a:r>
          </a:p>
          <a:p>
            <a:pPr algn="l">
              <a:defRPr/>
            </a:pPr>
            <a:r>
              <a:rPr lang="en-US" sz="3100" b="1" dirty="0">
                <a:solidFill>
                  <a:schemeClr val="tx1"/>
                </a:solidFill>
              </a:rPr>
              <a:t>MANIFEST DESTINY, EXTRAVAGANT VIOLENCE</a:t>
            </a:r>
          </a:p>
          <a:p>
            <a:pPr>
              <a:defRPr/>
            </a:pPr>
            <a:endParaRPr lang="en-US" dirty="0">
              <a:solidFill>
                <a:schemeClr val="tx1"/>
              </a:solidFill>
            </a:endParaRPr>
          </a:p>
          <a:p>
            <a:pPr marL="914400" lvl="1" indent="-457200" algn="l">
              <a:buFont typeface="Arial" panose="020B0604020202020204" pitchFamily="34" charset="0"/>
              <a:buChar char="•"/>
            </a:pPr>
            <a:r>
              <a:rPr lang="en-US" sz="3100" dirty="0">
                <a:solidFill>
                  <a:schemeClr val="tx1"/>
                </a:solidFill>
              </a:rPr>
              <a:t>What does our Unitarian Universalist faith require of us in the face of the truth that extravagant violence and genocidal warfare are a large part of the story of how the US came to inhabit the land “from sea to shining sea”?</a:t>
            </a:r>
          </a:p>
          <a:p>
            <a:pPr marL="914400" lvl="1" indent="-457200" algn="l">
              <a:buFont typeface="Arial" panose="020B0604020202020204" pitchFamily="34" charset="0"/>
              <a:buChar char="•"/>
            </a:pPr>
            <a:endParaRPr lang="en-US" sz="3100" dirty="0">
              <a:solidFill>
                <a:schemeClr val="tx1"/>
              </a:solidFill>
            </a:endParaRPr>
          </a:p>
          <a:p>
            <a:pPr marL="914400" lvl="1" indent="-457200" algn="l">
              <a:buFont typeface="Arial" panose="020B0604020202020204" pitchFamily="34" charset="0"/>
              <a:buChar char="•"/>
            </a:pPr>
            <a:r>
              <a:rPr lang="en-US" sz="3100" dirty="0">
                <a:solidFill>
                  <a:schemeClr val="tx1"/>
                </a:solidFill>
              </a:rPr>
              <a:t>What does your UU faith ask of you, as an individual person, and of your family?</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7340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048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fontScale="55000" lnSpcReduction="20000"/>
          </a:bodyPr>
          <a:lstStyle/>
          <a:p>
            <a:pPr>
              <a:defRPr/>
            </a:pPr>
            <a:r>
              <a:rPr lang="en-US" sz="4400" b="1" dirty="0">
                <a:solidFill>
                  <a:schemeClr val="tx1"/>
                </a:solidFill>
              </a:rPr>
              <a:t>DISCUSSION: ALLOTMENTS AND THE SETTLERS’ FREEDOM TO ACQUIRE</a:t>
            </a:r>
          </a:p>
          <a:p>
            <a:pPr>
              <a:defRPr/>
            </a:pPr>
            <a:endParaRPr lang="en-US" dirty="0">
              <a:solidFill>
                <a:schemeClr val="tx1"/>
              </a:solidFill>
            </a:endParaRPr>
          </a:p>
          <a:p>
            <a:pPr marL="457200" lvl="0" indent="-457200" algn="l">
              <a:buFont typeface="Arial" panose="020B0604020202020204" pitchFamily="34" charset="0"/>
              <a:buChar char="•"/>
            </a:pPr>
            <a:r>
              <a:rPr lang="en-US" sz="4400" dirty="0">
                <a:solidFill>
                  <a:schemeClr val="tx1"/>
                </a:solidFill>
              </a:rPr>
              <a:t>How did these policies enhance the settlers’ total freedom to acquire land and wealth? </a:t>
            </a:r>
          </a:p>
          <a:p>
            <a:pPr marL="457200" lvl="0" indent="-457200" algn="l">
              <a:buFont typeface="Arial" panose="020B0604020202020204" pitchFamily="34" charset="0"/>
              <a:buChar char="•"/>
            </a:pPr>
            <a:endParaRPr lang="en-US" sz="1800" dirty="0">
              <a:solidFill>
                <a:schemeClr val="tx1"/>
              </a:solidFill>
            </a:endParaRPr>
          </a:p>
          <a:p>
            <a:pPr marL="457200" lvl="0" indent="-457200" algn="l">
              <a:buFont typeface="Arial" panose="020B0604020202020204" pitchFamily="34" charset="0"/>
              <a:buChar char="•"/>
            </a:pPr>
            <a:r>
              <a:rPr lang="en-US" sz="4400" dirty="0">
                <a:solidFill>
                  <a:schemeClr val="tx1"/>
                </a:solidFill>
              </a:rPr>
              <a:t>How does what the settlers meant by “freedom” differ from “freedom” that means liberation? </a:t>
            </a:r>
          </a:p>
          <a:p>
            <a:pPr lvl="0" algn="l"/>
            <a:endParaRPr lang="en-US" sz="1800" dirty="0">
              <a:solidFill>
                <a:schemeClr val="tx1"/>
              </a:solidFill>
            </a:endParaRPr>
          </a:p>
          <a:p>
            <a:pPr marL="457200" lvl="0" indent="-457200" algn="l">
              <a:buFont typeface="Arial" panose="020B0604020202020204" pitchFamily="34" charset="0"/>
              <a:buChar char="•"/>
            </a:pPr>
            <a:r>
              <a:rPr lang="en-US" sz="4400" dirty="0">
                <a:solidFill>
                  <a:schemeClr val="tx1"/>
                </a:solidFill>
              </a:rPr>
              <a:t>How much of the kind of freedom referred to in the quote, the freedom to acquire, is still part of the meaning of freedom when it is used in a civic or public context in the United States today?</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418483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762000"/>
            <a:ext cx="7239000" cy="4572000"/>
          </a:xfrm>
        </p:spPr>
        <p:txBody>
          <a:bodyPr>
            <a:normAutofit fontScale="92500" lnSpcReduction="20000"/>
          </a:bodyPr>
          <a:lstStyle/>
          <a:p>
            <a:pPr>
              <a:defRPr/>
            </a:pPr>
            <a:endParaRPr lang="en-US" i="1" dirty="0">
              <a:solidFill>
                <a:schemeClr val="tx1"/>
              </a:solidFill>
            </a:endParaRPr>
          </a:p>
          <a:p>
            <a:pPr>
              <a:defRPr/>
            </a:pPr>
            <a:endParaRPr lang="en-US" dirty="0">
              <a:solidFill>
                <a:schemeClr val="tx1"/>
              </a:solidFill>
            </a:endParaRPr>
          </a:p>
          <a:p>
            <a:pPr>
              <a:defRPr/>
            </a:pPr>
            <a:r>
              <a:rPr lang="en-US" sz="4400" b="1" dirty="0">
                <a:solidFill>
                  <a:schemeClr val="tx1"/>
                </a:solidFill>
              </a:rPr>
              <a:t>THREE-SESSION</a:t>
            </a:r>
          </a:p>
          <a:p>
            <a:pPr>
              <a:defRPr/>
            </a:pPr>
            <a:r>
              <a:rPr lang="en-US" sz="4400" b="1" dirty="0">
                <a:solidFill>
                  <a:schemeClr val="tx1"/>
                </a:solidFill>
              </a:rPr>
              <a:t>VERSION</a:t>
            </a:r>
          </a:p>
          <a:p>
            <a:pPr>
              <a:defRPr/>
            </a:pPr>
            <a:endParaRPr lang="en-US" sz="2200" b="1" dirty="0">
              <a:solidFill>
                <a:schemeClr val="tx1"/>
              </a:solidFill>
            </a:endParaRPr>
          </a:p>
          <a:p>
            <a:pPr>
              <a:defRPr/>
            </a:pPr>
            <a:r>
              <a:rPr lang="en-US" sz="4400" b="1" dirty="0">
                <a:solidFill>
                  <a:schemeClr val="tx1"/>
                </a:solidFill>
              </a:rPr>
              <a:t>Session 3: Resistance and Reclamation</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840921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048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lnSpcReduction="10000"/>
          </a:bodyPr>
          <a:lstStyle/>
          <a:p>
            <a:pPr lvl="1"/>
            <a:endParaRPr lang="en-US" b="1">
              <a:solidFill>
                <a:schemeClr val="tx1"/>
              </a:solidFill>
            </a:endParaRPr>
          </a:p>
          <a:p>
            <a:pPr lvl="1"/>
            <a:r>
              <a:rPr lang="en-US" b="1">
                <a:solidFill>
                  <a:schemeClr val="tx1"/>
                </a:solidFill>
              </a:rPr>
              <a:t>The </a:t>
            </a:r>
            <a:r>
              <a:rPr lang="en-US" b="1" dirty="0">
                <a:solidFill>
                  <a:schemeClr val="tx1"/>
                </a:solidFill>
              </a:rPr>
              <a:t>Utes and the Unitarians</a:t>
            </a:r>
          </a:p>
          <a:p>
            <a:pPr lvl="1"/>
            <a:r>
              <a:rPr lang="en-US" dirty="0">
                <a:solidFill>
                  <a:schemeClr val="tx1"/>
                </a:solidFill>
              </a:rPr>
              <a:t> </a:t>
            </a:r>
            <a:r>
              <a:rPr lang="en-US" u="sng" dirty="0">
                <a:solidFill>
                  <a:schemeClr val="tx1"/>
                </a:solidFill>
                <a:hlinkClick r:id="rId4">
                  <a:extLst>
                    <a:ext uri="{A12FA001-AC4F-418D-AE19-62706E023703}">
                      <ahyp:hlinkClr xmlns:ahyp="http://schemas.microsoft.com/office/drawing/2018/hyperlinkcolor" val="tx"/>
                    </a:ext>
                  </a:extLst>
                </a:hlinkClick>
              </a:rPr>
              <a:t>uua.org/racial-justice/</a:t>
            </a:r>
            <a:r>
              <a:rPr lang="en-US" u="sng" dirty="0" err="1">
                <a:solidFill>
                  <a:schemeClr val="tx1"/>
                </a:solidFill>
                <a:hlinkClick r:id="rId4">
                  <a:extLst>
                    <a:ext uri="{A12FA001-AC4F-418D-AE19-62706E023703}">
                      <ahyp:hlinkClr xmlns:ahyp="http://schemas.microsoft.com/office/drawing/2018/hyperlinkcolor" val="tx"/>
                    </a:ext>
                  </a:extLst>
                </a:hlinkClick>
              </a:rPr>
              <a:t>dod</a:t>
            </a:r>
            <a:r>
              <a:rPr lang="en-US" u="sng" dirty="0">
                <a:solidFill>
                  <a:schemeClr val="tx1"/>
                </a:solidFill>
                <a:hlinkClick r:id="rId4">
                  <a:extLst>
                    <a:ext uri="{A12FA001-AC4F-418D-AE19-62706E023703}">
                      <ahyp:hlinkClr xmlns:ahyp="http://schemas.microsoft.com/office/drawing/2018/hyperlinkcolor" val="tx"/>
                    </a:ext>
                  </a:extLst>
                </a:hlinkClick>
              </a:rPr>
              <a:t>/acting-locally</a:t>
            </a:r>
            <a:r>
              <a:rPr lang="en-US" dirty="0">
                <a:solidFill>
                  <a:schemeClr val="tx1"/>
                </a:solidFill>
              </a:rPr>
              <a:t> </a:t>
            </a:r>
          </a:p>
          <a:p>
            <a:pPr lvl="1"/>
            <a:endParaRPr lang="en-US" dirty="0">
              <a:solidFill>
                <a:schemeClr val="tx1"/>
              </a:solidFill>
            </a:endParaRPr>
          </a:p>
          <a:p>
            <a:pPr lvl="1"/>
            <a:r>
              <a:rPr lang="en-US" b="1" dirty="0">
                <a:solidFill>
                  <a:schemeClr val="tx1"/>
                </a:solidFill>
              </a:rPr>
              <a:t>Montana Industrial School for Indians</a:t>
            </a:r>
            <a:r>
              <a:rPr lang="en-US" dirty="0">
                <a:solidFill>
                  <a:schemeClr val="tx1"/>
                </a:solidFill>
              </a:rPr>
              <a:t> </a:t>
            </a:r>
            <a:r>
              <a:rPr lang="en-US" u="sng" dirty="0">
                <a:solidFill>
                  <a:schemeClr val="tx1"/>
                </a:solidFill>
                <a:hlinkClick r:id="rId5">
                  <a:extLst>
                    <a:ext uri="{A12FA001-AC4F-418D-AE19-62706E023703}">
                      <ahyp:hlinkClr xmlns:ahyp="http://schemas.microsoft.com/office/drawing/2018/hyperlinkcolor" val="tx"/>
                    </a:ext>
                  </a:extLst>
                </a:hlinkClick>
              </a:rPr>
              <a:t>http://www.uua.org/racial-justice/dod/acting-locally/bonds-mission-montana</a:t>
            </a:r>
            <a:endParaRPr lang="en-US" dirty="0">
              <a:solidFill>
                <a:schemeClr val="tx1"/>
              </a:solidFill>
            </a:endParaRP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80940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a:bodyPr>
          <a:lstStyle/>
          <a:p>
            <a:pPr>
              <a:defRPr/>
            </a:pPr>
            <a:endParaRPr lang="en-US" i="1" dirty="0">
              <a:solidFill>
                <a:schemeClr val="tx1"/>
              </a:solidFill>
            </a:endParaRPr>
          </a:p>
          <a:p>
            <a:pPr>
              <a:defRPr/>
            </a:pPr>
            <a:endParaRPr lang="en-US" dirty="0">
              <a:solidFill>
                <a:schemeClr val="tx1"/>
              </a:solidFill>
            </a:endParaRPr>
          </a:p>
          <a:p>
            <a:pPr>
              <a:defRPr/>
            </a:pPr>
            <a:r>
              <a:rPr lang="en-US" sz="4400" b="1" dirty="0">
                <a:solidFill>
                  <a:schemeClr val="tx1"/>
                </a:solidFill>
              </a:rPr>
              <a:t>SINGLE-SESSION</a:t>
            </a:r>
          </a:p>
          <a:p>
            <a:pPr>
              <a:defRPr/>
            </a:pPr>
            <a:r>
              <a:rPr lang="en-US" sz="4400" b="1" dirty="0">
                <a:solidFill>
                  <a:schemeClr val="tx1"/>
                </a:solidFill>
              </a:rPr>
              <a:t>VERSION</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67437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762000"/>
            <a:ext cx="7239000" cy="4572000"/>
          </a:xfrm>
          <a:noFill/>
        </p:spPr>
        <p:txBody>
          <a:bodyPr>
            <a:normAutofit fontScale="70000" lnSpcReduction="20000"/>
          </a:bodyPr>
          <a:lstStyle/>
          <a:p>
            <a:pPr algn="l">
              <a:defRPr/>
            </a:pPr>
            <a:r>
              <a:rPr lang="en-US" sz="3400" b="1" dirty="0">
                <a:solidFill>
                  <a:schemeClr val="tx1"/>
                </a:solidFill>
              </a:rPr>
              <a:t>COVENANT</a:t>
            </a:r>
          </a:p>
          <a:p>
            <a:pPr algn="l">
              <a:defRPr/>
            </a:pPr>
            <a:endParaRPr lang="en-US" i="1" dirty="0">
              <a:solidFill>
                <a:schemeClr val="tx1"/>
              </a:solidFill>
            </a:endParaRPr>
          </a:p>
          <a:p>
            <a:pPr algn="l">
              <a:defRPr/>
            </a:pPr>
            <a:r>
              <a:rPr lang="en-US" sz="3400" dirty="0">
                <a:solidFill>
                  <a:schemeClr val="tx1"/>
                </a:solidFill>
              </a:rPr>
              <a:t>We each promise to:</a:t>
            </a:r>
          </a:p>
          <a:p>
            <a:pPr algn="l">
              <a:defRPr/>
            </a:pPr>
            <a:endParaRPr lang="en-US" sz="1400" dirty="0">
              <a:solidFill>
                <a:schemeClr val="tx1"/>
              </a:solidFill>
            </a:endParaRPr>
          </a:p>
          <a:p>
            <a:pPr marL="457200" lvl="0" indent="-457200" algn="l">
              <a:buFont typeface="Arial" panose="020B0604020202020204" pitchFamily="34" charset="0"/>
              <a:buChar char="•"/>
            </a:pPr>
            <a:r>
              <a:rPr lang="en-US" sz="3400" dirty="0">
                <a:solidFill>
                  <a:schemeClr val="tx1"/>
                </a:solidFill>
              </a:rPr>
              <a:t>speak from our own experiences and perspectives</a:t>
            </a:r>
          </a:p>
          <a:p>
            <a:pPr marL="457200" lvl="0" indent="-457200" algn="l">
              <a:buFont typeface="Arial" panose="020B0604020202020204" pitchFamily="34" charset="0"/>
              <a:buChar char="•"/>
            </a:pPr>
            <a:r>
              <a:rPr lang="en-US" sz="3400" dirty="0">
                <a:solidFill>
                  <a:schemeClr val="tx1"/>
                </a:solidFill>
              </a:rPr>
              <a:t>listen generously to the experiences and perspectives of others</a:t>
            </a:r>
          </a:p>
          <a:p>
            <a:pPr marL="457200" lvl="0" indent="-457200" algn="l">
              <a:buFont typeface="Arial" panose="020B0604020202020204" pitchFamily="34" charset="0"/>
              <a:buChar char="•"/>
            </a:pPr>
            <a:r>
              <a:rPr lang="en-US" sz="3400" dirty="0">
                <a:solidFill>
                  <a:schemeClr val="tx1"/>
                </a:solidFill>
              </a:rPr>
              <a:t>resist making assumptions about one another</a:t>
            </a:r>
          </a:p>
          <a:p>
            <a:pPr marL="457200" lvl="0" indent="-457200" algn="l">
              <a:buFont typeface="Arial" panose="020B0604020202020204" pitchFamily="34" charset="0"/>
              <a:buChar char="•"/>
            </a:pPr>
            <a:r>
              <a:rPr lang="en-US" sz="3400" dirty="0">
                <a:solidFill>
                  <a:schemeClr val="tx1"/>
                </a:solidFill>
              </a:rPr>
              <a:t>be mindful of “taking space and making space” so that all have opportunities to speak and to listen</a:t>
            </a:r>
          </a:p>
          <a:p>
            <a:pPr marL="457200" lvl="0" indent="-457200" algn="l">
              <a:buFont typeface="Arial" panose="020B0604020202020204" pitchFamily="34" charset="0"/>
              <a:buChar char="•"/>
            </a:pPr>
            <a:r>
              <a:rPr lang="en-US" sz="3400" dirty="0">
                <a:solidFill>
                  <a:schemeClr val="tx1"/>
                </a:solidFill>
              </a:rPr>
              <a:t>respect the confidentiality of others’ sharing</a:t>
            </a:r>
          </a:p>
          <a:p>
            <a:pPr marL="457200" indent="-457200" algn="l">
              <a:buFont typeface="Arial" panose="020B0604020202020204" pitchFamily="34" charset="0"/>
              <a:buChar char="•"/>
            </a:pPr>
            <a:r>
              <a:rPr lang="en-US" sz="3400" dirty="0">
                <a:solidFill>
                  <a:schemeClr val="tx1"/>
                </a:solidFill>
              </a:rPr>
              <a:t>expect and accept that questions may linger</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2815430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048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a:bodyPr>
          <a:lstStyle/>
          <a:p>
            <a:pPr>
              <a:defRPr/>
            </a:pPr>
            <a:r>
              <a:rPr lang="en-US" b="1" dirty="0">
                <a:solidFill>
                  <a:schemeClr val="tx1"/>
                </a:solidFill>
              </a:rPr>
              <a:t>SHARING: What Did You Learn?</a:t>
            </a:r>
          </a:p>
          <a:p>
            <a:pPr>
              <a:defRPr/>
            </a:pPr>
            <a:endParaRPr lang="en-US" dirty="0">
              <a:solidFill>
                <a:schemeClr val="tx1"/>
              </a:solidFill>
            </a:endParaRPr>
          </a:p>
          <a:p>
            <a:pPr>
              <a:defRPr/>
            </a:pPr>
            <a:r>
              <a:rPr lang="en-US" dirty="0">
                <a:solidFill>
                  <a:schemeClr val="tx1"/>
                </a:solidFill>
              </a:rPr>
              <a:t>What new things did you learn</a:t>
            </a:r>
            <a:br>
              <a:rPr lang="en-US" dirty="0">
                <a:solidFill>
                  <a:schemeClr val="tx1"/>
                </a:solidFill>
              </a:rPr>
            </a:br>
            <a:r>
              <a:rPr lang="en-US" dirty="0">
                <a:solidFill>
                  <a:schemeClr val="tx1"/>
                </a:solidFill>
              </a:rPr>
              <a:t>from reading </a:t>
            </a:r>
            <a:r>
              <a:rPr lang="en-US" i="1" dirty="0">
                <a:solidFill>
                  <a:schemeClr val="tx1"/>
                </a:solidFill>
              </a:rPr>
              <a:t>Indigenous Peoples’</a:t>
            </a:r>
            <a:br>
              <a:rPr lang="en-US" i="1" dirty="0">
                <a:solidFill>
                  <a:schemeClr val="tx1"/>
                </a:solidFill>
              </a:rPr>
            </a:br>
            <a:r>
              <a:rPr lang="en-US" i="1" dirty="0">
                <a:solidFill>
                  <a:schemeClr val="tx1"/>
                </a:solidFill>
              </a:rPr>
              <a:t>History of the United States</a:t>
            </a:r>
            <a:r>
              <a:rPr lang="en-US" dirty="0">
                <a:solidFill>
                  <a:schemeClr val="tx1"/>
                </a:solidFill>
              </a:rPr>
              <a:t>? </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96664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048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fontScale="55000" lnSpcReduction="20000"/>
          </a:bodyPr>
          <a:lstStyle/>
          <a:p>
            <a:pPr>
              <a:defRPr/>
            </a:pPr>
            <a:r>
              <a:rPr lang="en-US" sz="4400" b="1" dirty="0">
                <a:solidFill>
                  <a:schemeClr val="tx1"/>
                </a:solidFill>
              </a:rPr>
              <a:t>DISCUSSION: ALLOTMENTS AND THE SETTLERS’ FREEDOM TO ACQUIRE</a:t>
            </a:r>
          </a:p>
          <a:p>
            <a:pPr>
              <a:defRPr/>
            </a:pPr>
            <a:endParaRPr lang="en-US" dirty="0">
              <a:solidFill>
                <a:schemeClr val="tx1"/>
              </a:solidFill>
            </a:endParaRPr>
          </a:p>
          <a:p>
            <a:pPr marL="457200" lvl="0" indent="-457200" algn="l">
              <a:buFont typeface="Arial" panose="020B0604020202020204" pitchFamily="34" charset="0"/>
              <a:buChar char="•"/>
            </a:pPr>
            <a:r>
              <a:rPr lang="en-US" sz="4400" dirty="0">
                <a:solidFill>
                  <a:schemeClr val="tx1"/>
                </a:solidFill>
              </a:rPr>
              <a:t>How did these policies enhance the settlers’ total freedom to acquire land and wealth? </a:t>
            </a:r>
          </a:p>
          <a:p>
            <a:pPr marL="457200" lvl="0" indent="-457200" algn="l">
              <a:buFont typeface="Arial" panose="020B0604020202020204" pitchFamily="34" charset="0"/>
              <a:buChar char="•"/>
            </a:pPr>
            <a:endParaRPr lang="en-US" sz="1800" dirty="0">
              <a:solidFill>
                <a:schemeClr val="tx1"/>
              </a:solidFill>
            </a:endParaRPr>
          </a:p>
          <a:p>
            <a:pPr marL="457200" lvl="0" indent="-457200" algn="l">
              <a:buFont typeface="Arial" panose="020B0604020202020204" pitchFamily="34" charset="0"/>
              <a:buChar char="•"/>
            </a:pPr>
            <a:r>
              <a:rPr lang="en-US" sz="4400" dirty="0">
                <a:solidFill>
                  <a:schemeClr val="tx1"/>
                </a:solidFill>
              </a:rPr>
              <a:t>How does what the settlers meant by “freedom” differ from “freedom” that means liberation? </a:t>
            </a:r>
          </a:p>
          <a:p>
            <a:pPr lvl="0" algn="l"/>
            <a:endParaRPr lang="en-US" sz="1800" dirty="0">
              <a:solidFill>
                <a:schemeClr val="tx1"/>
              </a:solidFill>
            </a:endParaRPr>
          </a:p>
          <a:p>
            <a:pPr marL="457200" lvl="0" indent="-457200" algn="l">
              <a:buFont typeface="Arial" panose="020B0604020202020204" pitchFamily="34" charset="0"/>
              <a:buChar char="•"/>
            </a:pPr>
            <a:r>
              <a:rPr lang="en-US" sz="4400" dirty="0">
                <a:solidFill>
                  <a:schemeClr val="tx1"/>
                </a:solidFill>
              </a:rPr>
              <a:t>How much of the kind of freedom referred to in the quote, the freedom to acquire, is still part of the meaning of freedom when it is used in a civic or public context in the United States today?</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148746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048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a:bodyPr>
          <a:lstStyle/>
          <a:p>
            <a:pPr algn="l">
              <a:defRPr/>
            </a:pPr>
            <a:r>
              <a:rPr lang="en-US" b="1" dirty="0">
                <a:solidFill>
                  <a:schemeClr val="tx1"/>
                </a:solidFill>
              </a:rPr>
              <a:t>Montana Industrial School for Indians</a:t>
            </a:r>
          </a:p>
          <a:p>
            <a:pPr algn="l">
              <a:defRPr/>
            </a:pPr>
            <a:endParaRPr lang="en-US" dirty="0">
              <a:solidFill>
                <a:schemeClr val="tx1"/>
              </a:solidFill>
            </a:endParaRPr>
          </a:p>
          <a:p>
            <a:pPr algn="l">
              <a:defRPr/>
            </a:pPr>
            <a:r>
              <a:rPr lang="en-US" u="sng" dirty="0">
                <a:solidFill>
                  <a:schemeClr val="tx1"/>
                </a:solidFill>
                <a:hlinkClick r:id="rId4">
                  <a:extLst>
                    <a:ext uri="{A12FA001-AC4F-418D-AE19-62706E023703}">
                      <ahyp:hlinkClr xmlns:ahyp="http://schemas.microsoft.com/office/drawing/2018/hyperlinkcolor" val="tx"/>
                    </a:ext>
                  </a:extLst>
                </a:hlinkClick>
              </a:rPr>
              <a:t>http://www.uua.org/racial-justice/dod/acting-locally/bonds-mission-montana</a:t>
            </a:r>
            <a:endParaRPr lang="en-US" dirty="0">
              <a:solidFill>
                <a:schemeClr val="tx1"/>
              </a:solidFill>
            </a:endParaRP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57443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fontScale="92500" lnSpcReduction="20000"/>
          </a:bodyPr>
          <a:lstStyle/>
          <a:p>
            <a:pPr>
              <a:defRPr/>
            </a:pPr>
            <a:endParaRPr lang="en-US" sz="1100" i="1" dirty="0">
              <a:solidFill>
                <a:schemeClr val="tx1"/>
              </a:solidFill>
            </a:endParaRPr>
          </a:p>
          <a:p>
            <a:pPr>
              <a:defRPr/>
            </a:pPr>
            <a:endParaRPr lang="en-US" dirty="0">
              <a:solidFill>
                <a:schemeClr val="tx1"/>
              </a:solidFill>
            </a:endParaRPr>
          </a:p>
          <a:p>
            <a:pPr>
              <a:defRPr/>
            </a:pPr>
            <a:r>
              <a:rPr lang="en-US" sz="4400" b="1" dirty="0">
                <a:solidFill>
                  <a:schemeClr val="tx1"/>
                </a:solidFill>
              </a:rPr>
              <a:t>THREE-SESSION</a:t>
            </a:r>
          </a:p>
          <a:p>
            <a:pPr>
              <a:defRPr/>
            </a:pPr>
            <a:r>
              <a:rPr lang="en-US" sz="4400" b="1" dirty="0">
                <a:solidFill>
                  <a:schemeClr val="tx1"/>
                </a:solidFill>
              </a:rPr>
              <a:t>VERSION</a:t>
            </a:r>
          </a:p>
          <a:p>
            <a:pPr>
              <a:defRPr/>
            </a:pPr>
            <a:endParaRPr lang="en-US" sz="3000" b="1" dirty="0">
              <a:solidFill>
                <a:schemeClr val="tx1"/>
              </a:solidFill>
            </a:endParaRPr>
          </a:p>
          <a:p>
            <a:pPr>
              <a:defRPr/>
            </a:pPr>
            <a:r>
              <a:rPr lang="en-US" sz="4400" b="1" dirty="0">
                <a:solidFill>
                  <a:schemeClr val="tx1"/>
                </a:solidFill>
              </a:rPr>
              <a:t>Session 1: The Shaping</a:t>
            </a:r>
            <a:br>
              <a:rPr lang="en-US" sz="4400" b="1" dirty="0">
                <a:solidFill>
                  <a:schemeClr val="tx1"/>
                </a:solidFill>
              </a:rPr>
            </a:br>
            <a:r>
              <a:rPr lang="en-US" sz="4400" b="1" dirty="0">
                <a:solidFill>
                  <a:schemeClr val="tx1"/>
                </a:solidFill>
              </a:rPr>
              <a:t>of the Story</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25351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762000"/>
            <a:ext cx="7239000" cy="4572000"/>
          </a:xfrm>
          <a:noFill/>
        </p:spPr>
        <p:txBody>
          <a:bodyPr>
            <a:normAutofit fontScale="70000" lnSpcReduction="20000"/>
          </a:bodyPr>
          <a:lstStyle/>
          <a:p>
            <a:pPr algn="l">
              <a:defRPr/>
            </a:pPr>
            <a:r>
              <a:rPr lang="en-US" sz="3400" b="1" dirty="0">
                <a:solidFill>
                  <a:schemeClr val="tx1"/>
                </a:solidFill>
              </a:rPr>
              <a:t>COVENANT</a:t>
            </a:r>
          </a:p>
          <a:p>
            <a:pPr algn="l">
              <a:defRPr/>
            </a:pPr>
            <a:endParaRPr lang="en-US" i="1" dirty="0">
              <a:solidFill>
                <a:schemeClr val="tx1"/>
              </a:solidFill>
            </a:endParaRPr>
          </a:p>
          <a:p>
            <a:pPr algn="l">
              <a:defRPr/>
            </a:pPr>
            <a:r>
              <a:rPr lang="en-US" sz="3400" dirty="0">
                <a:solidFill>
                  <a:schemeClr val="tx1"/>
                </a:solidFill>
              </a:rPr>
              <a:t>We each promise to:</a:t>
            </a:r>
          </a:p>
          <a:p>
            <a:pPr algn="l">
              <a:defRPr/>
            </a:pPr>
            <a:endParaRPr lang="en-US" sz="1400" dirty="0">
              <a:solidFill>
                <a:schemeClr val="tx1"/>
              </a:solidFill>
            </a:endParaRPr>
          </a:p>
          <a:p>
            <a:pPr marL="457200" lvl="0" indent="-457200" algn="l">
              <a:buFont typeface="Arial" panose="020B0604020202020204" pitchFamily="34" charset="0"/>
              <a:buChar char="•"/>
            </a:pPr>
            <a:r>
              <a:rPr lang="en-US" sz="3400" dirty="0">
                <a:solidFill>
                  <a:schemeClr val="tx1"/>
                </a:solidFill>
              </a:rPr>
              <a:t>speak from our own experiences and perspectives</a:t>
            </a:r>
          </a:p>
          <a:p>
            <a:pPr marL="457200" lvl="0" indent="-457200" algn="l">
              <a:buFont typeface="Arial" panose="020B0604020202020204" pitchFamily="34" charset="0"/>
              <a:buChar char="•"/>
            </a:pPr>
            <a:r>
              <a:rPr lang="en-US" sz="3400" dirty="0">
                <a:solidFill>
                  <a:schemeClr val="tx1"/>
                </a:solidFill>
              </a:rPr>
              <a:t>listen generously to the experiences and perspectives of others</a:t>
            </a:r>
          </a:p>
          <a:p>
            <a:pPr marL="457200" lvl="0" indent="-457200" algn="l">
              <a:buFont typeface="Arial" panose="020B0604020202020204" pitchFamily="34" charset="0"/>
              <a:buChar char="•"/>
            </a:pPr>
            <a:r>
              <a:rPr lang="en-US" sz="3400" dirty="0">
                <a:solidFill>
                  <a:schemeClr val="tx1"/>
                </a:solidFill>
              </a:rPr>
              <a:t>resist making assumptions about one another</a:t>
            </a:r>
          </a:p>
          <a:p>
            <a:pPr marL="457200" lvl="0" indent="-457200" algn="l">
              <a:buFont typeface="Arial" panose="020B0604020202020204" pitchFamily="34" charset="0"/>
              <a:buChar char="•"/>
            </a:pPr>
            <a:r>
              <a:rPr lang="en-US" sz="3400" dirty="0">
                <a:solidFill>
                  <a:schemeClr val="tx1"/>
                </a:solidFill>
              </a:rPr>
              <a:t>be mindful of “taking space and making space” so that all have opportunities to speak and to listen</a:t>
            </a:r>
          </a:p>
          <a:p>
            <a:pPr marL="457200" lvl="0" indent="-457200" algn="l">
              <a:buFont typeface="Arial" panose="020B0604020202020204" pitchFamily="34" charset="0"/>
              <a:buChar char="•"/>
            </a:pPr>
            <a:r>
              <a:rPr lang="en-US" sz="3400" dirty="0">
                <a:solidFill>
                  <a:schemeClr val="tx1"/>
                </a:solidFill>
              </a:rPr>
              <a:t>respect the confidentiality of others’ sharing</a:t>
            </a:r>
          </a:p>
          <a:p>
            <a:pPr marL="457200" indent="-457200" algn="l">
              <a:buFont typeface="Arial" panose="020B0604020202020204" pitchFamily="34" charset="0"/>
              <a:buChar char="•"/>
            </a:pPr>
            <a:r>
              <a:rPr lang="en-US" sz="3400" dirty="0">
                <a:solidFill>
                  <a:schemeClr val="tx1"/>
                </a:solidFill>
              </a:rPr>
              <a:t>expect and accept that questions may linger</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660295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14" name="Rectangle 13"/>
          <p:cNvSpPr/>
          <p:nvPr/>
        </p:nvSpPr>
        <p:spPr>
          <a:xfrm>
            <a:off x="381000" y="3048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4">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Lifespan Faith Engagement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a:bodyPr>
          <a:lstStyle/>
          <a:p>
            <a:pPr>
              <a:defRPr/>
            </a:pPr>
            <a:r>
              <a:rPr lang="en-US" b="1" dirty="0">
                <a:solidFill>
                  <a:schemeClr val="tx1"/>
                </a:solidFill>
              </a:rPr>
              <a:t>SHARING: What Did You Learn?</a:t>
            </a:r>
          </a:p>
          <a:p>
            <a:pPr>
              <a:defRPr/>
            </a:pPr>
            <a:endParaRPr lang="en-US" dirty="0">
              <a:solidFill>
                <a:schemeClr val="tx1"/>
              </a:solidFill>
            </a:endParaRPr>
          </a:p>
          <a:p>
            <a:pPr>
              <a:defRPr/>
            </a:pPr>
            <a:r>
              <a:rPr lang="en-US" dirty="0">
                <a:solidFill>
                  <a:schemeClr val="tx1"/>
                </a:solidFill>
              </a:rPr>
              <a:t>What new things did you learn</a:t>
            </a:r>
            <a:br>
              <a:rPr lang="en-US" dirty="0">
                <a:solidFill>
                  <a:schemeClr val="tx1"/>
                </a:solidFill>
              </a:rPr>
            </a:br>
            <a:r>
              <a:rPr lang="en-US" dirty="0">
                <a:solidFill>
                  <a:schemeClr val="tx1"/>
                </a:solidFill>
              </a:rPr>
              <a:t>from reading </a:t>
            </a:r>
            <a:r>
              <a:rPr lang="en-US" i="1" dirty="0">
                <a:solidFill>
                  <a:schemeClr val="tx1"/>
                </a:solidFill>
              </a:rPr>
              <a:t>Indigenous Peoples’</a:t>
            </a:r>
            <a:br>
              <a:rPr lang="en-US" i="1" dirty="0">
                <a:solidFill>
                  <a:schemeClr val="tx1"/>
                </a:solidFill>
              </a:rPr>
            </a:br>
            <a:r>
              <a:rPr lang="en-US" i="1" dirty="0">
                <a:solidFill>
                  <a:schemeClr val="tx1"/>
                </a:solidFill>
              </a:rPr>
              <a:t>History of the United States</a:t>
            </a:r>
            <a:r>
              <a:rPr lang="en-US" dirty="0">
                <a:solidFill>
                  <a:schemeClr val="tx1"/>
                </a:solidFill>
              </a:rPr>
              <a:t>? </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566318171"/>
      </p:ext>
    </p:extLst>
  </p:cSld>
  <p:clrMapOvr>
    <a:masterClrMapping/>
  </p:clrMapOvr>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2631</TotalTime>
  <Words>744</Words>
  <Application>Microsoft Office PowerPoint</Application>
  <PresentationFormat>On-screen Show (4:3)</PresentationFormat>
  <Paragraphs>148</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Forsyth-Vail</dc:creator>
  <cp:lastModifiedBy>Susan Lawrence</cp:lastModifiedBy>
  <cp:revision>110</cp:revision>
  <dcterms:created xsi:type="dcterms:W3CDTF">2014-05-19T17:54:10Z</dcterms:created>
  <dcterms:modified xsi:type="dcterms:W3CDTF">2019-11-01T21:25:41Z</dcterms:modified>
</cp:coreProperties>
</file>