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8" r:id="rId2"/>
    <p:sldId id="260" r:id="rId3"/>
    <p:sldId id="342" r:id="rId4"/>
    <p:sldId id="343" r:id="rId5"/>
    <p:sldId id="344" r:id="rId6"/>
    <p:sldId id="345" r:id="rId7"/>
    <p:sldId id="346" r:id="rId8"/>
    <p:sldId id="348" r:id="rId9"/>
    <p:sldId id="349" r:id="rId10"/>
    <p:sldId id="351" r:id="rId11"/>
    <p:sldId id="352" r:id="rId12"/>
    <p:sldId id="353" r:id="rId13"/>
    <p:sldId id="354" r:id="rId14"/>
    <p:sldId id="357" r:id="rId15"/>
    <p:sldId id="358" r:id="rId16"/>
    <p:sldId id="356" r:id="rId17"/>
    <p:sldId id="359" r:id="rId18"/>
    <p:sldId id="362" r:id="rId19"/>
    <p:sldId id="363" r:id="rId20"/>
    <p:sldId id="364" r:id="rId21"/>
    <p:sldId id="365" r:id="rId22"/>
    <p:sldId id="367" r:id="rId23"/>
    <p:sldId id="368" r:id="rId24"/>
    <p:sldId id="369" r:id="rId25"/>
    <p:sldId id="370" r:id="rId26"/>
    <p:sldId id="371" r:id="rId27"/>
    <p:sldId id="372" r:id="rId28"/>
    <p:sldId id="374" r:id="rId29"/>
    <p:sldId id="375" r:id="rId30"/>
    <p:sldId id="376" r:id="rId31"/>
    <p:sldId id="380" r:id="rId32"/>
    <p:sldId id="381" r:id="rId33"/>
    <p:sldId id="383" r:id="rId34"/>
    <p:sldId id="384" r:id="rId35"/>
    <p:sldId id="385" r:id="rId36"/>
    <p:sldId id="386" r:id="rId37"/>
    <p:sldId id="387" r:id="rId38"/>
    <p:sldId id="390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37" r:id="rId63"/>
    <p:sldId id="438" r:id="rId64"/>
    <p:sldId id="440" r:id="rId65"/>
    <p:sldId id="442" r:id="rId6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338" autoAdjust="0"/>
    <p:restoredTop sz="99139" autoAdjust="0"/>
  </p:normalViewPr>
  <p:slideViewPr>
    <p:cSldViewPr>
      <p:cViewPr>
        <p:scale>
          <a:sx n="77" d="100"/>
          <a:sy n="77" d="100"/>
        </p:scale>
        <p:origin x="-1315" y="-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Congregation's Mixing and Huddling Opportunities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21CDB-C411-4A91-BB0F-4624AD114EF7}" type="doc">
      <dgm:prSet loTypeId="urn:microsoft.com/office/officeart/2008/layout/PictureAccentBlocks" loCatId="picture" qsTypeId="urn:microsoft.com/office/officeart/2005/8/quickstyle/simple1" qsCatId="simple" csTypeId="urn:microsoft.com/office/officeart/2005/8/colors/colorful1" csCatId="colorful" phldr="1"/>
      <dgm:spPr/>
    </dgm:pt>
    <dgm:pt modelId="{7FA95756-8F7D-44DF-A2B7-2155858A8E82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A733444-F59D-42EB-A068-C2A5E9A443EF}" type="parTrans" cxnId="{370E751C-4C47-4C6B-BB4B-DAA2D4130005}">
      <dgm:prSet/>
      <dgm:spPr/>
      <dgm:t>
        <a:bodyPr/>
        <a:lstStyle/>
        <a:p>
          <a:endParaRPr lang="en-US"/>
        </a:p>
      </dgm:t>
    </dgm:pt>
    <dgm:pt modelId="{53EC1D3A-ACFF-453D-8DA9-C921CD0D1597}" type="sibTrans" cxnId="{370E751C-4C47-4C6B-BB4B-DAA2D4130005}">
      <dgm:prSet/>
      <dgm:spPr/>
      <dgm:t>
        <a:bodyPr/>
        <a:lstStyle/>
        <a:p>
          <a:endParaRPr lang="en-US"/>
        </a:p>
      </dgm:t>
    </dgm:pt>
    <dgm:pt modelId="{B679E3A5-BC9E-41B3-B1B9-9CDEC82513C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7BA8E03-4003-4C99-969B-0B28434D6036}" type="parTrans" cxnId="{5E77F563-1757-4A6E-A9EC-0DB03630BF80}">
      <dgm:prSet/>
      <dgm:spPr/>
      <dgm:t>
        <a:bodyPr/>
        <a:lstStyle/>
        <a:p>
          <a:endParaRPr lang="en-US"/>
        </a:p>
      </dgm:t>
    </dgm:pt>
    <dgm:pt modelId="{1F1AF0C3-7049-4700-BB6E-5AE6CC751289}" type="sibTrans" cxnId="{5E77F563-1757-4A6E-A9EC-0DB03630BF80}">
      <dgm:prSet/>
      <dgm:spPr/>
      <dgm:t>
        <a:bodyPr/>
        <a:lstStyle/>
        <a:p>
          <a:endParaRPr lang="en-US"/>
        </a:p>
      </dgm:t>
    </dgm:pt>
    <dgm:pt modelId="{2F446399-4011-4B0D-809E-87106AEFDE5F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47381B6-20C2-4004-9D3F-4D6AC612FC50}" type="parTrans" cxnId="{0704045D-ADA8-456A-A4A9-0E8434F89640}">
      <dgm:prSet/>
      <dgm:spPr/>
      <dgm:t>
        <a:bodyPr/>
        <a:lstStyle/>
        <a:p>
          <a:endParaRPr lang="en-US"/>
        </a:p>
      </dgm:t>
    </dgm:pt>
    <dgm:pt modelId="{BFC4CCEE-9C73-4BF1-94EE-BF53042D4353}" type="sibTrans" cxnId="{0704045D-ADA8-456A-A4A9-0E8434F89640}">
      <dgm:prSet/>
      <dgm:spPr/>
      <dgm:t>
        <a:bodyPr/>
        <a:lstStyle/>
        <a:p>
          <a:endParaRPr lang="en-US"/>
        </a:p>
      </dgm:t>
    </dgm:pt>
    <dgm:pt modelId="{77CF3164-BE36-4240-A274-62E53041179E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C0E2C964-D920-430B-A0F7-A29BFED77538}" type="parTrans" cxnId="{E2473106-4AC7-4FFA-9803-86AC7C6E5710}">
      <dgm:prSet/>
      <dgm:spPr/>
      <dgm:t>
        <a:bodyPr/>
        <a:lstStyle/>
        <a:p>
          <a:endParaRPr lang="en-US"/>
        </a:p>
      </dgm:t>
    </dgm:pt>
    <dgm:pt modelId="{D225D415-A48D-4C58-A13F-5C919B00E3DD}" type="sibTrans" cxnId="{E2473106-4AC7-4FFA-9803-86AC7C6E5710}">
      <dgm:prSet/>
      <dgm:spPr/>
      <dgm:t>
        <a:bodyPr/>
        <a:lstStyle/>
        <a:p>
          <a:endParaRPr lang="en-US"/>
        </a:p>
      </dgm:t>
    </dgm:pt>
    <dgm:pt modelId="{76EDDAA6-1D09-4F01-AFEB-1F7B67B35FD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87B54193-0597-4403-B47F-4F048B7F4D9E}" type="parTrans" cxnId="{8B0FEA5D-94C0-48AE-955D-425C5BB24DE0}">
      <dgm:prSet/>
      <dgm:spPr/>
      <dgm:t>
        <a:bodyPr/>
        <a:lstStyle/>
        <a:p>
          <a:endParaRPr lang="en-US"/>
        </a:p>
      </dgm:t>
    </dgm:pt>
    <dgm:pt modelId="{89253298-F813-44B9-96F8-2DE854F977EF}" type="sibTrans" cxnId="{8B0FEA5D-94C0-48AE-955D-425C5BB24DE0}">
      <dgm:prSet/>
      <dgm:spPr/>
      <dgm:t>
        <a:bodyPr/>
        <a:lstStyle/>
        <a:p>
          <a:endParaRPr lang="en-US"/>
        </a:p>
      </dgm:t>
    </dgm:pt>
    <dgm:pt modelId="{FF2F0783-6878-4BC1-A32C-C1A351159DD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E2CF460-4D20-4E27-87E3-067ED7421AD4}" type="parTrans" cxnId="{797C8AFA-A3E3-4C64-9E71-72B4D060CF2C}">
      <dgm:prSet/>
      <dgm:spPr/>
      <dgm:t>
        <a:bodyPr/>
        <a:lstStyle/>
        <a:p>
          <a:endParaRPr lang="en-US"/>
        </a:p>
      </dgm:t>
    </dgm:pt>
    <dgm:pt modelId="{AECD3E91-A717-404B-B69E-989B8180669F}" type="sibTrans" cxnId="{797C8AFA-A3E3-4C64-9E71-72B4D060CF2C}">
      <dgm:prSet/>
      <dgm:spPr/>
      <dgm:t>
        <a:bodyPr/>
        <a:lstStyle/>
        <a:p>
          <a:endParaRPr lang="en-US"/>
        </a:p>
      </dgm:t>
    </dgm:pt>
    <dgm:pt modelId="{F8F6DB6B-08B8-4889-9A9E-1EBB46C3B0D7}" type="pres">
      <dgm:prSet presAssocID="{5A921CDB-C411-4A91-BB0F-4624AD114EF7}" presName="Name0" presStyleCnt="0">
        <dgm:presLayoutVars>
          <dgm:dir/>
        </dgm:presLayoutVars>
      </dgm:prSet>
      <dgm:spPr/>
    </dgm:pt>
    <dgm:pt modelId="{268CE403-315C-4C87-A0F4-86272F6781C5}" type="pres">
      <dgm:prSet presAssocID="{7FA95756-8F7D-44DF-A2B7-2155858A8E82}" presName="composite" presStyleCnt="0"/>
      <dgm:spPr/>
    </dgm:pt>
    <dgm:pt modelId="{785D1071-6E02-40F7-B34A-AE39C3406620}" type="pres">
      <dgm:prSet presAssocID="{7FA95756-8F7D-44DF-A2B7-2155858A8E82}" presName="Image" presStyleLbl="alignNode1" presStyleIdx="0" presStyleCnt="6" custAng="0" custLinFactY="-8131" custLinFactNeighborX="-15953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6EB5C-F75C-4E22-889F-4CE61D6475E1}" type="pres">
      <dgm:prSet presAssocID="{7FA95756-8F7D-44DF-A2B7-2155858A8E82}" presName="Paren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91CF3-BFB0-4A95-BF30-F646EAC4ED78}" type="pres">
      <dgm:prSet presAssocID="{53EC1D3A-ACFF-453D-8DA9-C921CD0D1597}" presName="sibTrans" presStyleCnt="0"/>
      <dgm:spPr/>
    </dgm:pt>
    <dgm:pt modelId="{C6D68E4A-DC02-4094-BBFE-699AB178106D}" type="pres">
      <dgm:prSet presAssocID="{B679E3A5-BC9E-41B3-B1B9-9CDEC82513C7}" presName="composite" presStyleCnt="0"/>
      <dgm:spPr/>
    </dgm:pt>
    <dgm:pt modelId="{94CC856F-58CF-478F-9605-4CE0B128AB44}" type="pres">
      <dgm:prSet presAssocID="{B679E3A5-BC9E-41B3-B1B9-9CDEC82513C7}" presName="Image" presStyleLbl="alignNode1" presStyleIdx="1" presStyleCnt="6" custLinFactX="-36567" custLinFactNeighborX="-100000" custLinFactNeighborY="-187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FB527-0E8B-40D8-8175-C13E4A944683}" type="pres">
      <dgm:prSet presAssocID="{B679E3A5-BC9E-41B3-B1B9-9CDEC82513C7}" presName="Paren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C954A-3A57-4F92-A8F9-E4AE773F6DCF}" type="pres">
      <dgm:prSet presAssocID="{1F1AF0C3-7049-4700-BB6E-5AE6CC751289}" presName="sibTrans" presStyleCnt="0"/>
      <dgm:spPr/>
    </dgm:pt>
    <dgm:pt modelId="{D9B4E30B-01E5-47A7-84D2-4E708359F31B}" type="pres">
      <dgm:prSet presAssocID="{2F446399-4011-4B0D-809E-87106AEFDE5F}" presName="composite" presStyleCnt="0"/>
      <dgm:spPr/>
    </dgm:pt>
    <dgm:pt modelId="{498C21FD-4D21-47AC-A82F-3C4AC33B0F27}" type="pres">
      <dgm:prSet presAssocID="{2F446399-4011-4B0D-809E-87106AEFDE5F}" presName="Image" presStyleLbl="alignNode1" presStyleIdx="2" presStyleCnt="6" custLinFactX="8146" custLinFactNeighborX="100000" custLinFactNeighborY="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0156ED-CD99-4364-ACC8-03B6D5252AD8}" type="pres">
      <dgm:prSet presAssocID="{2F446399-4011-4B0D-809E-87106AEFDE5F}" presName="Paren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71A85-695F-4BD0-AE70-C50232A15136}" type="pres">
      <dgm:prSet presAssocID="{BFC4CCEE-9C73-4BF1-94EE-BF53042D4353}" presName="sibTrans" presStyleCnt="0"/>
      <dgm:spPr/>
    </dgm:pt>
    <dgm:pt modelId="{4318C362-7DE9-4C0F-8D7F-6A2C85D49379}" type="pres">
      <dgm:prSet presAssocID="{77CF3164-BE36-4240-A274-62E53041179E}" presName="composite" presStyleCnt="0"/>
      <dgm:spPr/>
    </dgm:pt>
    <dgm:pt modelId="{A1DAF415-6D6A-4A25-B79D-AF48619C0954}" type="pres">
      <dgm:prSet presAssocID="{77CF3164-BE36-4240-A274-62E53041179E}" presName="Image" presStyleLbl="alignNode1" presStyleIdx="3" presStyleCnt="6" custLinFactX="-35150" custLinFactNeighborX="-100000" custLinFactNeighborY="-9768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6B7449-CC3D-47C5-A0ED-5EB6161E3E1C}" type="pres">
      <dgm:prSet presAssocID="{77CF3164-BE36-4240-A274-62E53041179E}" presName="Paren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185A71-5BAF-48F0-8312-99BEF8121A2C}" type="pres">
      <dgm:prSet presAssocID="{D225D415-A48D-4C58-A13F-5C919B00E3DD}" presName="sibTrans" presStyleCnt="0"/>
      <dgm:spPr/>
    </dgm:pt>
    <dgm:pt modelId="{E1121D01-013F-4489-AB09-AC23D0FAE85E}" type="pres">
      <dgm:prSet presAssocID="{76EDDAA6-1D09-4F01-AFEB-1F7B67B35FD6}" presName="composite" presStyleCnt="0"/>
      <dgm:spPr/>
    </dgm:pt>
    <dgm:pt modelId="{7CD64683-A3D8-4353-A5EA-09D97BA84F0E}" type="pres">
      <dgm:prSet presAssocID="{76EDDAA6-1D09-4F01-AFEB-1F7B67B35FD6}" presName="Image" presStyleLbl="alignNode1" presStyleIdx="4" presStyleCnt="6" custLinFactX="8146" custLinFactNeighborX="100000" custLinFactNeighborY="939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3E89FE-B46A-4972-80D0-02E04ACA7A4E}" type="pres">
      <dgm:prSet presAssocID="{76EDDAA6-1D09-4F01-AFEB-1F7B67B35FD6}" presName="Paren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1C747-44FD-4716-A7C7-18647AC7A132}" type="pres">
      <dgm:prSet presAssocID="{89253298-F813-44B9-96F8-2DE854F977EF}" presName="sibTrans" presStyleCnt="0"/>
      <dgm:spPr/>
    </dgm:pt>
    <dgm:pt modelId="{C51F41C1-DC54-492E-98CF-781CFE525AFC}" type="pres">
      <dgm:prSet presAssocID="{FF2F0783-6878-4BC1-A32C-C1A351159DD7}" presName="composite" presStyleCnt="0"/>
      <dgm:spPr/>
    </dgm:pt>
    <dgm:pt modelId="{5FE83C46-B541-445D-AB71-11A321EB8EC0}" type="pres">
      <dgm:prSet presAssocID="{FF2F0783-6878-4BC1-A32C-C1A351159DD7}" presName="Image" presStyleLbl="alignNode1" presStyleIdx="5" presStyleCnt="6" custLinFactNeighborX="-11870" custLinFactNeighborY="-9372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A65E8B-14A1-4EDB-9DE6-4FFEA8700116}" type="pres">
      <dgm:prSet presAssocID="{FF2F0783-6878-4BC1-A32C-C1A351159DD7}" presName="Paren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4045D-ADA8-456A-A4A9-0E8434F89640}" srcId="{5A921CDB-C411-4A91-BB0F-4624AD114EF7}" destId="{2F446399-4011-4B0D-809E-87106AEFDE5F}" srcOrd="2" destOrd="0" parTransId="{B47381B6-20C2-4004-9D3F-4D6AC612FC50}" sibTransId="{BFC4CCEE-9C73-4BF1-94EE-BF53042D4353}"/>
    <dgm:cxn modelId="{60716A1E-1063-4D4B-94F5-EDD9C0DAB78D}" type="presOf" srcId="{FF2F0783-6878-4BC1-A32C-C1A351159DD7}" destId="{34A65E8B-14A1-4EDB-9DE6-4FFEA8700116}" srcOrd="0" destOrd="0" presId="urn:microsoft.com/office/officeart/2008/layout/PictureAccentBlocks"/>
    <dgm:cxn modelId="{55065EB4-0EC5-430B-B8E1-2FEEF7A818E8}" type="presOf" srcId="{5A921CDB-C411-4A91-BB0F-4624AD114EF7}" destId="{F8F6DB6B-08B8-4889-9A9E-1EBB46C3B0D7}" srcOrd="0" destOrd="0" presId="urn:microsoft.com/office/officeart/2008/layout/PictureAccentBlocks"/>
    <dgm:cxn modelId="{E2473106-4AC7-4FFA-9803-86AC7C6E5710}" srcId="{5A921CDB-C411-4A91-BB0F-4624AD114EF7}" destId="{77CF3164-BE36-4240-A274-62E53041179E}" srcOrd="3" destOrd="0" parTransId="{C0E2C964-D920-430B-A0F7-A29BFED77538}" sibTransId="{D225D415-A48D-4C58-A13F-5C919B00E3DD}"/>
    <dgm:cxn modelId="{5E77F563-1757-4A6E-A9EC-0DB03630BF80}" srcId="{5A921CDB-C411-4A91-BB0F-4624AD114EF7}" destId="{B679E3A5-BC9E-41B3-B1B9-9CDEC82513C7}" srcOrd="1" destOrd="0" parTransId="{B7BA8E03-4003-4C99-969B-0B28434D6036}" sibTransId="{1F1AF0C3-7049-4700-BB6E-5AE6CC751289}"/>
    <dgm:cxn modelId="{2C2ECC94-8830-4E77-BDB5-6A61FBE11D62}" type="presOf" srcId="{2F446399-4011-4B0D-809E-87106AEFDE5F}" destId="{CE0156ED-CD99-4364-ACC8-03B6D5252AD8}" srcOrd="0" destOrd="0" presId="urn:microsoft.com/office/officeart/2008/layout/PictureAccentBlocks"/>
    <dgm:cxn modelId="{8B0FEA5D-94C0-48AE-955D-425C5BB24DE0}" srcId="{5A921CDB-C411-4A91-BB0F-4624AD114EF7}" destId="{76EDDAA6-1D09-4F01-AFEB-1F7B67B35FD6}" srcOrd="4" destOrd="0" parTransId="{87B54193-0597-4403-B47F-4F048B7F4D9E}" sibTransId="{89253298-F813-44B9-96F8-2DE854F977EF}"/>
    <dgm:cxn modelId="{0CC1F274-11EC-4C84-97B8-4198EF38466D}" type="presOf" srcId="{7FA95756-8F7D-44DF-A2B7-2155858A8E82}" destId="{8186EB5C-F75C-4E22-889F-4CE61D6475E1}" srcOrd="0" destOrd="0" presId="urn:microsoft.com/office/officeart/2008/layout/PictureAccentBlocks"/>
    <dgm:cxn modelId="{797C8AFA-A3E3-4C64-9E71-72B4D060CF2C}" srcId="{5A921CDB-C411-4A91-BB0F-4624AD114EF7}" destId="{FF2F0783-6878-4BC1-A32C-C1A351159DD7}" srcOrd="5" destOrd="0" parTransId="{7E2CF460-4D20-4E27-87E3-067ED7421AD4}" sibTransId="{AECD3E91-A717-404B-B69E-989B8180669F}"/>
    <dgm:cxn modelId="{370E751C-4C47-4C6B-BB4B-DAA2D4130005}" srcId="{5A921CDB-C411-4A91-BB0F-4624AD114EF7}" destId="{7FA95756-8F7D-44DF-A2B7-2155858A8E82}" srcOrd="0" destOrd="0" parTransId="{1A733444-F59D-42EB-A068-C2A5E9A443EF}" sibTransId="{53EC1D3A-ACFF-453D-8DA9-C921CD0D1597}"/>
    <dgm:cxn modelId="{AD687B7C-C7C4-4184-8750-FC50CB229C99}" type="presOf" srcId="{B679E3A5-BC9E-41B3-B1B9-9CDEC82513C7}" destId="{012FB527-0E8B-40D8-8175-C13E4A944683}" srcOrd="0" destOrd="0" presId="urn:microsoft.com/office/officeart/2008/layout/PictureAccentBlocks"/>
    <dgm:cxn modelId="{3D42BEB6-3E03-45E5-B93D-694558303C04}" type="presOf" srcId="{77CF3164-BE36-4240-A274-62E53041179E}" destId="{A96B7449-CC3D-47C5-A0ED-5EB6161E3E1C}" srcOrd="0" destOrd="0" presId="urn:microsoft.com/office/officeart/2008/layout/PictureAccentBlocks"/>
    <dgm:cxn modelId="{D583E948-E966-4013-84DC-60674E98CBE4}" type="presOf" srcId="{76EDDAA6-1D09-4F01-AFEB-1F7B67B35FD6}" destId="{463E89FE-B46A-4972-80D0-02E04ACA7A4E}" srcOrd="0" destOrd="0" presId="urn:microsoft.com/office/officeart/2008/layout/PictureAccentBlocks"/>
    <dgm:cxn modelId="{E3E497E6-64FF-40AF-8147-BE336C4D41BF}" type="presParOf" srcId="{F8F6DB6B-08B8-4889-9A9E-1EBB46C3B0D7}" destId="{268CE403-315C-4C87-A0F4-86272F6781C5}" srcOrd="0" destOrd="0" presId="urn:microsoft.com/office/officeart/2008/layout/PictureAccentBlocks"/>
    <dgm:cxn modelId="{8F5F91E6-36FD-47D4-A80C-1AFB1DD31481}" type="presParOf" srcId="{268CE403-315C-4C87-A0F4-86272F6781C5}" destId="{785D1071-6E02-40F7-B34A-AE39C3406620}" srcOrd="0" destOrd="0" presId="urn:microsoft.com/office/officeart/2008/layout/PictureAccentBlocks"/>
    <dgm:cxn modelId="{D8A4E9FA-1D5B-4F31-B4E9-A5EC7879EC33}" type="presParOf" srcId="{268CE403-315C-4C87-A0F4-86272F6781C5}" destId="{8186EB5C-F75C-4E22-889F-4CE61D6475E1}" srcOrd="1" destOrd="0" presId="urn:microsoft.com/office/officeart/2008/layout/PictureAccentBlocks"/>
    <dgm:cxn modelId="{3A59EE2B-1516-4439-86D9-8AE04994188F}" type="presParOf" srcId="{F8F6DB6B-08B8-4889-9A9E-1EBB46C3B0D7}" destId="{30491CF3-BFB0-4A95-BF30-F646EAC4ED78}" srcOrd="1" destOrd="0" presId="urn:microsoft.com/office/officeart/2008/layout/PictureAccentBlocks"/>
    <dgm:cxn modelId="{6FE45217-512C-43FC-81DA-9781E591CB2B}" type="presParOf" srcId="{F8F6DB6B-08B8-4889-9A9E-1EBB46C3B0D7}" destId="{C6D68E4A-DC02-4094-BBFE-699AB178106D}" srcOrd="2" destOrd="0" presId="urn:microsoft.com/office/officeart/2008/layout/PictureAccentBlocks"/>
    <dgm:cxn modelId="{757D3F0D-F38F-4F40-8C53-9D9AA350C584}" type="presParOf" srcId="{C6D68E4A-DC02-4094-BBFE-699AB178106D}" destId="{94CC856F-58CF-478F-9605-4CE0B128AB44}" srcOrd="0" destOrd="0" presId="urn:microsoft.com/office/officeart/2008/layout/PictureAccentBlocks"/>
    <dgm:cxn modelId="{09529528-320A-4BA9-811C-7BE6D9AFBE70}" type="presParOf" srcId="{C6D68E4A-DC02-4094-BBFE-699AB178106D}" destId="{012FB527-0E8B-40D8-8175-C13E4A944683}" srcOrd="1" destOrd="0" presId="urn:microsoft.com/office/officeart/2008/layout/PictureAccentBlocks"/>
    <dgm:cxn modelId="{48523F8C-771F-4401-A4BB-AE62E007F1B8}" type="presParOf" srcId="{F8F6DB6B-08B8-4889-9A9E-1EBB46C3B0D7}" destId="{792C954A-3A57-4F92-A8F9-E4AE773F6DCF}" srcOrd="3" destOrd="0" presId="urn:microsoft.com/office/officeart/2008/layout/PictureAccentBlocks"/>
    <dgm:cxn modelId="{47A27148-95D8-40E9-8632-C5D334A4CC86}" type="presParOf" srcId="{F8F6DB6B-08B8-4889-9A9E-1EBB46C3B0D7}" destId="{D9B4E30B-01E5-47A7-84D2-4E708359F31B}" srcOrd="4" destOrd="0" presId="urn:microsoft.com/office/officeart/2008/layout/PictureAccentBlocks"/>
    <dgm:cxn modelId="{53CBC2C3-72BA-42CB-BD0B-01CE0C6E7296}" type="presParOf" srcId="{D9B4E30B-01E5-47A7-84D2-4E708359F31B}" destId="{498C21FD-4D21-47AC-A82F-3C4AC33B0F27}" srcOrd="0" destOrd="0" presId="urn:microsoft.com/office/officeart/2008/layout/PictureAccentBlocks"/>
    <dgm:cxn modelId="{271AA2B9-A2CD-464D-A9DE-F5F7768D3381}" type="presParOf" srcId="{D9B4E30B-01E5-47A7-84D2-4E708359F31B}" destId="{CE0156ED-CD99-4364-ACC8-03B6D5252AD8}" srcOrd="1" destOrd="0" presId="urn:microsoft.com/office/officeart/2008/layout/PictureAccentBlocks"/>
    <dgm:cxn modelId="{26BF0CE7-8E4E-4732-A459-C908096974C4}" type="presParOf" srcId="{F8F6DB6B-08B8-4889-9A9E-1EBB46C3B0D7}" destId="{DD571A85-695F-4BD0-AE70-C50232A15136}" srcOrd="5" destOrd="0" presId="urn:microsoft.com/office/officeart/2008/layout/PictureAccentBlocks"/>
    <dgm:cxn modelId="{844CA054-BE79-4B0B-986E-281455BEDE8C}" type="presParOf" srcId="{F8F6DB6B-08B8-4889-9A9E-1EBB46C3B0D7}" destId="{4318C362-7DE9-4C0F-8D7F-6A2C85D49379}" srcOrd="6" destOrd="0" presId="urn:microsoft.com/office/officeart/2008/layout/PictureAccentBlocks"/>
    <dgm:cxn modelId="{7881F0DD-D080-4CAA-A40C-A4B22F686C67}" type="presParOf" srcId="{4318C362-7DE9-4C0F-8D7F-6A2C85D49379}" destId="{A1DAF415-6D6A-4A25-B79D-AF48619C0954}" srcOrd="0" destOrd="0" presId="urn:microsoft.com/office/officeart/2008/layout/PictureAccentBlocks"/>
    <dgm:cxn modelId="{AD843EBC-A523-470C-B676-6C1FDA5F1048}" type="presParOf" srcId="{4318C362-7DE9-4C0F-8D7F-6A2C85D49379}" destId="{A96B7449-CC3D-47C5-A0ED-5EB6161E3E1C}" srcOrd="1" destOrd="0" presId="urn:microsoft.com/office/officeart/2008/layout/PictureAccentBlocks"/>
    <dgm:cxn modelId="{3FBE5FF2-A98D-49F5-B608-710594E238AF}" type="presParOf" srcId="{F8F6DB6B-08B8-4889-9A9E-1EBB46C3B0D7}" destId="{2C185A71-5BAF-48F0-8312-99BEF8121A2C}" srcOrd="7" destOrd="0" presId="urn:microsoft.com/office/officeart/2008/layout/PictureAccentBlocks"/>
    <dgm:cxn modelId="{3EE6EB77-297D-457D-8DF4-6CC21D0A38AB}" type="presParOf" srcId="{F8F6DB6B-08B8-4889-9A9E-1EBB46C3B0D7}" destId="{E1121D01-013F-4489-AB09-AC23D0FAE85E}" srcOrd="8" destOrd="0" presId="urn:microsoft.com/office/officeart/2008/layout/PictureAccentBlocks"/>
    <dgm:cxn modelId="{0FAC2EED-0B8A-47B3-BA77-5980EC196864}" type="presParOf" srcId="{E1121D01-013F-4489-AB09-AC23D0FAE85E}" destId="{7CD64683-A3D8-4353-A5EA-09D97BA84F0E}" srcOrd="0" destOrd="0" presId="urn:microsoft.com/office/officeart/2008/layout/PictureAccentBlocks"/>
    <dgm:cxn modelId="{40006AAD-8F93-47A6-A215-4F4457E15669}" type="presParOf" srcId="{E1121D01-013F-4489-AB09-AC23D0FAE85E}" destId="{463E89FE-B46A-4972-80D0-02E04ACA7A4E}" srcOrd="1" destOrd="0" presId="urn:microsoft.com/office/officeart/2008/layout/PictureAccentBlocks"/>
    <dgm:cxn modelId="{A163A394-75CA-41CC-BA68-42BAC29A1DDF}" type="presParOf" srcId="{F8F6DB6B-08B8-4889-9A9E-1EBB46C3B0D7}" destId="{51D1C747-44FD-4716-A7C7-18647AC7A132}" srcOrd="9" destOrd="0" presId="urn:microsoft.com/office/officeart/2008/layout/PictureAccentBlocks"/>
    <dgm:cxn modelId="{E2D7C40D-F7A4-43D2-B732-2DFE40503501}" type="presParOf" srcId="{F8F6DB6B-08B8-4889-9A9E-1EBB46C3B0D7}" destId="{C51F41C1-DC54-492E-98CF-781CFE525AFC}" srcOrd="10" destOrd="0" presId="urn:microsoft.com/office/officeart/2008/layout/PictureAccentBlocks"/>
    <dgm:cxn modelId="{432677D3-69D9-4147-A620-A564769A1AFB}" type="presParOf" srcId="{C51F41C1-DC54-492E-98CF-781CFE525AFC}" destId="{5FE83C46-B541-445D-AB71-11A321EB8EC0}" srcOrd="0" destOrd="0" presId="urn:microsoft.com/office/officeart/2008/layout/PictureAccentBlocks"/>
    <dgm:cxn modelId="{001A864E-563B-4A0D-B17D-870C7FFC79A9}" type="presParOf" srcId="{C51F41C1-DC54-492E-98CF-781CFE525AFC}" destId="{34A65E8B-14A1-4EDB-9DE6-4FFEA8700116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1071-6E02-40F7-B34A-AE39C3406620}">
      <dsp:nvSpPr>
        <dsp:cNvPr id="0" name=""/>
        <dsp:cNvSpPr/>
      </dsp:nvSpPr>
      <dsp:spPr>
        <a:xfrm>
          <a:off x="90412" y="1981198"/>
          <a:ext cx="1921344" cy="192134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EB5C-F75C-4E22-889F-4CE61D6475E1}">
      <dsp:nvSpPr>
        <dsp:cNvPr id="0" name=""/>
        <dsp:cNvSpPr/>
      </dsp:nvSpPr>
      <dsp:spPr>
        <a:xfrm rot="16200000">
          <a:off x="-755882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-755882" y="4827305"/>
        <a:ext cx="1921344" cy="384268"/>
      </dsp:txXfrm>
    </dsp:sp>
    <dsp:sp modelId="{94CC856F-58CF-478F-9605-4CE0B128AB44}">
      <dsp:nvSpPr>
        <dsp:cNvPr id="0" name=""/>
        <dsp:cNvSpPr/>
      </dsp:nvSpPr>
      <dsp:spPr>
        <a:xfrm>
          <a:off x="78912" y="4022819"/>
          <a:ext cx="1921344" cy="192134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FB527-0E8B-40D8-8175-C13E4A944683}">
      <dsp:nvSpPr>
        <dsp:cNvPr id="0" name=""/>
        <dsp:cNvSpPr/>
      </dsp:nvSpPr>
      <dsp:spPr>
        <a:xfrm rot="16200000">
          <a:off x="155002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1550028" y="4827305"/>
        <a:ext cx="1921344" cy="384268"/>
      </dsp:txXfrm>
    </dsp:sp>
    <dsp:sp modelId="{498C21FD-4D21-47AC-A82F-3C4AC33B0F27}">
      <dsp:nvSpPr>
        <dsp:cNvPr id="0" name=""/>
        <dsp:cNvSpPr/>
      </dsp:nvSpPr>
      <dsp:spPr>
        <a:xfrm>
          <a:off x="7086602" y="4058767"/>
          <a:ext cx="1921344" cy="192134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156ED-CD99-4364-ACC8-03B6D5252AD8}">
      <dsp:nvSpPr>
        <dsp:cNvPr id="0" name=""/>
        <dsp:cNvSpPr/>
      </dsp:nvSpPr>
      <dsp:spPr>
        <a:xfrm rot="16200000">
          <a:off x="3855938" y="4827305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3855938" y="4827305"/>
        <a:ext cx="1921344" cy="384268"/>
      </dsp:txXfrm>
    </dsp:sp>
    <dsp:sp modelId="{A1DAF415-6D6A-4A25-B79D-AF48619C0954}">
      <dsp:nvSpPr>
        <dsp:cNvPr id="0" name=""/>
        <dsp:cNvSpPr/>
      </dsp:nvSpPr>
      <dsp:spPr>
        <a:xfrm>
          <a:off x="106137" y="3"/>
          <a:ext cx="1921344" cy="1921344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B7449-CC3D-47C5-A0ED-5EB6161E3E1C}">
      <dsp:nvSpPr>
        <dsp:cNvPr id="0" name=""/>
        <dsp:cNvSpPr/>
      </dsp:nvSpPr>
      <dsp:spPr>
        <a:xfrm rot="16200000">
          <a:off x="155002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1550028" y="2645426"/>
        <a:ext cx="1921344" cy="384268"/>
      </dsp:txXfrm>
    </dsp:sp>
    <dsp:sp modelId="{7CD64683-A3D8-4353-A5EA-09D97BA84F0E}">
      <dsp:nvSpPr>
        <dsp:cNvPr id="0" name=""/>
        <dsp:cNvSpPr/>
      </dsp:nvSpPr>
      <dsp:spPr>
        <a:xfrm>
          <a:off x="7086602" y="2057398"/>
          <a:ext cx="1921344" cy="192134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E89FE-B46A-4972-80D0-02E04ACA7A4E}">
      <dsp:nvSpPr>
        <dsp:cNvPr id="0" name=""/>
        <dsp:cNvSpPr/>
      </dsp:nvSpPr>
      <dsp:spPr>
        <a:xfrm rot="16200000">
          <a:off x="385593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3855938" y="2645426"/>
        <a:ext cx="1921344" cy="384268"/>
      </dsp:txXfrm>
    </dsp:sp>
    <dsp:sp modelId="{5FE83C46-B541-445D-AB71-11A321EB8EC0}">
      <dsp:nvSpPr>
        <dsp:cNvPr id="0" name=""/>
        <dsp:cNvSpPr/>
      </dsp:nvSpPr>
      <dsp:spPr>
        <a:xfrm>
          <a:off x="7086591" y="76204"/>
          <a:ext cx="1921344" cy="1921344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5E8B-14A1-4EDB-9DE6-4FFEA8700116}">
      <dsp:nvSpPr>
        <dsp:cNvPr id="0" name=""/>
        <dsp:cNvSpPr/>
      </dsp:nvSpPr>
      <dsp:spPr>
        <a:xfrm rot="16200000">
          <a:off x="6161848" y="2645426"/>
          <a:ext cx="1921344" cy="38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endParaRPr lang="en-US" sz="2500" kern="1200" dirty="0"/>
        </a:p>
      </dsp:txBody>
      <dsp:txXfrm>
        <a:off x="6161848" y="2645426"/>
        <a:ext cx="1921344" cy="38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C0ABDBD5-3C08-4B4D-9F2A-683A5BCD2697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1C147E2-89A4-4367-BED0-8CA18C9C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07B3935-0208-46CD-89E2-D6C01ADFF98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E65522D-836B-476E-B0D0-B9475561A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1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6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2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5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4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6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7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D19B-F209-40CC-86FC-EF5907718C5F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2A5FC-E277-4D9C-89B8-462D8893D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ua.org/religiouseducation/curricula/tapestryfaith/30341.s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6326"/>
            <a:ext cx="7772400" cy="1219199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</a:rPr>
              <a:t>WELCOME!</a:t>
            </a:r>
            <a:endParaRPr lang="en-US" sz="7200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2122487"/>
            <a:ext cx="7315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Adult Faith Development and Programming</a:t>
            </a:r>
          </a:p>
          <a:p>
            <a:pPr algn="ctr"/>
            <a:r>
              <a:rPr lang="en-US" sz="4800" b="1" dirty="0" smtClean="0"/>
              <a:t>Renaissance Module</a:t>
            </a:r>
          </a:p>
          <a:p>
            <a:pPr algn="ctr"/>
            <a:endParaRPr lang="en-US" sz="3200" b="1" dirty="0" smtClean="0"/>
          </a:p>
          <a:p>
            <a:r>
              <a:rPr lang="en-US" sz="3200" dirty="0" smtClean="0"/>
              <a:t>Leaders: ____________________</a:t>
            </a:r>
          </a:p>
          <a:p>
            <a:r>
              <a:rPr lang="en-US" sz="3200" dirty="0" smtClean="0"/>
              <a:t>	      &amp; __________________</a:t>
            </a:r>
          </a:p>
          <a:p>
            <a:endParaRPr lang="en-US" sz="3200" dirty="0" smtClean="0"/>
          </a:p>
          <a:p>
            <a:pPr algn="ctr"/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3200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60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95381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5"/>
                </a:solidFill>
              </a:rPr>
              <a:t>Adult Spiritual Growth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dirty="0" smtClean="0"/>
              <a:t>“Spirituality” according to Elizabeth J. </a:t>
            </a:r>
            <a:r>
              <a:rPr lang="en-US" sz="2400" dirty="0" err="1" smtClean="0"/>
              <a:t>Tisdell</a:t>
            </a:r>
            <a:endParaRPr lang="en-US" sz="2400" dirty="0" smtClean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2583611"/>
            <a:ext cx="6313483" cy="31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95381"/>
            <a:ext cx="8077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31000" endPos="23000" dist="12700" dir="5400000" sy="-90000" algn="bl" rotWithShape="0"/>
                </a:effectLst>
              </a:rPr>
              <a:t>Shimmering Moments</a:t>
            </a:r>
          </a:p>
          <a:p>
            <a:pPr algn="ctr"/>
            <a:endParaRPr lang="en-US" sz="2000" b="1" dirty="0"/>
          </a:p>
          <a:p>
            <a:r>
              <a:rPr lang="en-US" sz="2400" dirty="0" smtClean="0"/>
              <a:t>When </a:t>
            </a:r>
            <a:r>
              <a:rPr lang="en-US" sz="2400" dirty="0"/>
              <a:t>have you experienced </a:t>
            </a:r>
            <a:r>
              <a:rPr lang="en-US" sz="2400" dirty="0" smtClean="0"/>
              <a:t>a </a:t>
            </a:r>
          </a:p>
          <a:p>
            <a:r>
              <a:rPr lang="en-US" sz="2400" dirty="0" smtClean="0"/>
              <a:t>“shimmering moment”?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r>
              <a:rPr lang="en-US" sz="2400" dirty="0" smtClean="0"/>
              <a:t>What </a:t>
            </a:r>
            <a:r>
              <a:rPr lang="en-US" sz="2400" dirty="0"/>
              <a:t>were the circumstances</a:t>
            </a:r>
            <a:r>
              <a:rPr lang="en-US" sz="2400" dirty="0" smtClean="0"/>
              <a:t>? </a:t>
            </a:r>
          </a:p>
          <a:p>
            <a:r>
              <a:rPr lang="en-US" sz="2400" dirty="0" smtClean="0"/>
              <a:t>What happened?</a:t>
            </a:r>
          </a:p>
          <a:p>
            <a:endParaRPr lang="en-US" sz="1200" dirty="0" smtClean="0"/>
          </a:p>
          <a:p>
            <a:r>
              <a:rPr lang="en-US" sz="2400" dirty="0" smtClean="0"/>
              <a:t>How </a:t>
            </a:r>
            <a:r>
              <a:rPr lang="en-US" sz="2400" dirty="0"/>
              <a:t>did you know you had experienced spiritual growth, been changed, or </a:t>
            </a:r>
            <a:r>
              <a:rPr lang="en-US" sz="2400" dirty="0" smtClean="0"/>
              <a:t>deepened </a:t>
            </a:r>
            <a:r>
              <a:rPr lang="en-US" sz="2400" dirty="0"/>
              <a:t>your sense of what it means to be </a:t>
            </a:r>
            <a:r>
              <a:rPr lang="en-US" sz="2400" dirty="0" smtClean="0"/>
              <a:t>human?</a:t>
            </a:r>
          </a:p>
          <a:p>
            <a:endParaRPr lang="en-US" sz="1200" dirty="0"/>
          </a:p>
          <a:p>
            <a:r>
              <a:rPr lang="en-US" sz="2400" dirty="0" smtClean="0"/>
              <a:t>Did </a:t>
            </a:r>
            <a:r>
              <a:rPr lang="en-US" sz="2400" dirty="0"/>
              <a:t>the spiritual growth or deepening happen in the moment, or did it take place over time?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002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595381"/>
            <a:ext cx="7315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n w="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31000" endPos="23000" dist="12700" dir="5400000" sy="-90000" algn="bl" rotWithShape="0"/>
                </a:effectLst>
              </a:rPr>
              <a:t>Shimmering Moments</a:t>
            </a:r>
          </a:p>
          <a:p>
            <a:pPr algn="ctr"/>
            <a:endParaRPr lang="en-US" sz="3600" b="1" dirty="0"/>
          </a:p>
          <a:p>
            <a:pPr algn="r"/>
            <a:r>
              <a:rPr lang="en-US" sz="3600" dirty="0" smtClean="0"/>
              <a:t>How do shimmering moments</a:t>
            </a:r>
          </a:p>
          <a:p>
            <a:pPr algn="r"/>
            <a:r>
              <a:rPr lang="en-US" sz="3600" dirty="0" smtClean="0"/>
              <a:t> happen in our congregations?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r"/>
            <a:r>
              <a:rPr lang="en-US" sz="3600" dirty="0" smtClean="0"/>
              <a:t>What can we do</a:t>
            </a:r>
          </a:p>
          <a:p>
            <a:pPr algn="r"/>
            <a:r>
              <a:rPr lang="en-US" sz="3600" dirty="0" smtClean="0"/>
              <a:t>to nurture them?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1659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274547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4"/>
                </a:solidFill>
              </a:rPr>
              <a:t>Session 2:</a:t>
            </a:r>
          </a:p>
          <a:p>
            <a:r>
              <a:rPr lang="en-US" sz="6000" b="1" dirty="0" smtClean="0">
                <a:solidFill>
                  <a:schemeClr val="accent4"/>
                </a:solidFill>
              </a:rPr>
              <a:t>Transformative Learning through Stories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02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0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4"/>
                </a:solidFill>
              </a:rPr>
              <a:t>Childhood Stories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	</a:t>
            </a:r>
          </a:p>
          <a:p>
            <a:r>
              <a:rPr lang="en-US" sz="2800" dirty="0" smtClean="0"/>
              <a:t>Being successful?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Being a good person?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Interacting with others?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Cultural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they still shape your thinking?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Experiences that don’t fit into existing narratives?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3400" y="2118297"/>
            <a:ext cx="65966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did you learn about…</a:t>
            </a:r>
            <a:endParaRPr lang="en-US" sz="4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59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7" y="0"/>
            <a:ext cx="8077200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096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Transformative Learning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r>
              <a:rPr lang="en-US" sz="2400" dirty="0" smtClean="0"/>
              <a:t>Recall </a:t>
            </a:r>
            <a:r>
              <a:rPr lang="en-US" sz="2400" dirty="0"/>
              <a:t>a time when you experienced the discomfort or dissonance that resulted when new information did not fit your existing story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What were the </a:t>
            </a:r>
            <a:r>
              <a:rPr lang="en-US" sz="2400" dirty="0" smtClean="0"/>
              <a:t>circumstances?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did you </a:t>
            </a:r>
            <a:r>
              <a:rPr lang="en-US" sz="2400" dirty="0" smtClean="0"/>
              <a:t>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did you </a:t>
            </a:r>
            <a:r>
              <a:rPr lang="en-US" sz="2400" dirty="0" smtClean="0"/>
              <a:t>learn?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Did </a:t>
            </a:r>
            <a:r>
              <a:rPr lang="en-US" sz="2400" dirty="0"/>
              <a:t>your story change</a:t>
            </a:r>
            <a:r>
              <a:rPr lang="en-US" sz="2400" dirty="0" smtClean="0"/>
              <a:t>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09600" y="1752600"/>
            <a:ext cx="46650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Journal &amp; Share…</a:t>
            </a:r>
            <a:endParaRPr lang="en-US" sz="48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96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0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5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Space between the Logs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sz="2400" dirty="0" smtClean="0"/>
              <a:t>When </a:t>
            </a:r>
            <a:r>
              <a:rPr lang="en-US" sz="2400" dirty="0"/>
              <a:t>have you experienced the space between the logs that </a:t>
            </a:r>
            <a:r>
              <a:rPr lang="en-US" sz="2400" i="1" u="sng" dirty="0"/>
              <a:t>allows for transformation</a:t>
            </a:r>
            <a:r>
              <a:rPr lang="en-US" sz="2400" dirty="0"/>
              <a:t>?</a:t>
            </a:r>
          </a:p>
          <a:p>
            <a:endParaRPr lang="en-US" dirty="0" smtClean="0"/>
          </a:p>
          <a:p>
            <a:pPr algn="r"/>
            <a:r>
              <a:rPr lang="en-US" sz="2400" dirty="0" smtClean="0"/>
              <a:t>When </a:t>
            </a:r>
            <a:r>
              <a:rPr lang="en-US" sz="2400" dirty="0"/>
              <a:t>have you seen spaciousness that allows for transformation </a:t>
            </a:r>
            <a:r>
              <a:rPr lang="en-US" sz="2400" i="1" u="sng" dirty="0"/>
              <a:t>in your congregation</a:t>
            </a:r>
            <a:r>
              <a:rPr lang="en-US" sz="2400" dirty="0"/>
              <a:t>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457200" y="2057400"/>
            <a:ext cx="8001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Journal … Draw …</a:t>
            </a:r>
          </a:p>
          <a:p>
            <a:pPr algn="ctr"/>
            <a:r>
              <a:rPr lang="en-US" sz="4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Write </a:t>
            </a:r>
            <a:r>
              <a:rPr lang="en-US" sz="4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Poetry…</a:t>
            </a:r>
            <a:endParaRPr lang="en-US" sz="44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46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962500317"/>
              </p:ext>
            </p:extLst>
          </p:nvPr>
        </p:nvGraphicFramePr>
        <p:xfrm>
          <a:off x="0" y="76200"/>
          <a:ext cx="9236000" cy="598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8850" y="762000"/>
            <a:ext cx="46863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/>
                </a:solidFill>
              </a:rPr>
              <a:t>Opening Worship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800" b="1" dirty="0" smtClean="0"/>
              <a:t>Hymn 361…</a:t>
            </a:r>
          </a:p>
          <a:p>
            <a:pPr algn="ctr"/>
            <a:r>
              <a:rPr lang="en-US" sz="4800" b="1" dirty="0" smtClean="0"/>
              <a:t>Enter, Rejoice, and Come In!</a:t>
            </a:r>
            <a:endParaRPr lang="en-US" sz="32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90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Stories in</a:t>
            </a:r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Adult Faith Development</a:t>
            </a:r>
          </a:p>
          <a:p>
            <a:endParaRPr lang="en-US" sz="2400" dirty="0"/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endParaRPr lang="en-US" sz="2400" u="sng" dirty="0" smtClean="0"/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u="sng" dirty="0" smtClean="0"/>
              <a:t>Read the story </a:t>
            </a:r>
            <a:r>
              <a:rPr lang="en-US" sz="2400" dirty="0" smtClean="0"/>
              <a:t>and engage with the </a:t>
            </a:r>
            <a:r>
              <a:rPr lang="en-US" sz="2400" u="sng" dirty="0" smtClean="0"/>
              <a:t>activity questions </a:t>
            </a:r>
            <a:r>
              <a:rPr lang="en-US" sz="2400" dirty="0" smtClean="0"/>
              <a:t>as if you were experiencing this in an Adult Faith Development group in your congregation</a:t>
            </a:r>
          </a:p>
          <a:p>
            <a:pPr marL="971550" lvl="1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400" u="sng" dirty="0" smtClean="0"/>
              <a:t>Step back </a:t>
            </a:r>
            <a:r>
              <a:rPr lang="en-US" sz="2400" dirty="0" smtClean="0"/>
              <a:t>from the experience and </a:t>
            </a:r>
            <a:r>
              <a:rPr lang="en-US" sz="2400" u="sng" dirty="0" smtClean="0"/>
              <a:t>notice </a:t>
            </a:r>
            <a:r>
              <a:rPr lang="en-US" sz="2400" dirty="0" smtClean="0"/>
              <a:t>how the questions connect the story with life experiences and deepen their Unitarian Universalist faith</a:t>
            </a:r>
            <a:endParaRPr lang="en-US" sz="24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3400" y="2667000"/>
            <a:ext cx="4402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In groups of 4 or 5…</a:t>
            </a:r>
            <a:endParaRPr lang="en-US" sz="40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666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Stories in</a:t>
            </a:r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Adult Faith Development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200" dirty="0" smtClean="0"/>
              <a:t>How did the questions connect the story with life experiences?</a:t>
            </a:r>
          </a:p>
          <a:p>
            <a:endParaRPr lang="en-US" sz="2200" dirty="0" smtClean="0"/>
          </a:p>
          <a:p>
            <a:r>
              <a:rPr lang="en-US" sz="2200" dirty="0" smtClean="0"/>
              <a:t>How did the activities hold possibility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Growing in spirit?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Increasing your connection to UU values?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Deepening your faith?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r"/>
            <a:r>
              <a:rPr lang="en-US" sz="2200" dirty="0" smtClean="0"/>
              <a:t>Did you experience transformative learning?</a:t>
            </a:r>
          </a:p>
          <a:p>
            <a:pPr algn="r"/>
            <a:r>
              <a:rPr lang="en-US" sz="2200" dirty="0" smtClean="0"/>
              <a:t>Did your “story” about something change?</a:t>
            </a:r>
            <a:endParaRPr lang="en-US" sz="22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6275" y="2432189"/>
            <a:ext cx="2089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Discuss…</a:t>
            </a:r>
            <a:endParaRPr lang="en-US" sz="40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170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7620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Session 3:</a:t>
            </a:r>
          </a:p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Applying</a:t>
            </a:r>
          </a:p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Theoretical Models to Faith Community Life and Programming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972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Practicing Beloved Community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algn="r"/>
            <a:r>
              <a:rPr lang="en-US" sz="2400" dirty="0" smtClean="0"/>
              <a:t>Jacqui </a:t>
            </a:r>
            <a:r>
              <a:rPr lang="en-US" sz="2400" dirty="0"/>
              <a:t>Lewis’ work </a:t>
            </a:r>
            <a:r>
              <a:rPr lang="en-US" sz="2400" dirty="0" smtClean="0"/>
              <a:t>at</a:t>
            </a:r>
          </a:p>
          <a:p>
            <a:pPr algn="r"/>
            <a:r>
              <a:rPr lang="en-US" sz="2400" dirty="0" smtClean="0"/>
              <a:t>Middle </a:t>
            </a:r>
            <a:r>
              <a:rPr lang="en-US" sz="2400" dirty="0"/>
              <a:t>Collegiate </a:t>
            </a:r>
            <a:r>
              <a:rPr lang="en-US" sz="2400" dirty="0" smtClean="0"/>
              <a:t>Church</a:t>
            </a:r>
          </a:p>
          <a:p>
            <a:pPr algn="r"/>
            <a:r>
              <a:rPr lang="en-US" sz="2400" dirty="0" smtClean="0"/>
              <a:t>(</a:t>
            </a:r>
            <a:r>
              <a:rPr lang="en-US" sz="2400" dirty="0"/>
              <a:t>Dutch Reformed) in New York City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you had to tell one story that summarizes what your congregation is about, what would that </a:t>
            </a:r>
            <a:r>
              <a:rPr lang="en-US" sz="2400" dirty="0" smtClean="0"/>
              <a:t>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is adult programming connected to your congregation’s story?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861732" y="1576937"/>
            <a:ext cx="2427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36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10</a:t>
            </a:r>
            <a:endParaRPr lang="en-US" sz="36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373859"/>
            <a:ext cx="4463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Share with a partner…</a:t>
            </a:r>
            <a:endParaRPr lang="en-US" sz="36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4923" y="5317227"/>
            <a:ext cx="39979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… Mosaic Makers …</a:t>
            </a:r>
            <a:endParaRPr lang="en-US" sz="36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2876"/>
            <a:ext cx="3276600" cy="18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5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Who are the Adults</a:t>
            </a:r>
          </a:p>
          <a:p>
            <a:pPr algn="ctr"/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in Our Congregations?</a:t>
            </a:r>
          </a:p>
          <a:p>
            <a:endParaRPr lang="en-US" sz="2400" dirty="0" smtClean="0"/>
          </a:p>
          <a:p>
            <a:r>
              <a:rPr lang="en-US" sz="2400" dirty="0" smtClean="0"/>
              <a:t>Border experiences – encounters with those whose stories and perspectives are different from your own</a:t>
            </a:r>
          </a:p>
          <a:p>
            <a:endParaRPr lang="en-US" sz="2400" dirty="0"/>
          </a:p>
          <a:p>
            <a:pPr algn="r"/>
            <a:r>
              <a:rPr lang="en-US" sz="2400" dirty="0" smtClean="0"/>
              <a:t>What about generational perspectives and identities?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Consider different life situation perspectives adult people bring to your congregation</a:t>
            </a:r>
          </a:p>
          <a:p>
            <a:endParaRPr lang="en-US" sz="2400" dirty="0" smtClean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33400" y="4114800"/>
            <a:ext cx="26830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Brainstorm…</a:t>
            </a:r>
            <a:endParaRPr lang="en-US" sz="36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3401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Mixing &amp; Huddling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973">
            <a:off x="660375" y="1916129"/>
            <a:ext cx="4267134" cy="2846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3836" y="3557262"/>
            <a:ext cx="4370564" cy="2287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77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3581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Mixing &amp; Huddling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the groups, programs, and opportunities in your congregation?</a:t>
            </a:r>
          </a:p>
          <a:p>
            <a:endParaRPr lang="en-US" sz="2400" dirty="0"/>
          </a:p>
          <a:p>
            <a:r>
              <a:rPr lang="en-US" sz="2400" dirty="0" smtClean="0"/>
              <a:t>Who </a:t>
            </a:r>
            <a:r>
              <a:rPr lang="en-US" sz="2400" i="1" u="sng" dirty="0" smtClean="0"/>
              <a:t>actually</a:t>
            </a:r>
            <a:r>
              <a:rPr lang="en-US" sz="2400" dirty="0" smtClean="0"/>
              <a:t> participates?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3791570"/>
              </p:ext>
            </p:extLst>
          </p:nvPr>
        </p:nvGraphicFramePr>
        <p:xfrm>
          <a:off x="4191000" y="762000"/>
          <a:ext cx="4572000" cy="487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4580015" y="1759188"/>
            <a:ext cx="184877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Chalice group?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Coffee hour?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Multigen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service?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0396" y="2362200"/>
            <a:ext cx="2684004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Men’s Lunch?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 Days?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Parents of young children?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Young adults?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Committees?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484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</a:rPr>
              <a:t>Journaling &amp; Sharing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1" y="4077880"/>
            <a:ext cx="56387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/>
              <a:t>When have you had an interaction with someone of a </a:t>
            </a:r>
            <a:r>
              <a:rPr lang="en-US" sz="2200" i="1" u="sng" dirty="0"/>
              <a:t>different race, culture, or economic background</a:t>
            </a:r>
            <a:r>
              <a:rPr lang="en-US" sz="2200" dirty="0"/>
              <a:t> from your own that deepened your understanding of what you value or what it means to be human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875555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When have you had an interaction with someone from a </a:t>
            </a:r>
            <a:r>
              <a:rPr lang="en-US" sz="2200" i="1" u="sng" dirty="0"/>
              <a:t>different generation </a:t>
            </a:r>
            <a:r>
              <a:rPr lang="en-US" sz="2200" dirty="0"/>
              <a:t>that deepened your understanding of what you value or what it means to be human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610842"/>
            <a:ext cx="2895600" cy="222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3775751"/>
            <a:ext cx="2362200" cy="22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79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Generations Theory</a:t>
            </a: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Generalizations based on dominant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does this match with your </a:t>
            </a:r>
            <a:r>
              <a:rPr lang="en-US" sz="2400" dirty="0" smtClean="0"/>
              <a:t>experience?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Whose </a:t>
            </a:r>
            <a:r>
              <a:rPr lang="en-US" sz="2400" dirty="0"/>
              <a:t>perspectives are missing in these summaries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  <a:p>
            <a:endParaRPr lang="en-US" sz="2800" dirty="0"/>
          </a:p>
          <a:p>
            <a:pPr algn="r"/>
            <a:r>
              <a:rPr lang="en-US" sz="2400" dirty="0" smtClean="0"/>
              <a:t>Given </a:t>
            </a:r>
            <a:r>
              <a:rPr lang="en-US" sz="2400" dirty="0"/>
              <a:t>differing perspectives and cultures in each generation, how might adult programming recognize the presence of four or five generations of adults in a congregation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33400" y="1828800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44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13</a:t>
            </a:r>
            <a:endParaRPr lang="en-US" sz="44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824802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Discuss…</a:t>
            </a:r>
            <a:endParaRPr lang="en-US" sz="44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9795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Generations Theory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3400" y="1981200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Discuss…</a:t>
            </a:r>
            <a:endParaRPr lang="en-US" sz="44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88" y="1929428"/>
            <a:ext cx="1730424" cy="230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3400" y="26670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implications of generations theory for multigenerational programming in the congregation that includes children and youth as well as several generations of adults?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9606" y="4526773"/>
            <a:ext cx="543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can we “mix” several </a:t>
            </a:r>
            <a:r>
              <a:rPr lang="en-US" sz="2400" dirty="0" smtClean="0"/>
              <a:t>generations</a:t>
            </a:r>
          </a:p>
          <a:p>
            <a:r>
              <a:rPr lang="en-US" sz="2400" dirty="0" smtClean="0"/>
              <a:t>and what opportunities </a:t>
            </a:r>
            <a:r>
              <a:rPr lang="en-US" sz="2400" dirty="0"/>
              <a:t>might we offer </a:t>
            </a:r>
            <a:r>
              <a:rPr lang="en-US" sz="2400" dirty="0" smtClean="0"/>
              <a:t>for </a:t>
            </a:r>
          </a:p>
          <a:p>
            <a:r>
              <a:rPr lang="en-US" sz="2400" dirty="0" smtClean="0"/>
              <a:t>generational </a:t>
            </a:r>
            <a:r>
              <a:rPr lang="en-US" sz="2400" dirty="0"/>
              <a:t>cohorts to “huddle”?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93593"/>
            <a:ext cx="1624794" cy="1666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813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5"/>
                </a:solidFill>
              </a:rPr>
              <a:t>Introductions</a:t>
            </a:r>
          </a:p>
          <a:p>
            <a:pPr algn="ctr"/>
            <a:endParaRPr lang="en-US" sz="2000" b="1" dirty="0"/>
          </a:p>
          <a:p>
            <a:r>
              <a:rPr lang="en-US" sz="4800" b="1" dirty="0" smtClean="0"/>
              <a:t>I’m ___________</a:t>
            </a:r>
            <a:br>
              <a:rPr lang="en-US" sz="4800" b="1" dirty="0" smtClean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4800" b="1" dirty="0" smtClean="0"/>
              <a:t>from ______________</a:t>
            </a:r>
            <a:br>
              <a:rPr lang="en-US" sz="4800" b="1" dirty="0" smtClean="0"/>
            </a:br>
            <a:endParaRPr lang="en-US" sz="1200" b="1" dirty="0"/>
          </a:p>
          <a:p>
            <a:r>
              <a:rPr lang="en-US" sz="4800" b="1" dirty="0" smtClean="0"/>
              <a:t>where I ________________.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Share an object representing your role</a:t>
            </a:r>
          </a:p>
          <a:p>
            <a:r>
              <a:rPr lang="en-US" sz="2800" b="1" dirty="0" smtClean="0"/>
              <a:t>if you brought one…</a:t>
            </a:r>
          </a:p>
          <a:p>
            <a:pPr algn="ctr"/>
            <a:endParaRPr lang="en-US" sz="32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4800"/>
            <a:ext cx="21145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Program Mission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Ideally</a:t>
            </a:r>
            <a:r>
              <a:rPr lang="en-US" sz="2400" dirty="0"/>
              <a:t>, what is the role of adult programming </a:t>
            </a:r>
            <a:r>
              <a:rPr lang="en-US" sz="2400" dirty="0" smtClean="0"/>
              <a:t>in</a:t>
            </a:r>
          </a:p>
          <a:p>
            <a:pPr lvl="1"/>
            <a:r>
              <a:rPr lang="en-US" sz="2400" i="1" u="sng" dirty="0" smtClean="0"/>
              <a:t>the </a:t>
            </a:r>
            <a:r>
              <a:rPr lang="en-US" sz="2400" i="1" u="sng" dirty="0"/>
              <a:t>lives of individual members</a:t>
            </a:r>
            <a:r>
              <a:rPr lang="en-US" sz="2400" dirty="0"/>
              <a:t> of the </a:t>
            </a:r>
            <a:r>
              <a:rPr lang="en-US" sz="2400" dirty="0" smtClean="0"/>
              <a:t>congregation?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Ideally</a:t>
            </a:r>
            <a:r>
              <a:rPr lang="en-US" sz="2400" dirty="0"/>
              <a:t>, what is the role of adult programming </a:t>
            </a:r>
            <a:r>
              <a:rPr lang="en-US" sz="2400" dirty="0" smtClean="0"/>
              <a:t>in</a:t>
            </a:r>
          </a:p>
          <a:p>
            <a:pPr lvl="1"/>
            <a:r>
              <a:rPr lang="en-US" sz="2400" i="1" u="sng" dirty="0" smtClean="0"/>
              <a:t>supporting </a:t>
            </a:r>
            <a:r>
              <a:rPr lang="en-US" sz="2400" i="1" u="sng" dirty="0"/>
              <a:t>the congregation’s mission</a:t>
            </a:r>
            <a:r>
              <a:rPr lang="en-US" sz="2400" dirty="0"/>
              <a:t>?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algn="r"/>
            <a:r>
              <a:rPr lang="en-US" sz="2400" dirty="0" smtClean="0"/>
              <a:t>Your </a:t>
            </a:r>
            <a:r>
              <a:rPr lang="en-US" sz="2400" dirty="0"/>
              <a:t>program </a:t>
            </a:r>
            <a:r>
              <a:rPr lang="en-US" sz="2400" dirty="0" smtClean="0"/>
              <a:t>mission</a:t>
            </a:r>
            <a:endParaRPr lang="en-US" sz="24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44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14</a:t>
            </a:r>
            <a:endParaRPr lang="en-US" sz="44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1770" y="4689243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400" b="1" i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/>
              </a:rPr>
              <a:t>Share…</a:t>
            </a:r>
            <a:endParaRPr lang="en-US" sz="4400" b="1" i="1" cap="none" spc="0" dirty="0">
              <a:ln w="12700">
                <a:solidFill>
                  <a:schemeClr val="accent5"/>
                </a:solidFill>
                <a:prstDash val="solid"/>
              </a:ln>
              <a:pattFill prst="pct50">
                <a:fgClr>
                  <a:schemeClr val="accent5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4006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192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</a:rPr>
              <a:t>Session 4:</a:t>
            </a:r>
          </a:p>
          <a:p>
            <a:r>
              <a:rPr lang="en-US" sz="6000" b="1" dirty="0" smtClean="0">
                <a:solidFill>
                  <a:schemeClr val="accent2"/>
                </a:solidFill>
              </a:rPr>
              <a:t>Responding to</a:t>
            </a:r>
          </a:p>
          <a:p>
            <a:r>
              <a:rPr lang="en-US" sz="6000" b="1" dirty="0" smtClean="0">
                <a:solidFill>
                  <a:schemeClr val="accent2"/>
                </a:solidFill>
              </a:rPr>
              <a:t>Cultural and Faith Community Context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21081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/>
                </a:solidFill>
              </a:rPr>
              <a:t>Cultural Context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Form  3 or 4 different groups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Discuss </a:t>
            </a:r>
            <a:r>
              <a:rPr lang="en-US" sz="2400" dirty="0"/>
              <a:t>one set of </a:t>
            </a:r>
            <a:r>
              <a:rPr lang="en-US" sz="2400" dirty="0" smtClean="0"/>
              <a:t>questions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Note </a:t>
            </a:r>
            <a:r>
              <a:rPr lang="en-US" sz="2400" dirty="0"/>
              <a:t>the highlights on </a:t>
            </a:r>
            <a:r>
              <a:rPr lang="en-US" sz="2400" dirty="0" smtClean="0"/>
              <a:t>newsprint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Share with large group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3400" y="2133600"/>
            <a:ext cx="5486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4400" b="1" i="1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</a:rPr>
              <a:t>15</a:t>
            </a:r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 &amp; 	“Reframing Hope”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1351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/>
                </a:solidFill>
              </a:rPr>
              <a:t>Electronic Media in Adult Faith Development</a:t>
            </a:r>
          </a:p>
          <a:p>
            <a:pPr marL="0" lvl="1"/>
            <a:endParaRPr lang="en-US" sz="2800" dirty="0" smtClean="0"/>
          </a:p>
          <a:p>
            <a:pPr marL="0" lvl="1"/>
            <a:endParaRPr lang="en-US" sz="2800" dirty="0"/>
          </a:p>
          <a:p>
            <a:pPr marL="0" lvl="1"/>
            <a:endParaRPr lang="en-US" sz="2800" dirty="0" smtClean="0"/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dirty="0" smtClean="0"/>
              <a:t>What </a:t>
            </a:r>
            <a:r>
              <a:rPr lang="en-US" sz="2800" dirty="0"/>
              <a:t>possibilities can you see for the use of electronic media in </a:t>
            </a:r>
            <a:r>
              <a:rPr lang="en-US" sz="2800" dirty="0" smtClean="0"/>
              <a:t>adult programming?</a:t>
            </a:r>
            <a:endParaRPr lang="en-US" sz="28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3400" y="3124200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Brainstorm…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6970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Needs, Capacity, and Responsibility</a:t>
            </a:r>
          </a:p>
          <a:p>
            <a:endParaRPr lang="en-US" sz="2400" dirty="0" smtClean="0"/>
          </a:p>
          <a:p>
            <a:pPr marL="0" lvl="1"/>
            <a:endParaRPr lang="en-US" sz="2800" dirty="0" smtClean="0"/>
          </a:p>
          <a:p>
            <a:pPr marL="0" lvl="1"/>
            <a:r>
              <a:rPr lang="en-US" sz="2400" dirty="0" smtClean="0"/>
              <a:t>Share Suggestions &amp; Comments based on your experience…</a:t>
            </a:r>
          </a:p>
          <a:p>
            <a:pPr marL="0" lvl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much programming can your congregation actually support, in terms of volunteers, </a:t>
            </a:r>
            <a:r>
              <a:rPr lang="en-US" sz="2400" dirty="0" smtClean="0"/>
              <a:t>building space, </a:t>
            </a:r>
            <a:r>
              <a:rPr lang="en-US" sz="2400" dirty="0"/>
              <a:t>budget, and participants?  How do you determine </a:t>
            </a:r>
            <a:r>
              <a:rPr lang="en-US" sz="2400" dirty="0" smtClean="0"/>
              <a:t>that?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times of the week are available for programming?  When are people likely to come</a:t>
            </a:r>
            <a:r>
              <a:rPr lang="en-US" sz="2400" dirty="0" smtClean="0"/>
              <a:t>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63592" y="2467074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4400" b="1" i="1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</a:rPr>
              <a:t>16</a:t>
            </a:r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 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597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Needs, Capacity, and Responsibility</a:t>
            </a:r>
          </a:p>
          <a:p>
            <a:pPr marL="0" lvl="1"/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 there a formal application process, structure, or timeline for programming proposals?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Who decides what programs are to be offered?</a:t>
            </a:r>
          </a:p>
          <a:p>
            <a:pPr marL="0" lvl="1"/>
            <a:endParaRPr lang="en-US" sz="2400" dirty="0" smtClean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63592" y="2467074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Discuss…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3277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Needs, Capacity, and Responsibility</a:t>
            </a:r>
          </a:p>
          <a:p>
            <a:endParaRPr lang="en-US" sz="2400" dirty="0" smtClean="0"/>
          </a:p>
          <a:p>
            <a:pPr marL="0" lvl="1"/>
            <a:endParaRPr lang="en-US" sz="2800" dirty="0" smtClean="0"/>
          </a:p>
          <a:p>
            <a:pPr marL="0" lvl="1"/>
            <a:r>
              <a:rPr lang="en-US" sz="2800" dirty="0"/>
              <a:t>How is programming supported?  Who is responsible for logistics?  Advertising?  Supporting volunteers?  Dealing with difficult situations if they arise?</a:t>
            </a:r>
          </a:p>
          <a:p>
            <a:pPr marL="0" lvl="1"/>
            <a:endParaRPr lang="en-US" sz="2800" dirty="0" smtClean="0"/>
          </a:p>
          <a:p>
            <a:pPr marL="0" lvl="1"/>
            <a:endParaRPr lang="en-US" sz="2800" dirty="0"/>
          </a:p>
          <a:p>
            <a:pPr marL="0" lvl="1"/>
            <a:r>
              <a:rPr lang="en-US" sz="2800" dirty="0" smtClean="0"/>
              <a:t>Very general needs assessment to get you started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33400" y="4555848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4400" b="1" i="1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</a:rPr>
              <a:t>17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592" y="2467074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Discuss…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8636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</a:rPr>
              <a:t>Next Steps for Your Congregation’s Program</a:t>
            </a:r>
            <a:endParaRPr lang="en-US" dirty="0" smtClean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63592" y="2467074"/>
            <a:ext cx="3551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Group Work...</a:t>
            </a:r>
            <a:endParaRPr lang="en-US" sz="36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5339" y="2978546"/>
            <a:ext cx="46180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Balance</a:t>
            </a:r>
            <a:r>
              <a:rPr lang="en-US" sz="2200" dirty="0"/>
              <a:t>: Mixing and </a:t>
            </a:r>
            <a:r>
              <a:rPr lang="en-US" sz="2200" dirty="0" smtClean="0"/>
              <a:t>Huddling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Generational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Needs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Defining </a:t>
            </a:r>
            <a:r>
              <a:rPr lang="en-US" sz="2200" dirty="0"/>
              <a:t>and Assigning </a:t>
            </a:r>
            <a:r>
              <a:rPr lang="en-US" sz="2200" dirty="0" smtClean="0"/>
              <a:t>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Creating </a:t>
            </a:r>
            <a:r>
              <a:rPr lang="en-US" sz="2200" dirty="0"/>
              <a:t>Holding Environments for Multicultural </a:t>
            </a:r>
            <a:r>
              <a:rPr lang="en-US" sz="2200" dirty="0" smtClean="0"/>
              <a:t>Interaction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78546"/>
            <a:ext cx="3115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Form small groups with </a:t>
            </a:r>
            <a:r>
              <a:rPr lang="en-US" sz="2200" u="sng" dirty="0"/>
              <a:t>similar programs</a:t>
            </a:r>
          </a:p>
          <a:p>
            <a:endParaRPr lang="en-US" sz="2200" dirty="0"/>
          </a:p>
          <a:p>
            <a:r>
              <a:rPr lang="en-US" sz="2200" dirty="0"/>
              <a:t>Help each other determine the next practical step each person should take to strengthen or improve their program.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92592" y="2462728"/>
            <a:ext cx="35512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Keep in Mind...</a:t>
            </a:r>
            <a:endParaRPr lang="en-US" sz="36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8486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2192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Session 5:</a:t>
            </a:r>
          </a:p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Practical Tools for Working with Volunteers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8726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609600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TAPESTRY OF 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FAITH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Faith </a:t>
            </a:r>
            <a:r>
              <a:rPr lang="en-US" altLang="en-US" sz="2800" dirty="0"/>
              <a:t>Development curricula and other resources for all ages that </a:t>
            </a:r>
            <a:r>
              <a:rPr lang="en-US" altLang="en-US" sz="2800" dirty="0" smtClean="0"/>
              <a:t>nurture:</a:t>
            </a:r>
          </a:p>
          <a:p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UU  identity,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spiritual growth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 </a:t>
            </a:r>
            <a:r>
              <a:rPr lang="en-US" altLang="en-US" sz="2800" dirty="0"/>
              <a:t>transforming faith, </a:t>
            </a:r>
            <a:r>
              <a:rPr lang="en-US" altLang="en-US" sz="2800" dirty="0" smtClean="0"/>
              <a:t>and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vital </a:t>
            </a:r>
            <a:r>
              <a:rPr lang="en-US" altLang="en-US" sz="2800" dirty="0"/>
              <a:t>communities of justice and love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9802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/>
                </a:solidFill>
              </a:rPr>
              <a:t>Pressing Questions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4400" b="1" dirty="0" smtClean="0"/>
              <a:t>What </a:t>
            </a:r>
            <a:r>
              <a:rPr lang="en-US" sz="4400" b="1" dirty="0"/>
              <a:t>questions must be addressed in order for this module to meet </a:t>
            </a:r>
            <a:r>
              <a:rPr lang="en-US" sz="4400" b="1" dirty="0" smtClean="0"/>
              <a:t>your </a:t>
            </a:r>
            <a:r>
              <a:rPr lang="en-US" sz="4400" b="1" dirty="0"/>
              <a:t>needs and </a:t>
            </a:r>
            <a:r>
              <a:rPr lang="en-US" sz="4400" b="1" dirty="0" smtClean="0"/>
              <a:t>expectations?</a:t>
            </a:r>
            <a:endParaRPr lang="en-US" sz="44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626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5351" y="6858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6000" dirty="0" smtClean="0"/>
          </a:p>
          <a:p>
            <a:r>
              <a:rPr lang="en-US" altLang="en-US" sz="6000" dirty="0" smtClean="0"/>
              <a:t>Tapestry </a:t>
            </a:r>
            <a:r>
              <a:rPr lang="en-US" altLang="en-US" sz="6000" dirty="0"/>
              <a:t>of Faith is</a:t>
            </a:r>
          </a:p>
          <a:p>
            <a:r>
              <a:rPr lang="en-US" altLang="en-US" sz="6000" dirty="0"/>
              <a:t>  </a:t>
            </a:r>
            <a:r>
              <a:rPr lang="en-US" altLang="en-US" sz="6000" dirty="0" smtClean="0"/>
              <a:t>	focused </a:t>
            </a:r>
            <a:r>
              <a:rPr lang="en-US" altLang="en-US" sz="6000" dirty="0"/>
              <a:t>on</a:t>
            </a:r>
          </a:p>
          <a:p>
            <a:r>
              <a:rPr lang="en-US" altLang="en-US" sz="6000" dirty="0"/>
              <a:t>      </a:t>
            </a:r>
            <a:r>
              <a:rPr lang="en-US" altLang="en-US" sz="6000" dirty="0" smtClean="0"/>
              <a:t>	</a:t>
            </a:r>
            <a:r>
              <a:rPr lang="en-US" altLang="en-US" sz="6000" b="1" i="1" dirty="0" smtClean="0">
                <a:solidFill>
                  <a:schemeClr val="accent1">
                    <a:lumMod val="75000"/>
                  </a:schemeClr>
                </a:solidFill>
              </a:rPr>
              <a:t>outcomes</a:t>
            </a:r>
            <a:endParaRPr lang="en-US" altLang="en-US" sz="6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en-US" sz="6000" dirty="0"/>
              <a:t>          </a:t>
            </a:r>
            <a:r>
              <a:rPr lang="en-US" altLang="en-US" sz="6000" dirty="0" smtClean="0"/>
              <a:t>		including </a:t>
            </a:r>
            <a:r>
              <a:rPr lang="en-US" altLang="en-US" sz="6000" dirty="0"/>
              <a:t>. . .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338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31049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endParaRPr lang="en-US" altLang="en-US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altLang="en-US" sz="4400" dirty="0" smtClean="0">
                <a:solidFill>
                  <a:schemeClr val="accent1">
                    <a:lumMod val="50000"/>
                  </a:schemeClr>
                </a:solidFill>
              </a:rPr>
              <a:t>UU </a:t>
            </a:r>
            <a:r>
              <a:rPr lang="en-US" altLang="en-US" sz="4400" dirty="0">
                <a:solidFill>
                  <a:schemeClr val="accent1">
                    <a:lumMod val="50000"/>
                  </a:schemeClr>
                </a:solidFill>
              </a:rPr>
              <a:t>Identity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accent1">
                    <a:lumMod val="50000"/>
                  </a:schemeClr>
                </a:solidFill>
              </a:rPr>
              <a:t>Spiritual Growth</a:t>
            </a:r>
          </a:p>
          <a:p>
            <a:pPr marL="1771650" lvl="2" indent="-857250"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accent1">
                    <a:lumMod val="50000"/>
                  </a:schemeClr>
                </a:solidFill>
              </a:rPr>
              <a:t>Ethical Development</a:t>
            </a:r>
          </a:p>
          <a:p>
            <a:pPr marL="2228850" lvl="3" indent="-857250">
              <a:buFont typeface="Arial" panose="020B0604020202020204" pitchFamily="34" charset="0"/>
              <a:buChar char="•"/>
            </a:pPr>
            <a:r>
              <a:rPr lang="en-US" altLang="en-US" sz="4400" dirty="0">
                <a:solidFill>
                  <a:schemeClr val="accent1">
                    <a:lumMod val="50000"/>
                  </a:schemeClr>
                </a:solidFill>
              </a:rPr>
              <a:t>Faith Development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90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 smtClean="0">
                <a:solidFill>
                  <a:schemeClr val="accent1">
                    <a:lumMod val="75000"/>
                  </a:schemeClr>
                </a:solidFill>
              </a:rPr>
              <a:t>UU Identity</a:t>
            </a:r>
          </a:p>
          <a:p>
            <a:pPr algn="ctr"/>
            <a:endParaRPr lang="en-US" altLang="en-US" sz="2800" b="1" dirty="0" smtClean="0"/>
          </a:p>
          <a:p>
            <a:pPr algn="ctr"/>
            <a:endParaRPr lang="en-US" altLang="en-US" sz="2800" b="1" dirty="0" smtClean="0"/>
          </a:p>
          <a:p>
            <a:pPr algn="ctr"/>
            <a:r>
              <a:rPr lang="en-US" altLang="en-US" sz="2800" b="1" dirty="0" smtClean="0"/>
              <a:t>Curricula </a:t>
            </a:r>
            <a:r>
              <a:rPr lang="en-US" altLang="en-US" sz="2800" b="1" dirty="0"/>
              <a:t>draw from and are grounded in:</a:t>
            </a:r>
          </a:p>
          <a:p>
            <a:pPr algn="ctr"/>
            <a:endParaRPr lang="en-US" altLang="en-US" sz="2800" b="1" dirty="0"/>
          </a:p>
          <a:p>
            <a:pPr algn="ctr"/>
            <a:r>
              <a:rPr lang="en-US" altLang="en-US" sz="2800" b="1" dirty="0"/>
              <a:t>Principles and Sources</a:t>
            </a:r>
          </a:p>
          <a:p>
            <a:pPr algn="ctr"/>
            <a:r>
              <a:rPr lang="en-US" altLang="en-US" sz="2800" b="1" dirty="0"/>
              <a:t>UU History and Tradition</a:t>
            </a:r>
          </a:p>
          <a:p>
            <a:pPr algn="ctr"/>
            <a:r>
              <a:rPr lang="en-US" altLang="en-US" sz="2800" b="1" dirty="0"/>
              <a:t>Participation in Faith Community</a:t>
            </a:r>
          </a:p>
          <a:p>
            <a:pPr algn="ctr"/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5930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1166" y="609600"/>
            <a:ext cx="792480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Sampling of Adult UU Identity </a:t>
            </a:r>
            <a:r>
              <a:rPr lang="en-US" altLang="en-US" sz="5400" b="1" dirty="0" smtClean="0">
                <a:solidFill>
                  <a:schemeClr val="accent1">
                    <a:lumMod val="75000"/>
                  </a:schemeClr>
                </a:solidFill>
              </a:rPr>
              <a:t>Programs</a:t>
            </a:r>
          </a:p>
          <a:p>
            <a:pPr algn="ctr"/>
            <a:endParaRPr lang="en-US" alt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New UU (six </a:t>
            </a:r>
            <a:r>
              <a:rPr lang="en-US" sz="2800" dirty="0" smtClean="0"/>
              <a:t>sessions)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Faith </a:t>
            </a:r>
            <a:r>
              <a:rPr lang="en-US" sz="2800" dirty="0"/>
              <a:t>Like a River: Themes in Unitarian Universalist History (16 </a:t>
            </a:r>
            <a:r>
              <a:rPr lang="en-US" sz="2800" dirty="0" smtClean="0"/>
              <a:t>sessions)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/>
              <a:t>Resistance </a:t>
            </a:r>
            <a:r>
              <a:rPr lang="en-US" sz="2800" dirty="0"/>
              <a:t>and Transformation: Unitarian Universalist Social Justice History (16 sessions)</a:t>
            </a:r>
          </a:p>
          <a:p>
            <a:pPr>
              <a:spcBef>
                <a:spcPts val="1800"/>
              </a:spcBef>
              <a:defRPr/>
            </a:pPr>
            <a:r>
              <a:rPr lang="en-US" sz="2800" i="1" dirty="0" smtClean="0"/>
              <a:t>All </a:t>
            </a:r>
            <a:r>
              <a:rPr lang="en-US" sz="2800" i="1" dirty="0"/>
              <a:t>programs are modular. Sessions can be used alone, or in any combination</a:t>
            </a:r>
            <a:r>
              <a:rPr lang="en-US" sz="2800" i="1" dirty="0" smtClean="0"/>
              <a:t>.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9509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000" b="1" dirty="0">
                <a:solidFill>
                  <a:schemeClr val="accent1">
                    <a:lumMod val="75000"/>
                  </a:schemeClr>
                </a:solidFill>
              </a:rPr>
              <a:t>Spiritual Development:</a:t>
            </a:r>
            <a:br>
              <a:rPr lang="en-US" altLang="en-US" sz="6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6000" b="1" dirty="0">
                <a:solidFill>
                  <a:schemeClr val="accent1">
                    <a:lumMod val="75000"/>
                  </a:schemeClr>
                </a:solidFill>
              </a:rPr>
              <a:t>The Longing of the Soul</a:t>
            </a:r>
            <a:endParaRPr lang="en-US" altLang="en-US" sz="2800" b="1" dirty="0" smtClean="0"/>
          </a:p>
          <a:p>
            <a:pPr algn="ctr"/>
            <a:endParaRPr lang="en-US" altLang="en-US" sz="2800" b="1" dirty="0" smtClean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Feelings of wonder, awe, mystery, holy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Connection to God, ultimate, transcendence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Sense of being part of something larger</a:t>
            </a:r>
          </a:p>
          <a:p>
            <a:pPr marL="457200" indent="-457200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Spiritual mindfulness, spiritual practices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Worship, rituals, sacred </a:t>
            </a:r>
            <a:r>
              <a:rPr lang="en-US" altLang="en-US" sz="2800" dirty="0" smtClean="0">
                <a:cs typeface="Arial" panose="020B0604020202020204" pitchFamily="34" charset="0"/>
              </a:rPr>
              <a:t>texts</a:t>
            </a:r>
            <a:endParaRPr lang="en-US" altLang="en-US" sz="28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27896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Tidbits from Tapestry</a:t>
            </a:r>
            <a:endParaRPr lang="en-US" altLang="en-US" sz="5400" b="1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In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Spirit in Practice</a:t>
            </a:r>
            <a:r>
              <a:rPr lang="en-US" altLang="en-US" sz="2200" dirty="0">
                <a:cs typeface="Arial" panose="020B0604020202020204" pitchFamily="34" charset="0"/>
              </a:rPr>
              <a:t>, participants “try </a:t>
            </a:r>
            <a:r>
              <a:rPr lang="en-US" altLang="en-US" sz="2200" dirty="0" smtClean="0">
                <a:cs typeface="Arial" panose="020B0604020202020204" pitchFamily="34" charset="0"/>
              </a:rPr>
              <a:t>out” moving </a:t>
            </a:r>
            <a:r>
              <a:rPr lang="en-US" altLang="en-US" sz="2200" dirty="0">
                <a:cs typeface="Arial" panose="020B0604020202020204" pitchFamily="34" charset="0"/>
              </a:rPr>
              <a:t>meditation, prayer beads, &amp; other spiritual </a:t>
            </a:r>
            <a:r>
              <a:rPr lang="en-US" altLang="en-US" sz="2200" dirty="0" smtClean="0">
                <a:cs typeface="Arial" panose="020B0604020202020204" pitchFamily="34" charset="0"/>
              </a:rPr>
              <a:t>practices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Arial" panose="020B0604020202020204" pitchFamily="34" charset="0"/>
              </a:rPr>
              <a:t>In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Spirit of Life</a:t>
            </a:r>
            <a:r>
              <a:rPr lang="en-US" altLang="en-US" sz="2200" dirty="0">
                <a:cs typeface="Arial" panose="020B0604020202020204" pitchFamily="34" charset="0"/>
              </a:rPr>
              <a:t>, participants hear the story</a:t>
            </a:r>
            <a:r>
              <a:rPr lang="en-US" altLang="en-US" sz="2200" dirty="0" smtClean="0">
                <a:cs typeface="Arial" panose="020B0604020202020204" pitchFamily="34" charset="0"/>
              </a:rPr>
              <a:t>, “</a:t>
            </a:r>
            <a:r>
              <a:rPr lang="en-US" altLang="en-US" sz="2200" dirty="0">
                <a:cs typeface="Arial" panose="020B0604020202020204" pitchFamily="34" charset="0"/>
              </a:rPr>
              <a:t>A Hospital Blessing” and create a blessing ritual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In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What Moves Us: Unitarian Universalist Theology</a:t>
            </a:r>
            <a:r>
              <a:rPr lang="en-US" altLang="en-US" sz="2200" dirty="0">
                <a:cs typeface="Arial" panose="020B0604020202020204" pitchFamily="34" charset="0"/>
              </a:rPr>
              <a:t>, adults explore Hosea Ballou’s main theological question: Does God want people to be </a:t>
            </a:r>
            <a:r>
              <a:rPr lang="en-US" altLang="en-US" sz="2200" dirty="0" smtClean="0">
                <a:cs typeface="Arial" panose="020B0604020202020204" pitchFamily="34" charset="0"/>
              </a:rPr>
              <a:t>happy?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smtClean="0">
                <a:cs typeface="Arial" panose="020B0604020202020204" pitchFamily="34" charset="0"/>
              </a:rPr>
              <a:t>In 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From the High Hill: Odyssey Writing for </a:t>
            </a:r>
            <a:r>
              <a:rPr lang="en-US" altLang="en-US" sz="22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Elders</a:t>
            </a:r>
            <a:r>
              <a:rPr lang="en-US" altLang="en-US" sz="2200" dirty="0" smtClean="0">
                <a:cs typeface="Arial" panose="020B0604020202020204" pitchFamily="34" charset="0"/>
              </a:rPr>
              <a:t>, two </a:t>
            </a:r>
            <a:r>
              <a:rPr lang="en-US" altLang="en-US" sz="2200" dirty="0">
                <a:cs typeface="Arial" panose="020B0604020202020204" pitchFamily="34" charset="0"/>
              </a:rPr>
              <a:t>weekend </a:t>
            </a:r>
            <a:r>
              <a:rPr lang="en-US" altLang="en-US" sz="2200" dirty="0" smtClean="0">
                <a:cs typeface="Arial" panose="020B0604020202020204" pitchFamily="34" charset="0"/>
              </a:rPr>
              <a:t>retreats—one </a:t>
            </a:r>
            <a:r>
              <a:rPr lang="en-US" altLang="en-US" sz="2200" dirty="0">
                <a:cs typeface="Arial" panose="020B0604020202020204" pitchFamily="34" charset="0"/>
              </a:rPr>
              <a:t>for preparation, one </a:t>
            </a:r>
            <a:r>
              <a:rPr lang="en-US" altLang="en-US" sz="2200" dirty="0" smtClean="0">
                <a:cs typeface="Arial" panose="020B0604020202020204" pitchFamily="34" charset="0"/>
              </a:rPr>
              <a:t>for presentations— frame </a:t>
            </a:r>
            <a:r>
              <a:rPr lang="en-US" altLang="en-US" sz="2200" dirty="0">
                <a:cs typeface="Arial" panose="020B0604020202020204" pitchFamily="34" charset="0"/>
              </a:rPr>
              <a:t>an individual period </a:t>
            </a:r>
            <a:r>
              <a:rPr lang="en-US" altLang="en-US" sz="2200" dirty="0" smtClean="0">
                <a:cs typeface="Arial" panose="020B0604020202020204" pitchFamily="34" charset="0"/>
              </a:rPr>
              <a:t>of remembering</a:t>
            </a:r>
            <a:r>
              <a:rPr lang="en-US" altLang="en-US" sz="2200" dirty="0">
                <a:cs typeface="Arial" panose="020B0604020202020204" pitchFamily="34" charset="0"/>
              </a:rPr>
              <a:t>, sorting, reflecting, and writing 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3721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Ethical Development:</a:t>
            </a:r>
            <a:b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Becoming Our Best Selves</a:t>
            </a:r>
            <a:endParaRPr lang="en-US" altLang="en-US" sz="5400" b="1" dirty="0" smtClean="0"/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altLang="en-US" sz="2800" b="1" dirty="0" smtClean="0">
                <a:cs typeface="Arial" panose="020B0604020202020204" pitchFamily="34" charset="0"/>
              </a:rPr>
              <a:t>Curricula </a:t>
            </a:r>
            <a:r>
              <a:rPr lang="en-US" altLang="en-US" sz="2800" b="1" dirty="0">
                <a:cs typeface="Arial" panose="020B0604020202020204" pitchFamily="34" charset="0"/>
              </a:rPr>
              <a:t>support and encourage: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Living Our Values and principles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Moral Agency</a:t>
            </a:r>
            <a:r>
              <a:rPr lang="en-US" altLang="en-US" sz="2800" dirty="0" smtClean="0">
                <a:cs typeface="Arial" panose="020B0604020202020204" pitchFamily="34" charset="0"/>
              </a:rPr>
              <a:t>: Making </a:t>
            </a:r>
            <a:r>
              <a:rPr lang="en-US" altLang="en-US" sz="2800" dirty="0">
                <a:cs typeface="Arial" panose="020B0604020202020204" pitchFamily="34" charset="0"/>
              </a:rPr>
              <a:t>the World a Better 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Right Relationship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Good Citizenship of Wider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Stewardship of Religious Community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Stewardship of the Earth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8218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More Tapestry </a:t>
            </a:r>
            <a:r>
              <a:rPr lang="en-US" altLang="en-US" sz="5400" b="1" dirty="0" smtClean="0">
                <a:solidFill>
                  <a:schemeClr val="accent1">
                    <a:lumMod val="75000"/>
                  </a:schemeClr>
                </a:solidFill>
              </a:rPr>
              <a:t>Tidbits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In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What We Choose: Ethics for Unitarian Univer</a:t>
            </a:r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</a:rPr>
              <a:t>salists</a:t>
            </a:r>
            <a:r>
              <a:rPr lang="en-US" altLang="en-US" sz="2400" dirty="0"/>
              <a:t>, presents an old fable, explored through new </a:t>
            </a:r>
            <a:r>
              <a:rPr lang="en-US" altLang="en-US" sz="2400" dirty="0" smtClean="0"/>
              <a:t>lenses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Principled Commitment</a:t>
            </a:r>
            <a:r>
              <a:rPr lang="en-US" altLang="en-US" sz="2400" dirty="0"/>
              <a:t>, committed </a:t>
            </a:r>
            <a:r>
              <a:rPr lang="en-US" altLang="en-US" sz="2400" dirty="0" smtClean="0"/>
              <a:t>couples practice </a:t>
            </a:r>
            <a:r>
              <a:rPr lang="en-US" altLang="en-US" sz="2400" dirty="0"/>
              <a:t>effective </a:t>
            </a:r>
            <a:r>
              <a:rPr lang="en-US" altLang="en-US" sz="2400" dirty="0" smtClean="0"/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Harvest the Power: Developing Lay Leaders</a:t>
            </a:r>
            <a:r>
              <a:rPr lang="en-US" altLang="en-US" sz="2400" i="1" dirty="0"/>
              <a:t>, </a:t>
            </a:r>
            <a:r>
              <a:rPr lang="en-US" altLang="en-US" sz="2400" dirty="0"/>
              <a:t> the Heavenly UU Congregation and Choir provide a case study for applying systems </a:t>
            </a:r>
            <a:r>
              <a:rPr lang="en-US" altLang="en-US" sz="2400" dirty="0" smtClean="0"/>
              <a:t>theory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In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Building the World We Dream About </a:t>
            </a:r>
            <a:r>
              <a:rPr lang="en-US" altLang="en-US" sz="2400" i="1" dirty="0"/>
              <a:t>, </a:t>
            </a:r>
            <a:r>
              <a:rPr lang="en-US" altLang="en-US" sz="2400" dirty="0"/>
              <a:t>participants explore racial/ethnic identity </a:t>
            </a:r>
            <a:r>
              <a:rPr lang="en-US" altLang="en-US" sz="2400" dirty="0" smtClean="0"/>
              <a:t>and develop </a:t>
            </a:r>
            <a:r>
              <a:rPr lang="en-US" altLang="en-US" sz="2400" dirty="0"/>
              <a:t>multicultural competence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409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Faith Development:</a:t>
            </a:r>
            <a:b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Growing in Faith </a:t>
            </a:r>
            <a:r>
              <a:rPr lang="en-US" altLang="en-US" sz="5400" b="1" dirty="0" smtClean="0">
                <a:solidFill>
                  <a:schemeClr val="accent1">
                    <a:lumMod val="75000"/>
                  </a:schemeClr>
                </a:solidFill>
              </a:rPr>
              <a:t>Together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altLang="en-US" sz="2800" b="1" dirty="0" smtClean="0">
                <a:cs typeface="Arial" panose="020B0604020202020204" pitchFamily="34" charset="0"/>
              </a:rPr>
              <a:t>Curricula support and encourage: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Making meaning and finding purpose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Acting on values, reflecting on 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cs typeface="Arial" panose="020B0604020202020204" pitchFamily="34" charset="0"/>
              </a:rPr>
              <a:t>Addressing Big Religious Questions</a:t>
            </a:r>
          </a:p>
          <a:p>
            <a:r>
              <a:rPr lang="en-US" altLang="en-US" sz="2800" dirty="0" smtClean="0">
                <a:cs typeface="Arial" panose="020B0604020202020204" pitchFamily="34" charset="0"/>
              </a:rPr>
              <a:t>					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cs typeface="Arial" panose="020B0604020202020204" pitchFamily="34" charset="0"/>
              </a:rPr>
              <a:t>					and</a:t>
            </a:r>
            <a:r>
              <a:rPr lang="en-US" altLang="en-US" sz="2800" dirty="0">
                <a:cs typeface="Arial" panose="020B0604020202020204" pitchFamily="34" charset="0"/>
              </a:rPr>
              <a:t>….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38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Faith Development:</a:t>
            </a:r>
            <a:b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Growing in Faith </a:t>
            </a:r>
            <a:r>
              <a:rPr lang="en-US" altLang="en-US" sz="5400" b="1" dirty="0" smtClean="0">
                <a:solidFill>
                  <a:schemeClr val="accent1">
                    <a:lumMod val="75000"/>
                  </a:schemeClr>
                </a:solidFill>
              </a:rPr>
              <a:t>Together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dirty="0">
                <a:cs typeface="Arial" panose="020B0604020202020204" pitchFamily="34" charset="0"/>
              </a:rPr>
              <a:t>Curricula are a tool for forming children, youth, and adults who</a:t>
            </a:r>
            <a:r>
              <a:rPr lang="en-US" altLang="en-US" sz="2800" dirty="0" smtClean="0">
                <a:cs typeface="Arial" panose="020B0604020202020204" pitchFamily="34" charset="0"/>
              </a:rPr>
              <a:t>:</a:t>
            </a:r>
            <a:endParaRPr lang="en-US" altLang="en-US" sz="2800" dirty="0">
              <a:cs typeface="Arial" panose="020B0604020202020204" pitchFamily="34" charset="0"/>
            </a:endParaRPr>
          </a:p>
          <a:p>
            <a:pPr algn="ctr"/>
            <a:r>
              <a:rPr lang="en-US" altLang="en-US" sz="2800" dirty="0">
                <a:cs typeface="Arial" panose="020B0604020202020204" pitchFamily="34" charset="0"/>
              </a:rPr>
              <a:t>Explore and articulate theology</a:t>
            </a:r>
            <a:r>
              <a:rPr lang="en-US" altLang="en-US" sz="2800" dirty="0" smtClean="0"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altLang="en-US" sz="2800" dirty="0" smtClean="0">
                <a:cs typeface="Arial" panose="020B0604020202020204" pitchFamily="34" charset="0"/>
              </a:rPr>
              <a:t>philosophy</a:t>
            </a:r>
            <a:r>
              <a:rPr lang="en-US" altLang="en-US" sz="2800" dirty="0">
                <a:cs typeface="Arial" panose="020B0604020202020204" pitchFamily="34" charset="0"/>
              </a:rPr>
              <a:t>, and beliefs</a:t>
            </a:r>
          </a:p>
          <a:p>
            <a:pPr algn="ctr">
              <a:spcBef>
                <a:spcPts val="12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Know </a:t>
            </a:r>
            <a:r>
              <a:rPr lang="en-US" altLang="en-US" sz="2800" dirty="0">
                <a:cs typeface="Arial" panose="020B0604020202020204" pitchFamily="34" charset="0"/>
              </a:rPr>
              <a:t>what they set their hearts </a:t>
            </a:r>
            <a:r>
              <a:rPr lang="en-US" altLang="en-US" sz="2800" dirty="0" smtClean="0">
                <a:cs typeface="Arial" panose="020B0604020202020204" pitchFamily="34" charset="0"/>
              </a:rPr>
              <a:t>to</a:t>
            </a:r>
          </a:p>
          <a:p>
            <a:pPr algn="ctr">
              <a:spcBef>
                <a:spcPts val="1200"/>
              </a:spcBef>
            </a:pPr>
            <a:r>
              <a:rPr lang="en-US" altLang="en-US" sz="2800" dirty="0" smtClean="0">
                <a:cs typeface="Arial" panose="020B0604020202020204" pitchFamily="34" charset="0"/>
              </a:rPr>
              <a:t>Find </a:t>
            </a:r>
            <a:r>
              <a:rPr lang="en-US" altLang="en-US" sz="2800" dirty="0">
                <a:cs typeface="Arial" panose="020B0604020202020204" pitchFamily="34" charset="0"/>
              </a:rPr>
              <a:t>a sustaining faith in Unitarian Universalism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411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/>
                </a:solidFill>
              </a:rPr>
              <a:t>Creating Our Covenant</a:t>
            </a:r>
          </a:p>
          <a:p>
            <a:pPr algn="ctr"/>
            <a:endParaRPr lang="en-US" sz="2000" b="1" dirty="0"/>
          </a:p>
          <a:p>
            <a:r>
              <a:rPr lang="en-US" sz="2800" i="1" dirty="0" smtClean="0"/>
              <a:t>One definition of covenant:</a:t>
            </a:r>
          </a:p>
          <a:p>
            <a:r>
              <a:rPr lang="en-US" sz="2800" i="1" dirty="0" smtClean="0"/>
              <a:t>“The </a:t>
            </a:r>
            <a:r>
              <a:rPr lang="en-US" sz="2800" i="1" dirty="0"/>
              <a:t>common understandings, agreements, and promises made, one to another, that define our mutual obligations and commitments to each other as we try to live our faith and vision." </a:t>
            </a:r>
            <a:endParaRPr lang="en-US" sz="2800" b="1" dirty="0" smtClean="0"/>
          </a:p>
          <a:p>
            <a:pPr algn="r"/>
            <a:r>
              <a:rPr lang="en-US" sz="2800" i="1" dirty="0" smtClean="0"/>
              <a:t>~ UU </a:t>
            </a:r>
            <a:r>
              <a:rPr lang="en-US" sz="2800" i="1" dirty="0"/>
              <a:t>L</a:t>
            </a:r>
            <a:r>
              <a:rPr lang="en-US" sz="2800" i="1" dirty="0" smtClean="0"/>
              <a:t>ay </a:t>
            </a:r>
            <a:r>
              <a:rPr lang="en-US" sz="2800" i="1" dirty="0"/>
              <a:t>L</a:t>
            </a:r>
            <a:r>
              <a:rPr lang="en-US" sz="2800" i="1" dirty="0" smtClean="0"/>
              <a:t>eader </a:t>
            </a:r>
            <a:r>
              <a:rPr lang="en-US" sz="2800" i="1" dirty="0"/>
              <a:t>Walter </a:t>
            </a:r>
            <a:r>
              <a:rPr lang="en-US" sz="2800" i="1" dirty="0" err="1" smtClean="0"/>
              <a:t>Herz</a:t>
            </a:r>
            <a:endParaRPr lang="en-US" sz="28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588272"/>
            <a:ext cx="6096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6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502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Methodology: </a:t>
            </a:r>
            <a:r>
              <a:rPr lang="en-US" altLang="en-US" sz="5400" b="1" dirty="0" smtClean="0">
                <a:solidFill>
                  <a:schemeClr val="accent1">
                    <a:lumMod val="75000"/>
                  </a:schemeClr>
                </a:solidFill>
              </a:rPr>
              <a:t>Stories</a:t>
            </a:r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We </a:t>
            </a:r>
            <a:r>
              <a:rPr lang="en-US" altLang="en-US" sz="2800" dirty="0"/>
              <a:t>learn best through </a:t>
            </a:r>
            <a:r>
              <a:rPr lang="en-US" altLang="en-US" sz="2800" dirty="0" smtClean="0"/>
              <a:t>stories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Stories </a:t>
            </a:r>
            <a:r>
              <a:rPr lang="en-US" altLang="en-US" sz="2800" dirty="0"/>
              <a:t>have layers of </a:t>
            </a:r>
            <a:r>
              <a:rPr lang="en-US" altLang="en-US" sz="2800" dirty="0" smtClean="0"/>
              <a:t>meaning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Multigenerational </a:t>
            </a:r>
            <a:r>
              <a:rPr lang="en-US" altLang="en-US" sz="2800" dirty="0"/>
              <a:t>faith communities are grounded in stories- personal stories, communal stories, and stories from the heritage and sources of Unitarian </a:t>
            </a:r>
            <a:r>
              <a:rPr lang="en-US" altLang="en-US" sz="2800" dirty="0" smtClean="0"/>
              <a:t>Universalism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Stories </a:t>
            </a:r>
            <a:r>
              <a:rPr lang="en-US" altLang="en-US" sz="2800" dirty="0"/>
              <a:t>all draw from our sources- including our seventh source- UU history and heritage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554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772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Samples of Stories</a:t>
            </a:r>
            <a:endParaRPr lang="en-US" altLang="en-US" sz="2800" dirty="0" smtClean="0"/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dirty="0"/>
              <a:t>(from </a:t>
            </a:r>
            <a:r>
              <a:rPr lang="en-US" altLang="en-US" sz="2800" dirty="0">
                <a:hlinkClick r:id="rId2"/>
              </a:rPr>
              <a:t>List of Stories from All Programs</a:t>
            </a:r>
            <a:r>
              <a:rPr lang="en-US" altLang="en-US" sz="2800" dirty="0" smtClean="0"/>
              <a:t>)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altLang="en-US" sz="2800" dirty="0"/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Anansi and the Pot of </a:t>
            </a:r>
            <a:r>
              <a:rPr lang="en-US" altLang="en-US" sz="2800" dirty="0" smtClean="0"/>
              <a:t>Wisdom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Cathedral </a:t>
            </a:r>
            <a:r>
              <a:rPr lang="en-US" altLang="en-US" sz="2800" dirty="0"/>
              <a:t>of the </a:t>
            </a:r>
            <a:r>
              <a:rPr lang="en-US" altLang="en-US" sz="2800" dirty="0" smtClean="0"/>
              <a:t>World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Belonging</a:t>
            </a:r>
            <a:r>
              <a:rPr lang="en-US" altLang="en-US" sz="2800" dirty="0"/>
              <a:t>: Fannie Barrier </a:t>
            </a:r>
            <a:r>
              <a:rPr lang="en-US" altLang="en-US" sz="2800" dirty="0" smtClean="0"/>
              <a:t>Williams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Cellist of </a:t>
            </a:r>
            <a:r>
              <a:rPr lang="en-US" altLang="en-US" sz="2800" dirty="0" smtClean="0"/>
              <a:t>Sarajevo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Fowler and the </a:t>
            </a:r>
            <a:r>
              <a:rPr lang="en-US" altLang="en-US" sz="2800" dirty="0" smtClean="0"/>
              <a:t>Quail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 </a:t>
            </a:r>
            <a:r>
              <a:rPr lang="en-US" altLang="en-US" sz="2800" dirty="0"/>
              <a:t>Hospital </a:t>
            </a:r>
            <a:r>
              <a:rPr lang="en-US" altLang="en-US" sz="2800" dirty="0" smtClean="0"/>
              <a:t>Blessing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Jesus </a:t>
            </a:r>
            <a:r>
              <a:rPr lang="en-US" altLang="en-US" sz="2800" dirty="0"/>
              <a:t>and the </a:t>
            </a:r>
            <a:r>
              <a:rPr lang="en-US" altLang="en-US" sz="2800" dirty="0" smtClean="0"/>
              <a:t>Sheep</a:t>
            </a:r>
          </a:p>
          <a:p>
            <a:pPr marL="1828800" lvl="3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Script MT Bold" panose="03040602040607080904" pitchFamily="66" charset="0"/>
              </a:rPr>
              <a:t>And </a:t>
            </a:r>
            <a:r>
              <a:rPr lang="en-US" altLang="en-US" sz="2800" dirty="0">
                <a:latin typeface="Script MT Bold" panose="03040602040607080904" pitchFamily="66" charset="0"/>
              </a:rPr>
              <a:t>dozens more</a:t>
            </a:r>
            <a:r>
              <a:rPr lang="en-US" altLang="en-US" sz="2800" dirty="0" smtClean="0">
                <a:latin typeface="Script MT Bold" panose="03040602040607080904" pitchFamily="66" charset="0"/>
              </a:rPr>
              <a:t>!</a:t>
            </a:r>
            <a:endParaRPr lang="en-US" altLang="en-US" sz="2800" dirty="0">
              <a:latin typeface="Script MT Bold" panose="03040602040607080904" pitchFamily="66" charset="0"/>
            </a:endParaRP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15861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762000"/>
            <a:ext cx="79248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Methodology: </a:t>
            </a:r>
            <a:r>
              <a:rPr lang="en-US" altLang="en-US" sz="5400" b="1" dirty="0" smtClean="0">
                <a:solidFill>
                  <a:schemeClr val="accent1">
                    <a:lumMod val="75000"/>
                  </a:schemeClr>
                </a:solidFill>
              </a:rPr>
              <a:t>Praxis</a:t>
            </a:r>
          </a:p>
          <a:p>
            <a:pPr>
              <a:lnSpc>
                <a:spcPct val="90000"/>
              </a:lnSpc>
            </a:pPr>
            <a:endParaRPr lang="en-US" altLang="en-US" sz="2800" dirty="0" smtClean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900362" y="2175448"/>
            <a:ext cx="3495675" cy="3352800"/>
            <a:chOff x="2064" y="2160"/>
            <a:chExt cx="1472" cy="1472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flipH="1">
              <a:off x="2064" y="2160"/>
              <a:ext cx="1472" cy="1472"/>
            </a:xfrm>
            <a:custGeom>
              <a:avLst/>
              <a:gdLst>
                <a:gd name="G0" fmla="+- -5898240 0 0"/>
                <a:gd name="G1" fmla="+- -9437184 0 0"/>
                <a:gd name="G2" fmla="+- -5898240 0 -9437184"/>
                <a:gd name="G3" fmla="+- 10800 0 0"/>
                <a:gd name="G4" fmla="+- 0 0 -589824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00 0 0"/>
                <a:gd name="G9" fmla="+- 0 0 -9437184"/>
                <a:gd name="G10" fmla="+- 8100 0 2700"/>
                <a:gd name="G11" fmla="cos G10 -5898240"/>
                <a:gd name="G12" fmla="sin G10 -5898240"/>
                <a:gd name="G13" fmla="cos 13500 -5898240"/>
                <a:gd name="G14" fmla="sin 13500 -5898240"/>
                <a:gd name="G15" fmla="+- G11 10800 0"/>
                <a:gd name="G16" fmla="+- G12 10800 0"/>
                <a:gd name="G17" fmla="+- G13 10800 0"/>
                <a:gd name="G18" fmla="+- G14 10800 0"/>
                <a:gd name="G19" fmla="*/ 8100 1 2"/>
                <a:gd name="G20" fmla="+- G19 5400 0"/>
                <a:gd name="G21" fmla="cos G20 -5898240"/>
                <a:gd name="G22" fmla="sin G20 -5898240"/>
                <a:gd name="G23" fmla="+- G21 10800 0"/>
                <a:gd name="G24" fmla="+- G12 G23 G22"/>
                <a:gd name="G25" fmla="+- G22 G23 G11"/>
                <a:gd name="G26" fmla="cos 10800 -5898240"/>
                <a:gd name="G27" fmla="sin 10800 -5898240"/>
                <a:gd name="G28" fmla="cos 8100 -5898240"/>
                <a:gd name="G29" fmla="sin 8100 -589824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437184"/>
                <a:gd name="G36" fmla="sin G34 -9437184"/>
                <a:gd name="G37" fmla="+/ -9437184 -589824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00 G39"/>
                <a:gd name="G43" fmla="sin 81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5896 w 21600"/>
                <a:gd name="T5" fmla="*/ 1177 h 21600"/>
                <a:gd name="T6" fmla="*/ 3154 w 21600"/>
                <a:gd name="T7" fmla="*/ 5245 h 21600"/>
                <a:gd name="T8" fmla="*/ 7122 w 21600"/>
                <a:gd name="T9" fmla="*/ 3582 h 21600"/>
                <a:gd name="T10" fmla="*/ 10799 w 21600"/>
                <a:gd name="T11" fmla="*/ -2700 h 21600"/>
                <a:gd name="T12" fmla="*/ 14849 w 21600"/>
                <a:gd name="T13" fmla="*/ 1350 h 21600"/>
                <a:gd name="T14" fmla="*/ 10799 w 21600"/>
                <a:gd name="T15" fmla="*/ 54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99" y="2700"/>
                  </a:moveTo>
                  <a:cubicBezTo>
                    <a:pt x="8207" y="2700"/>
                    <a:pt x="5771" y="3941"/>
                    <a:pt x="4246" y="6038"/>
                  </a:cubicBezTo>
                  <a:lnTo>
                    <a:pt x="2062" y="4451"/>
                  </a:lnTo>
                  <a:cubicBezTo>
                    <a:pt x="4094" y="1655"/>
                    <a:pt x="7342" y="0"/>
                    <a:pt x="10799" y="0"/>
                  </a:cubicBezTo>
                  <a:lnTo>
                    <a:pt x="10799" y="-2700"/>
                  </a:lnTo>
                  <a:lnTo>
                    <a:pt x="14849" y="1350"/>
                  </a:lnTo>
                  <a:lnTo>
                    <a:pt x="10799" y="5400"/>
                  </a:lnTo>
                  <a:lnTo>
                    <a:pt x="10799" y="27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>
              <a:flatTx/>
            </a:bodyPr>
            <a:lstStyle/>
            <a:p>
              <a:pPr eaLnBrk="0" hangingPunct="0">
                <a:defRPr/>
              </a:pPr>
              <a:r>
                <a:rPr kumimoji="1" lang="en-US" sz="135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Belonging</a:t>
              </a:r>
              <a:endParaRPr kumimoji="1" lang="en-US">
                <a:latin typeface="Times New Roman" pitchFamily="18" charset="0"/>
              </a:endParaRPr>
            </a:p>
          </p:txBody>
        </p:sp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flipH="1">
              <a:off x="2064" y="2160"/>
              <a:ext cx="1472" cy="1472"/>
            </a:xfrm>
            <a:custGeom>
              <a:avLst/>
              <a:gdLst>
                <a:gd name="T0" fmla="*/ 0 w 21600"/>
                <a:gd name="T1" fmla="*/ 5 h 21600"/>
                <a:gd name="T2" fmla="*/ 2 w 21600"/>
                <a:gd name="T3" fmla="*/ 6 h 21600"/>
                <a:gd name="T4" fmla="*/ 1 w 21600"/>
                <a:gd name="T5" fmla="*/ 5 h 21600"/>
                <a:gd name="T6" fmla="*/ -1 w 21600"/>
                <a:gd name="T7" fmla="*/ 3 h 21600"/>
                <a:gd name="T8" fmla="*/ 0 w 21600"/>
                <a:gd name="T9" fmla="*/ 2 h 21600"/>
                <a:gd name="T10" fmla="*/ 2 w 21600"/>
                <a:gd name="T11" fmla="*/ 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700" y="10800"/>
                  </a:moveTo>
                  <a:cubicBezTo>
                    <a:pt x="2700" y="13392"/>
                    <a:pt x="3941" y="15828"/>
                    <a:pt x="6038" y="17353"/>
                  </a:cubicBezTo>
                  <a:lnTo>
                    <a:pt x="4451" y="19537"/>
                  </a:lnTo>
                  <a:cubicBezTo>
                    <a:pt x="1655" y="17505"/>
                    <a:pt x="0" y="14257"/>
                    <a:pt x="0" y="10800"/>
                  </a:cubicBezTo>
                  <a:lnTo>
                    <a:pt x="-2700" y="10800"/>
                  </a:lnTo>
                  <a:lnTo>
                    <a:pt x="1350" y="6750"/>
                  </a:lnTo>
                  <a:lnTo>
                    <a:pt x="5400" y="10800"/>
                  </a:lnTo>
                  <a:lnTo>
                    <a:pt x="2700" y="10800"/>
                  </a:lnTo>
                  <a:close/>
                </a:path>
              </a:pathLst>
            </a:cu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11111"/>
                    </a:outerShdw>
                  </a:effectLst>
                </a14:hiddenEffects>
              </a:ext>
            </a:extLst>
          </p:spPr>
          <p:txBody>
            <a:bodyPr wrap="none" anchor="ctr" anchorCtr="1">
              <a:flatTx/>
            </a:bodyPr>
            <a:lstStyle/>
            <a:p>
              <a:endParaRPr lang="en-US" sz="1350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 flipH="1">
              <a:off x="2064" y="2160"/>
              <a:ext cx="1472" cy="1472"/>
            </a:xfrm>
            <a:custGeom>
              <a:avLst/>
              <a:gdLst>
                <a:gd name="T0" fmla="*/ 5 w 21600"/>
                <a:gd name="T1" fmla="*/ 6 h 21600"/>
                <a:gd name="T2" fmla="*/ 6 w 21600"/>
                <a:gd name="T3" fmla="*/ 5 h 21600"/>
                <a:gd name="T4" fmla="*/ 5 w 21600"/>
                <a:gd name="T5" fmla="*/ 6 h 21600"/>
                <a:gd name="T6" fmla="*/ 3 w 21600"/>
                <a:gd name="T7" fmla="*/ 8 h 21600"/>
                <a:gd name="T8" fmla="*/ 2 w 21600"/>
                <a:gd name="T9" fmla="*/ 6 h 21600"/>
                <a:gd name="T10" fmla="*/ 3 w 21600"/>
                <a:gd name="T11" fmla="*/ 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18900"/>
                  </a:moveTo>
                  <a:cubicBezTo>
                    <a:pt x="13392" y="18899"/>
                    <a:pt x="15828" y="17658"/>
                    <a:pt x="17353" y="15561"/>
                  </a:cubicBezTo>
                  <a:lnTo>
                    <a:pt x="19537" y="17148"/>
                  </a:lnTo>
                  <a:cubicBezTo>
                    <a:pt x="17505" y="19944"/>
                    <a:pt x="14257" y="21599"/>
                    <a:pt x="10800" y="21600"/>
                  </a:cubicBezTo>
                  <a:lnTo>
                    <a:pt x="10800" y="24300"/>
                  </a:lnTo>
                  <a:lnTo>
                    <a:pt x="6750" y="20250"/>
                  </a:lnTo>
                  <a:lnTo>
                    <a:pt x="10800" y="16200"/>
                  </a:lnTo>
                  <a:lnTo>
                    <a:pt x="10800" y="1890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C01"/>
                    </a:outerShdw>
                  </a:effectLst>
                </a14:hiddenEffects>
              </a:ext>
            </a:extLst>
          </p:spPr>
          <p:txBody>
            <a:bodyPr wrap="none" anchor="ctr" anchorCtr="1">
              <a:flatTx/>
            </a:bodyPr>
            <a:lstStyle/>
            <a:p>
              <a:endParaRPr lang="en-US" sz="1350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 flipH="1">
              <a:off x="2064" y="2160"/>
              <a:ext cx="1472" cy="1472"/>
            </a:xfrm>
            <a:custGeom>
              <a:avLst/>
              <a:gdLst>
                <a:gd name="T0" fmla="*/ 6 w 21600"/>
                <a:gd name="T1" fmla="*/ 2 h 21600"/>
                <a:gd name="T2" fmla="*/ 5 w 21600"/>
                <a:gd name="T3" fmla="*/ 1 h 21600"/>
                <a:gd name="T4" fmla="*/ 6 w 21600"/>
                <a:gd name="T5" fmla="*/ 2 h 21600"/>
                <a:gd name="T6" fmla="*/ 8 w 21600"/>
                <a:gd name="T7" fmla="*/ 3 h 21600"/>
                <a:gd name="T8" fmla="*/ 6 w 21600"/>
                <a:gd name="T9" fmla="*/ 5 h 21600"/>
                <a:gd name="T10" fmla="*/ 5 w 21600"/>
                <a:gd name="T11" fmla="*/ 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900" y="10800"/>
                  </a:moveTo>
                  <a:cubicBezTo>
                    <a:pt x="18900" y="8207"/>
                    <a:pt x="17658" y="5771"/>
                    <a:pt x="15561" y="4246"/>
                  </a:cubicBezTo>
                  <a:lnTo>
                    <a:pt x="17148" y="2062"/>
                  </a:lnTo>
                  <a:cubicBezTo>
                    <a:pt x="19944" y="4094"/>
                    <a:pt x="21599" y="7342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20250" y="14850"/>
                  </a:lnTo>
                  <a:lnTo>
                    <a:pt x="16200" y="10800"/>
                  </a:lnTo>
                  <a:lnTo>
                    <a:pt x="18900" y="10800"/>
                  </a:lnTo>
                  <a:close/>
                </a:path>
              </a:pathLst>
            </a:custGeom>
            <a:solidFill>
              <a:schemeClr val="bg2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11111"/>
                    </a:outerShdw>
                  </a:effectLst>
                </a14:hiddenEffects>
              </a:ext>
            </a:extLst>
          </p:spPr>
          <p:txBody>
            <a:bodyPr wrap="none" anchor="ctr" anchorCtr="1">
              <a:flatTx/>
            </a:bodyPr>
            <a:lstStyle/>
            <a:p>
              <a:endParaRPr lang="en-US" sz="1350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 rot="1343648">
              <a:off x="2939" y="2213"/>
              <a:ext cx="21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287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en-US" sz="105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Story</a:t>
              </a: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 rot="17803192">
              <a:off x="2041" y="2558"/>
              <a:ext cx="294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287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en-US" sz="105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Meaning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 rot="1756136">
              <a:off x="2404" y="3365"/>
              <a:ext cx="239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287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en-US" sz="105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Action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 rot="17839167">
              <a:off x="3172" y="3122"/>
              <a:ext cx="336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287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en-US" sz="105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Reflection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4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974" y="596985"/>
            <a:ext cx="7924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What’s Great about Tapestry?</a:t>
            </a: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Available </a:t>
            </a:r>
            <a:r>
              <a:rPr lang="en-US" altLang="en-US" sz="2800" dirty="0"/>
              <a:t>free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Draws from all six Sources- and adds a seventh, our UU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Emphasizes community, interdependence and relationship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Consistently uses anti-racist, anti-oppressive, multi-cultural lenses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5585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974" y="596985"/>
            <a:ext cx="7924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What’s Great about Tapestry?</a:t>
            </a: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Adaptable for church size and methodologies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Family/parent friendly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Lifespan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Outcome-focused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16953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974" y="596985"/>
            <a:ext cx="7924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What’s Great about Tapestry?</a:t>
            </a: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Modular – youth and adult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Searchable – stories and key words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0580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974" y="596985"/>
            <a:ext cx="7924800" cy="416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What’s Great about Tapestry?</a:t>
            </a: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Spiritual Preparation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Faith in Action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Taking It Home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Including All Participants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5896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974" y="596985"/>
            <a:ext cx="7924800" cy="528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Children/youth/adults need:</a:t>
            </a:r>
            <a:endParaRPr lang="en-U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 smtClean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To learn with their minds, hearts and hands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To engage in integrated experiences that are anchored by soul-stirring narratives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To learn faith by doing faith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To be empowered as knowers, practitioners, and creators of Unitarian Universalism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To know the transformative power of justice and love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7306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974" y="596985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dirty="0">
                <a:solidFill>
                  <a:schemeClr val="accent1">
                    <a:lumMod val="75000"/>
                  </a:schemeClr>
                </a:solidFill>
              </a:rPr>
              <a:t>Children/youth/adult programs include:</a:t>
            </a:r>
            <a:endParaRPr lang="en-US" altLang="en-US" sz="2800" dirty="0" smtClean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 smtClean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Central </a:t>
            </a:r>
            <a:r>
              <a:rPr lang="en-US" altLang="en-US" sz="2400" dirty="0"/>
              <a:t>narratives or core stories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Activities that engage participants in active, meaningful learning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Community building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Faith in Action activities for children, youth, adults and multi-generational groups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Enrichment materials for teachers/facilitators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Follow up and outreach activities for families/individuals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Flexibility for different sizes and models of programming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08698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974" y="596985"/>
            <a:ext cx="79248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i="1" dirty="0">
                <a:solidFill>
                  <a:schemeClr val="accent1">
                    <a:lumMod val="75000"/>
                  </a:schemeClr>
                </a:solidFill>
              </a:rPr>
              <a:t>Other </a:t>
            </a:r>
            <a:r>
              <a:rPr lang="en-US" alt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</a:p>
          <a:p>
            <a:pPr algn="ctr"/>
            <a:r>
              <a:rPr lang="en-US" alt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altLang="en-US" sz="5400" b="1" i="1" dirty="0">
                <a:solidFill>
                  <a:schemeClr val="accent1">
                    <a:lumMod val="75000"/>
                  </a:schemeClr>
                </a:solidFill>
              </a:rPr>
              <a:t>check out</a:t>
            </a:r>
            <a:endParaRPr lang="en-US" altLang="en-US" sz="2400" i="1" dirty="0" smtClean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In Print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Our Whole Lives (Adults and Young Adult)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Stirring the Nation’s Heart : Eighteen Stories of Prophetic  Unitarians and Universalists of the Nineteenth Century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 smtClean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Discussion </a:t>
            </a:r>
            <a:r>
              <a:rPr lang="en-US" altLang="en-US" sz="2400" dirty="0"/>
              <a:t>Guides -Skinner House books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400" dirty="0" smtClean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Common </a:t>
            </a:r>
            <a:r>
              <a:rPr lang="en-US" altLang="en-US" sz="2400" dirty="0"/>
              <a:t>Read discussion guides: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The Death of </a:t>
            </a:r>
            <a:r>
              <a:rPr lang="en-US" altLang="en-US" sz="2400" dirty="0" err="1"/>
              <a:t>Josseline</a:t>
            </a:r>
            <a:r>
              <a:rPr lang="en-US" altLang="en-US" sz="2400" dirty="0"/>
              <a:t> </a:t>
            </a:r>
          </a:p>
          <a:p>
            <a:pPr marL="914400" lvl="1" indent="-4572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Acts of Faith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564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/>
                </a:solidFill>
              </a:rPr>
              <a:t>Creating Our Covenant</a:t>
            </a:r>
          </a:p>
          <a:p>
            <a:pPr algn="ctr"/>
            <a:endParaRPr lang="en-US" sz="2000" b="1" dirty="0"/>
          </a:p>
          <a:p>
            <a:r>
              <a:rPr lang="en-US" sz="2800" i="1" dirty="0" smtClean="0">
                <a:solidFill>
                  <a:schemeClr val="accent1"/>
                </a:solidFill>
              </a:rPr>
              <a:t>Do…</a:t>
            </a:r>
          </a:p>
          <a:p>
            <a:r>
              <a:rPr lang="en-US" sz="2800" dirty="0" smtClean="0"/>
              <a:t>Speak about </a:t>
            </a:r>
            <a:r>
              <a:rPr lang="en-US" sz="2800" i="1" u="sng" dirty="0" smtClean="0">
                <a:solidFill>
                  <a:schemeClr val="accent1"/>
                </a:solidFill>
              </a:rPr>
              <a:t>events, programs, or systems</a:t>
            </a:r>
            <a:r>
              <a:rPr lang="en-US" sz="2800" i="1" dirty="0" smtClean="0"/>
              <a:t> </a:t>
            </a:r>
            <a:r>
              <a:rPr lang="en-US" sz="2800" dirty="0" smtClean="0"/>
              <a:t>within your congregations</a:t>
            </a:r>
          </a:p>
          <a:p>
            <a:endParaRPr lang="en-US" sz="2800" i="1" dirty="0"/>
          </a:p>
          <a:p>
            <a:r>
              <a:rPr lang="en-US" sz="2800" i="1" dirty="0" smtClean="0">
                <a:solidFill>
                  <a:schemeClr val="accent5"/>
                </a:solidFill>
              </a:rPr>
              <a:t>Refrain from…</a:t>
            </a:r>
          </a:p>
          <a:p>
            <a:r>
              <a:rPr lang="en-US" sz="2800" dirty="0" smtClean="0"/>
              <a:t>Sharing unflattering stories about </a:t>
            </a:r>
            <a:r>
              <a:rPr lang="en-US" sz="2800" i="1" u="sng" dirty="0" smtClean="0">
                <a:solidFill>
                  <a:schemeClr val="accent5"/>
                </a:solidFill>
              </a:rPr>
              <a:t>individuals</a:t>
            </a:r>
            <a:endParaRPr lang="en-US" sz="2800" u="sng" dirty="0">
              <a:solidFill>
                <a:schemeClr val="accent5"/>
              </a:solidFill>
            </a:endParaRP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43087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0974" y="596985"/>
            <a:ext cx="7924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sz="5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Tapestry </a:t>
            </a:r>
            <a:r>
              <a:rPr lang="en-US" altLang="en-US" sz="5400" b="1" i="1" dirty="0">
                <a:solidFill>
                  <a:schemeClr val="accent1">
                    <a:lumMod val="75000"/>
                  </a:schemeClr>
                </a:solidFill>
              </a:rPr>
              <a:t>of Faith</a:t>
            </a:r>
            <a:br>
              <a:rPr lang="en-US" altLang="en-US" sz="54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5400" b="1" i="1" dirty="0">
                <a:solidFill>
                  <a:schemeClr val="accent1">
                    <a:lumMod val="75000"/>
                  </a:schemeClr>
                </a:solidFill>
              </a:rPr>
              <a:t> Weaving the </a:t>
            </a:r>
            <a:r>
              <a:rPr lang="en-US" alt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Fabric</a:t>
            </a:r>
          </a:p>
          <a:p>
            <a:pPr algn="ctr"/>
            <a:r>
              <a:rPr lang="en-US" alt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altLang="en-US" sz="5400" b="1" i="1" dirty="0">
                <a:solidFill>
                  <a:schemeClr val="accent1">
                    <a:lumMod val="75000"/>
                  </a:schemeClr>
                </a:solidFill>
              </a:rPr>
              <a:t>our </a:t>
            </a:r>
            <a:r>
              <a:rPr lang="en-US" alt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Faith</a:t>
            </a:r>
          </a:p>
          <a:p>
            <a:pPr algn="ctr"/>
            <a:endParaRPr lang="en-US" altLang="en-US" sz="5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altLang="en-US" sz="2400" dirty="0"/>
              <a:t>For more information, contact:</a:t>
            </a:r>
          </a:p>
          <a:p>
            <a:pPr algn="ctr"/>
            <a:r>
              <a:rPr lang="en-US" altLang="en-US" sz="2400" dirty="0"/>
              <a:t>religiouseducation@uua.org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6867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chemeClr val="accent1">
                    <a:lumMod val="75000"/>
                  </a:schemeClr>
                </a:solidFill>
              </a:rPr>
              <a:t>Volunteer Facilitator Recruitment, Training, and Support</a:t>
            </a:r>
          </a:p>
          <a:p>
            <a:endParaRPr lang="en-US" sz="2200" dirty="0" smtClean="0"/>
          </a:p>
          <a:p>
            <a:r>
              <a:rPr lang="en-US" sz="2200" dirty="0" smtClean="0"/>
              <a:t>Facilitator </a:t>
            </a:r>
            <a:r>
              <a:rPr lang="en-US" sz="2200" dirty="0"/>
              <a:t>has bigger responsibility than to just be a presenter…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They must be committed to creating conditions that foster the development of the people in the programs they </a:t>
            </a:r>
            <a:r>
              <a:rPr lang="en-US" sz="2200" dirty="0" smtClean="0"/>
              <a:t>lead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We </a:t>
            </a:r>
            <a:r>
              <a:rPr lang="en-US" sz="2200" dirty="0"/>
              <a:t>must be intentional in our recruitment, training, and support of volunteer facilitators</a:t>
            </a:r>
          </a:p>
          <a:p>
            <a:endParaRPr lang="en-US" sz="2200" dirty="0"/>
          </a:p>
          <a:p>
            <a:r>
              <a:rPr lang="en-US" sz="2200" dirty="0"/>
              <a:t>Whom should we recruit to lead or facilitate programs in our congregations</a:t>
            </a:r>
            <a:r>
              <a:rPr lang="en-US" sz="2200" dirty="0" smtClean="0"/>
              <a:t>?</a:t>
            </a:r>
          </a:p>
          <a:p>
            <a:pPr algn="ctr">
              <a:spcBef>
                <a:spcPts val="1800"/>
              </a:spcBef>
            </a:pPr>
            <a:r>
              <a:rPr lang="en-US" sz="2200" b="1" i="1" dirty="0" smtClean="0"/>
              <a:t>How </a:t>
            </a:r>
            <a:r>
              <a:rPr lang="en-US" sz="2200" b="1" i="1" dirty="0"/>
              <a:t>do we support them?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50773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>
                <a:solidFill>
                  <a:schemeClr val="accent1">
                    <a:lumMod val="75000"/>
                  </a:schemeClr>
                </a:solidFill>
              </a:rPr>
              <a:t>Volunteer Facilitator Recruitment, Training, and Support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Discuss questions on handout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Record highlights on newsprint…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Quick review of highlights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You can use these handouts in your own congregations!</a:t>
            </a: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0589" y="2133600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4400" b="1" i="1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</a:rPr>
              <a:t>18</a:t>
            </a:r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 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886200"/>
            <a:ext cx="3276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4400" b="1" i="1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</a:rPr>
              <a:t>19</a:t>
            </a:r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 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18563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Challenging Facilitation Scenarios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Groups of 4 to 6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Each group prepares a role play with the scenario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Prepare </a:t>
            </a:r>
            <a:r>
              <a:rPr lang="en-US" sz="2800" dirty="0"/>
              <a:t>two versions of the scenario using techniques from Sharing the </a:t>
            </a:r>
            <a:r>
              <a:rPr lang="en-US" sz="2800" dirty="0" smtClean="0"/>
              <a:t>Floor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Each group gets five minutes to present both versions</a:t>
            </a:r>
            <a:endParaRPr lang="en-US" sz="28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33400" y="2702480"/>
            <a:ext cx="36504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Group Work…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23380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Putting It Together to Take Home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Form groups based on pressing concerns and other discussions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Focus on addressing a big-picture issue that’s relevant to your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Prepare a 10-minute presentation via PowerPoint or newsprint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You can adapt these presentations for your own context when you get home</a:t>
            </a:r>
            <a:endParaRPr lang="en-US" sz="22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33400" y="2702480"/>
            <a:ext cx="36504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cap="none" spc="0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  <a:effectLst/>
              </a:rPr>
              <a:t>Handout </a:t>
            </a:r>
            <a:r>
              <a:rPr lang="en-US" sz="4400" b="1" i="1" dirty="0" smtClean="0">
                <a:ln w="12700">
                  <a:solidFill>
                    <a:schemeClr val="tx2"/>
                  </a:solidFill>
                  <a:prstDash val="solid"/>
                </a:ln>
                <a:pattFill prst="pct50">
                  <a:fgClr>
                    <a:schemeClr val="accent3"/>
                  </a:fgClr>
                  <a:bgClr>
                    <a:schemeClr val="accent3">
                      <a:lumMod val="20000"/>
                      <a:lumOff val="80000"/>
                    </a:schemeClr>
                  </a:bgClr>
                </a:pattFill>
              </a:rPr>
              <a:t>20</a:t>
            </a:r>
            <a:endParaRPr lang="en-US" sz="4400" b="1" i="1" cap="none" spc="0" dirty="0">
              <a:ln w="12700">
                <a:solidFill>
                  <a:schemeClr val="tx2"/>
                </a:solidFill>
                <a:prstDash val="solid"/>
              </a:ln>
              <a:pattFill prst="pct50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83006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1">
                    <a:lumMod val="75000"/>
                  </a:schemeClr>
                </a:solidFill>
              </a:rPr>
              <a:t>Closing Worship</a:t>
            </a:r>
            <a:endParaRPr lang="en-US" sz="6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19" y="1781691"/>
            <a:ext cx="6021762" cy="40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0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5"/>
                </a:solidFill>
              </a:rPr>
              <a:t>All Adults Are Learners</a:t>
            </a:r>
            <a:endParaRPr lang="en-US" sz="6000" b="1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Your recent learnings</a:t>
            </a:r>
          </a:p>
          <a:p>
            <a:endParaRPr lang="en-US" sz="2800" u="sng" dirty="0"/>
          </a:p>
          <a:p>
            <a:endParaRPr lang="en-US" sz="2800" dirty="0" smtClean="0"/>
          </a:p>
          <a:p>
            <a:pPr algn="r"/>
            <a:endParaRPr lang="en-US" sz="2800" dirty="0" smtClean="0"/>
          </a:p>
          <a:p>
            <a:pPr algn="r"/>
            <a:endParaRPr lang="en-US" sz="2800" dirty="0"/>
          </a:p>
          <a:p>
            <a:pPr algn="r"/>
            <a:r>
              <a:rPr lang="en-US" sz="2800" dirty="0" smtClean="0"/>
              <a:t>What do all these have in common?</a:t>
            </a:r>
            <a:endParaRPr lang="en-US" sz="2800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33400" y="2110089"/>
            <a:ext cx="34633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b="1" i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Brainstorm…</a:t>
            </a:r>
            <a:endParaRPr lang="en-US" sz="4800" b="1" i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2569">
            <a:off x="6171738" y="1646626"/>
            <a:ext cx="2341839" cy="3142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0" y="2377029"/>
            <a:ext cx="2049363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6552">
            <a:off x="623636" y="3789786"/>
            <a:ext cx="2229764" cy="167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064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609600"/>
            <a:ext cx="4648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5"/>
                </a:solidFill>
              </a:rPr>
              <a:t>Perspectives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Language describing adult programs in your congregations…</a:t>
            </a:r>
          </a:p>
          <a:p>
            <a:r>
              <a:rPr lang="en-US" sz="2800" b="1" i="1" u="sng" dirty="0"/>
              <a:t>W</a:t>
            </a:r>
            <a:r>
              <a:rPr lang="en-US" sz="2800" b="1" i="1" u="sng" dirty="0" smtClean="0"/>
              <a:t>hat do you call it?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Goals for adult programming… </a:t>
            </a:r>
            <a:r>
              <a:rPr lang="en-US" sz="2800" b="1" i="1" u="sng" dirty="0"/>
              <a:t>W</a:t>
            </a:r>
            <a:r>
              <a:rPr lang="en-US" sz="2800" b="1" i="1" u="sng" dirty="0" smtClean="0"/>
              <a:t>hy do you do it?</a:t>
            </a:r>
            <a:endParaRPr lang="en-US" sz="2800" b="1" i="1" u="sng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50" y="1600200"/>
            <a:ext cx="2984050" cy="3995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318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6096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5"/>
                </a:solidFill>
              </a:rPr>
              <a:t>Perspectives on</a:t>
            </a:r>
          </a:p>
          <a:p>
            <a:pPr algn="ctr"/>
            <a:r>
              <a:rPr lang="en-US" sz="6000" b="1" dirty="0" smtClean="0">
                <a:solidFill>
                  <a:schemeClr val="accent5"/>
                </a:solidFill>
              </a:rPr>
              <a:t>“Faith Development”</a:t>
            </a:r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pic>
        <p:nvPicPr>
          <p:cNvPr id="4" name="Picture 6" descr="UUA_PPT_footer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6312"/>
            <a:ext cx="9144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 txBox="1">
            <a:spLocks/>
          </p:cNvSpPr>
          <p:nvPr/>
        </p:nvSpPr>
        <p:spPr>
          <a:xfrm>
            <a:off x="152400" y="5863431"/>
            <a:ext cx="8382000" cy="1183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smtClean="0"/>
              <a:t>renaissance program</a:t>
            </a:r>
            <a:endParaRPr lang="en-US" sz="3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09250"/>
              </p:ext>
            </p:extLst>
          </p:nvPr>
        </p:nvGraphicFramePr>
        <p:xfrm>
          <a:off x="914400" y="2834403"/>
          <a:ext cx="73152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7600"/>
                <a:gridCol w="3657600"/>
              </a:tblGrid>
              <a:tr h="14608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“Spirituality”</a:t>
                      </a:r>
                    </a:p>
                    <a:p>
                      <a:r>
                        <a:rPr lang="en-US" b="0" dirty="0" smtClean="0"/>
                        <a:t>is an individual’s personal experience with the sacred, and with wonder, awe, mystery, and/or connection to the whole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 smtClean="0"/>
                        <a:t>“Faith”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en-US" b="0" dirty="0" smtClean="0"/>
                        <a:t>is a sense of hope, trust, or being at home in the universe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46084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Faith Development</a:t>
                      </a:r>
                    </a:p>
                    <a:p>
                      <a:r>
                        <a:rPr lang="en-US" dirty="0" smtClean="0"/>
                        <a:t>(sometimes called formation) involves an interplay of spiritual experience and a religious tradition (in our case, Unitarian Universalism)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 smtClean="0"/>
                        <a:t>Unitarian Universalist Faith</a:t>
                      </a:r>
                      <a:r>
                        <a:rPr lang="en-US" dirty="0" smtClean="0"/>
                        <a:t>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is an informed sense of being at home in the universe shaped by the theology, traditions, values, and principles of Unitarian Universalism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99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UA Brand">
      <a:dk1>
        <a:sysClr val="windowText" lastClr="000000"/>
      </a:dk1>
      <a:lt1>
        <a:sysClr val="window" lastClr="FFFFFF"/>
      </a:lt1>
      <a:dk2>
        <a:srgbClr val="AB1B42"/>
      </a:dk2>
      <a:lt2>
        <a:srgbClr val="EEECE1"/>
      </a:lt2>
      <a:accent1>
        <a:srgbClr val="00ACCD"/>
      </a:accent1>
      <a:accent2>
        <a:srgbClr val="58595B"/>
      </a:accent2>
      <a:accent3>
        <a:srgbClr val="FEBE10"/>
      </a:accent3>
      <a:accent4>
        <a:srgbClr val="3C3A73"/>
      </a:accent4>
      <a:accent5>
        <a:srgbClr val="EE2E5A"/>
      </a:accent5>
      <a:accent6>
        <a:srgbClr val="A0C33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11064</TotalTime>
  <Words>2204</Words>
  <Application>Microsoft Office PowerPoint</Application>
  <PresentationFormat>On-screen Show (4:3)</PresentationFormat>
  <Paragraphs>544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Unitarian Universalist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Susan Lawrence</dc:creator>
  <cp:lastModifiedBy>Alicia LeBlanc</cp:lastModifiedBy>
  <cp:revision>120</cp:revision>
  <cp:lastPrinted>2015-08-27T13:41:31Z</cp:lastPrinted>
  <dcterms:created xsi:type="dcterms:W3CDTF">2014-12-01T17:47:46Z</dcterms:created>
  <dcterms:modified xsi:type="dcterms:W3CDTF">2015-12-02T14:05:00Z</dcterms:modified>
</cp:coreProperties>
</file>