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0"/>
  </p:handoutMasterIdLst>
  <p:sldIdLst>
    <p:sldId id="256" r:id="rId2"/>
    <p:sldId id="285" r:id="rId3"/>
    <p:sldId id="260" r:id="rId4"/>
    <p:sldId id="257" r:id="rId5"/>
    <p:sldId id="259" r:id="rId6"/>
    <p:sldId id="261" r:id="rId7"/>
    <p:sldId id="262" r:id="rId8"/>
    <p:sldId id="263" r:id="rId9"/>
    <p:sldId id="264" r:id="rId10"/>
    <p:sldId id="265" r:id="rId11"/>
    <p:sldId id="266" r:id="rId12"/>
    <p:sldId id="272" r:id="rId13"/>
    <p:sldId id="267" r:id="rId14"/>
    <p:sldId id="268" r:id="rId15"/>
    <p:sldId id="269" r:id="rId16"/>
    <p:sldId id="271" r:id="rId17"/>
    <p:sldId id="278" r:id="rId18"/>
    <p:sldId id="273" r:id="rId19"/>
    <p:sldId id="274" r:id="rId20"/>
    <p:sldId id="275" r:id="rId21"/>
    <p:sldId id="276" r:id="rId22"/>
    <p:sldId id="277" r:id="rId23"/>
    <p:sldId id="279" r:id="rId24"/>
    <p:sldId id="281" r:id="rId25"/>
    <p:sldId id="280" r:id="rId26"/>
    <p:sldId id="282" r:id="rId27"/>
    <p:sldId id="287" r:id="rId28"/>
    <p:sldId id="286" r:id="rId2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22"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8118567-3343-4B28-B7C0-21A675CA7AB8}" type="datetimeFigureOut">
              <a:rPr lang="en-US" smtClean="0"/>
              <a:t>10/11/2016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49A4E9E9-C022-4806-9B56-952E6C7B0D74}" type="slidenum">
              <a:rPr lang="en-US" smtClean="0"/>
              <a:t>‹#›</a:t>
            </a:fld>
            <a:endParaRPr lang="en-US"/>
          </a:p>
        </p:txBody>
      </p:sp>
    </p:spTree>
    <p:extLst>
      <p:ext uri="{BB962C8B-B14F-4D97-AF65-F5344CB8AC3E}">
        <p14:creationId xmlns:p14="http://schemas.microsoft.com/office/powerpoint/2010/main" val="9441711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ugqEdaP-tco"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rs.gov/irb/2007-25_IRB/ar09.html" TargetMode="External"/><Relationship Id="rId2" Type="http://schemas.openxmlformats.org/officeDocument/2006/relationships/hyperlink" Target="http://www.irs.gov/pub/irs-pdf/p182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61126"/>
            <a:ext cx="8825658" cy="3329581"/>
          </a:xfrm>
        </p:spPr>
        <p:txBody>
          <a:bodyPr/>
          <a:lstStyle/>
          <a:p>
            <a:r>
              <a:rPr lang="en-US" sz="6000" b="1" dirty="0"/>
              <a:t>Getting Involved without Getting in Trouble</a:t>
            </a:r>
          </a:p>
        </p:txBody>
      </p:sp>
      <p:sp>
        <p:nvSpPr>
          <p:cNvPr id="3" name="Subtitle 2"/>
          <p:cNvSpPr>
            <a:spLocks noGrp="1"/>
          </p:cNvSpPr>
          <p:nvPr>
            <p:ph type="subTitle" idx="1"/>
          </p:nvPr>
        </p:nvSpPr>
        <p:spPr>
          <a:xfrm>
            <a:off x="1154955" y="3690707"/>
            <a:ext cx="8825658" cy="861420"/>
          </a:xfrm>
        </p:spPr>
        <p:txBody>
          <a:bodyPr>
            <a:noAutofit/>
          </a:bodyPr>
          <a:lstStyle/>
          <a:p>
            <a:r>
              <a:rPr lang="en-US" sz="2800" dirty="0"/>
              <a:t>Understanding the IRS Election-Year Guidelines for Clergy and Congregations</a:t>
            </a:r>
          </a:p>
        </p:txBody>
      </p:sp>
      <p:sp>
        <p:nvSpPr>
          <p:cNvPr id="4" name="Subtitle 2"/>
          <p:cNvSpPr txBox="1">
            <a:spLocks/>
          </p:cNvSpPr>
          <p:nvPr/>
        </p:nvSpPr>
        <p:spPr>
          <a:xfrm>
            <a:off x="1154954" y="4876772"/>
            <a:ext cx="9513045" cy="1663175"/>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i="1" dirty="0">
                <a:solidFill>
                  <a:schemeClr val="tx1">
                    <a:lumMod val="95000"/>
                  </a:schemeClr>
                </a:solidFill>
              </a:rPr>
              <a:t>Co-Sponsored by the:</a:t>
            </a:r>
            <a:r>
              <a:rPr lang="en-US" sz="1800" dirty="0">
                <a:solidFill>
                  <a:schemeClr val="tx1">
                    <a:lumMod val="95000"/>
                  </a:schemeClr>
                </a:solidFill>
              </a:rPr>
              <a:t>	</a:t>
            </a:r>
          </a:p>
          <a:p>
            <a:pPr>
              <a:spcBef>
                <a:spcPts val="600"/>
              </a:spcBef>
            </a:pPr>
            <a:r>
              <a:rPr lang="en-US" sz="1800" dirty="0">
                <a:solidFill>
                  <a:schemeClr val="tx1">
                    <a:lumMod val="95000"/>
                  </a:schemeClr>
                </a:solidFill>
              </a:rPr>
              <a:t>Unitarian universalist association of congregations</a:t>
            </a:r>
          </a:p>
          <a:p>
            <a:pPr>
              <a:spcBef>
                <a:spcPts val="600"/>
              </a:spcBef>
            </a:pPr>
            <a:r>
              <a:rPr lang="en-US" sz="1800" dirty="0">
                <a:solidFill>
                  <a:schemeClr val="tx1">
                    <a:lumMod val="95000"/>
                  </a:schemeClr>
                </a:solidFill>
              </a:rPr>
              <a:t>Unitarian universalist ministers association Clara </a:t>
            </a:r>
            <a:r>
              <a:rPr lang="en-US" sz="1800" dirty="0" err="1">
                <a:solidFill>
                  <a:schemeClr val="tx1">
                    <a:lumMod val="95000"/>
                  </a:schemeClr>
                </a:solidFill>
              </a:rPr>
              <a:t>barton</a:t>
            </a:r>
            <a:r>
              <a:rPr lang="en-US" sz="1800" dirty="0">
                <a:solidFill>
                  <a:schemeClr val="tx1">
                    <a:lumMod val="95000"/>
                  </a:schemeClr>
                </a:solidFill>
              </a:rPr>
              <a:t> chapter </a:t>
            </a:r>
          </a:p>
          <a:p>
            <a:pPr>
              <a:spcBef>
                <a:spcPts val="600"/>
              </a:spcBef>
            </a:pPr>
            <a:r>
              <a:rPr lang="en-US" sz="1800" dirty="0">
                <a:solidFill>
                  <a:schemeClr val="tx1">
                    <a:lumMod val="95000"/>
                  </a:schemeClr>
                </a:solidFill>
              </a:rPr>
              <a:t>Unitarian universalist ministers association</a:t>
            </a:r>
          </a:p>
        </p:txBody>
      </p:sp>
    </p:spTree>
    <p:extLst>
      <p:ext uri="{BB962C8B-B14F-4D97-AF65-F5344CB8AC3E}">
        <p14:creationId xmlns:p14="http://schemas.microsoft.com/office/powerpoint/2010/main" val="2248959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Issue Advocacy</a:t>
            </a:r>
          </a:p>
        </p:txBody>
      </p:sp>
      <p:sp>
        <p:nvSpPr>
          <p:cNvPr id="3" name="Content Placeholder 2"/>
          <p:cNvSpPr>
            <a:spLocks noGrp="1"/>
          </p:cNvSpPr>
          <p:nvPr>
            <p:ph idx="1"/>
          </p:nvPr>
        </p:nvSpPr>
        <p:spPr/>
        <p:txBody>
          <a:bodyPr/>
          <a:lstStyle/>
          <a:p>
            <a:r>
              <a:rPr lang="en-US" dirty="0"/>
              <a:t>There is no limit on the amount of time, effort, or expense congregations may devote to working on general issues such as civil rights, civil liberties, economic justice, the environment, or peace.  </a:t>
            </a:r>
          </a:p>
          <a:p>
            <a:endParaRPr lang="en-US" dirty="0"/>
          </a:p>
          <a:p>
            <a:r>
              <a:rPr lang="en-US" dirty="0"/>
              <a:t>Ex: </a:t>
            </a:r>
            <a:r>
              <a:rPr lang="en-US" i="1" dirty="0"/>
              <a:t>Congress should take action to protect reproductive rights!</a:t>
            </a:r>
          </a:p>
        </p:txBody>
      </p:sp>
    </p:spTree>
    <p:extLst>
      <p:ext uri="{BB962C8B-B14F-4D97-AF65-F5344CB8AC3E}">
        <p14:creationId xmlns:p14="http://schemas.microsoft.com/office/powerpoint/2010/main" val="45702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a:t>
            </a:r>
          </a:p>
        </p:txBody>
      </p:sp>
      <p:sp>
        <p:nvSpPr>
          <p:cNvPr id="3" name="Content Placeholder 2"/>
          <p:cNvSpPr>
            <a:spLocks noGrp="1"/>
          </p:cNvSpPr>
          <p:nvPr>
            <p:ph idx="1"/>
          </p:nvPr>
        </p:nvSpPr>
        <p:spPr/>
        <p:txBody>
          <a:bodyPr>
            <a:normAutofit/>
          </a:bodyPr>
          <a:lstStyle/>
          <a:p>
            <a:r>
              <a:rPr lang="en-US" dirty="0"/>
              <a:t>No congregation may qualify for 501(c)(3) status if a </a:t>
            </a:r>
            <a:r>
              <a:rPr lang="en-US" b="1" dirty="0"/>
              <a:t>substantial part </a:t>
            </a:r>
            <a:r>
              <a:rPr lang="en-US" dirty="0"/>
              <a:t>of its activities is attempting to influence legislation (commonly known as lobbying). </a:t>
            </a:r>
          </a:p>
          <a:p>
            <a:r>
              <a:rPr lang="en-US" dirty="0"/>
              <a:t>A congregation or religious organization will be regarded as </a:t>
            </a:r>
            <a:r>
              <a:rPr lang="en-US" i="1" dirty="0"/>
              <a:t>attempting to influence legislation </a:t>
            </a:r>
            <a:r>
              <a:rPr lang="en-US" dirty="0"/>
              <a:t>if it contacts, or urges the public to contact, members or employees of a legislative body for the purpose of proposing, supporting, or opposing legislation, or if the organization advocates the adoption or rejection of legislation. </a:t>
            </a:r>
          </a:p>
        </p:txBody>
      </p:sp>
    </p:spTree>
    <p:extLst>
      <p:ext uri="{BB962C8B-B14F-4D97-AF65-F5344CB8AC3E}">
        <p14:creationId xmlns:p14="http://schemas.microsoft.com/office/powerpoint/2010/main" val="267114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continued</a:t>
            </a:r>
          </a:p>
        </p:txBody>
      </p:sp>
      <p:sp>
        <p:nvSpPr>
          <p:cNvPr id="3" name="Content Placeholder 2"/>
          <p:cNvSpPr>
            <a:spLocks noGrp="1"/>
          </p:cNvSpPr>
          <p:nvPr>
            <p:ph idx="1"/>
          </p:nvPr>
        </p:nvSpPr>
        <p:spPr/>
        <p:txBody>
          <a:bodyPr/>
          <a:lstStyle/>
          <a:p>
            <a:r>
              <a:rPr lang="en-US" dirty="0"/>
              <a:t>Legislation includes:</a:t>
            </a:r>
          </a:p>
          <a:p>
            <a:pPr lvl="1"/>
            <a:r>
              <a:rPr lang="en-US" dirty="0"/>
              <a:t>Action by Congress, any state legislature, any local council, or similar governing body, with respect to acts, bills, resolutions, or similar items (such as legislative confirmation of appointive offices):,or </a:t>
            </a:r>
          </a:p>
          <a:p>
            <a:pPr lvl="1"/>
            <a:r>
              <a:rPr lang="en-US" dirty="0"/>
              <a:t>Action by the public in a referendum, ballot initiative, constitutional amendment or similar procedure. </a:t>
            </a:r>
          </a:p>
          <a:p>
            <a:pPr lvl="1"/>
            <a:endParaRPr lang="en-US" dirty="0"/>
          </a:p>
          <a:p>
            <a:pPr lvl="1"/>
            <a:r>
              <a:rPr lang="en-US" dirty="0"/>
              <a:t>Ex: </a:t>
            </a:r>
            <a:r>
              <a:rPr lang="en-US" i="1" dirty="0"/>
              <a:t>Senator X should vote for the Women’s Health Protect Act!</a:t>
            </a:r>
            <a:r>
              <a:rPr lang="en-US" dirty="0"/>
              <a:t> </a:t>
            </a:r>
          </a:p>
          <a:p>
            <a:endParaRPr lang="en-US" dirty="0"/>
          </a:p>
          <a:p>
            <a:r>
              <a:rPr lang="en-US" dirty="0"/>
              <a:t>Legislation does </a:t>
            </a:r>
            <a:r>
              <a:rPr lang="en-US" u="sng" dirty="0"/>
              <a:t>not</a:t>
            </a:r>
            <a:r>
              <a:rPr lang="en-US" dirty="0"/>
              <a:t> include actions by executive, judicial, or administrative bodies. </a:t>
            </a:r>
          </a:p>
          <a:p>
            <a:endParaRPr lang="en-US" dirty="0"/>
          </a:p>
        </p:txBody>
      </p:sp>
    </p:spTree>
    <p:extLst>
      <p:ext uri="{BB962C8B-B14F-4D97-AF65-F5344CB8AC3E}">
        <p14:creationId xmlns:p14="http://schemas.microsoft.com/office/powerpoint/2010/main" val="1598074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Lobbying: the Substantial Part Test</a:t>
            </a:r>
          </a:p>
        </p:txBody>
      </p:sp>
      <p:sp>
        <p:nvSpPr>
          <p:cNvPr id="3" name="Content Placeholder 2"/>
          <p:cNvSpPr>
            <a:spLocks noGrp="1"/>
          </p:cNvSpPr>
          <p:nvPr>
            <p:ph idx="1"/>
          </p:nvPr>
        </p:nvSpPr>
        <p:spPr/>
        <p:txBody>
          <a:bodyPr>
            <a:normAutofit/>
          </a:bodyPr>
          <a:lstStyle/>
          <a:p>
            <a:r>
              <a:rPr lang="en-US" dirty="0"/>
              <a:t>To evaluate what is “substantial,” the IRS considers a variety of factors, including the time devoted (by both compensated and volunteer workers) and the expenditures devoted by the organization to the activity, when determining whether the lobbying activity is substantial. </a:t>
            </a:r>
            <a:endParaRPr lang="en-US" b="1" dirty="0"/>
          </a:p>
          <a:p>
            <a:r>
              <a:rPr lang="en-US" dirty="0"/>
              <a:t>According to the Alliance for Justice, “the IRS has provided no absolute guidance on how much lobbying is ‘substantial,’ but most tax practitioners generally advise that charities can safely devote 3-5% of their overall activities toward lobbying.”</a:t>
            </a:r>
          </a:p>
          <a:p>
            <a:endParaRPr lang="en-US" dirty="0"/>
          </a:p>
        </p:txBody>
      </p:sp>
    </p:spTree>
    <p:extLst>
      <p:ext uri="{BB962C8B-B14F-4D97-AF65-F5344CB8AC3E}">
        <p14:creationId xmlns:p14="http://schemas.microsoft.com/office/powerpoint/2010/main" val="4220225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Lobbying During Election Years</a:t>
            </a:r>
          </a:p>
        </p:txBody>
      </p:sp>
      <p:sp>
        <p:nvSpPr>
          <p:cNvPr id="3" name="Content Placeholder 2"/>
          <p:cNvSpPr>
            <a:spLocks noGrp="1"/>
          </p:cNvSpPr>
          <p:nvPr>
            <p:ph idx="1"/>
          </p:nvPr>
        </p:nvSpPr>
        <p:spPr/>
        <p:txBody>
          <a:bodyPr>
            <a:normAutofit/>
          </a:bodyPr>
          <a:lstStyle/>
          <a:p>
            <a:r>
              <a:rPr lang="en-US" dirty="0"/>
              <a:t>Congregations may support or criticize legislators, lobby them, and work to hold them accountable. </a:t>
            </a:r>
            <a:r>
              <a:rPr lang="en-US" b="1" dirty="0"/>
              <a:t>However, close to an election, the IRS may view a sudden entry into the political arena as partisan. A track record of consistent activity is the best safeguard against these charges.</a:t>
            </a:r>
          </a:p>
          <a:p>
            <a:r>
              <a:rPr lang="en-US" dirty="0"/>
              <a:t>Congregations may encourage voting for or against particular ballot measures in an election year—this counts as lobbying and not political campaign intervention. </a:t>
            </a:r>
          </a:p>
          <a:p>
            <a:pPr lvl="1"/>
            <a:r>
              <a:rPr lang="en-US" dirty="0"/>
              <a:t>State and local election laws may be different—especially with ballot measures.  </a:t>
            </a:r>
          </a:p>
        </p:txBody>
      </p:sp>
    </p:spTree>
    <p:extLst>
      <p:ext uri="{BB962C8B-B14F-4D97-AF65-F5344CB8AC3E}">
        <p14:creationId xmlns:p14="http://schemas.microsoft.com/office/powerpoint/2010/main" val="1310733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Campaign Activities</a:t>
            </a:r>
          </a:p>
        </p:txBody>
      </p:sp>
      <p:sp>
        <p:nvSpPr>
          <p:cNvPr id="3" name="Content Placeholder 2"/>
          <p:cNvSpPr>
            <a:spLocks noGrp="1"/>
          </p:cNvSpPr>
          <p:nvPr>
            <p:ph idx="1"/>
          </p:nvPr>
        </p:nvSpPr>
        <p:spPr/>
        <p:txBody>
          <a:bodyPr/>
          <a:lstStyle/>
          <a:p>
            <a:r>
              <a:rPr lang="en-US" dirty="0"/>
              <a:t>Congregations are absolutely prohibited from directly or indirectly participating in, or intervening in, any political campaign on behalf of (or in opposition to) any candidate for elective public office. </a:t>
            </a:r>
          </a:p>
          <a:p>
            <a:r>
              <a:rPr lang="en-US" dirty="0"/>
              <a:t>Contributions to political campaign funds or public statements of position (verbal or written) made by or on behalf of the organization in favor of (or in opposition to) any candidate for public office clearly violate the prohibition against political campaign activity. </a:t>
            </a:r>
          </a:p>
          <a:p>
            <a:endParaRPr lang="en-US" dirty="0"/>
          </a:p>
        </p:txBody>
      </p:sp>
    </p:spTree>
    <p:extLst>
      <p:ext uri="{BB962C8B-B14F-4D97-AF65-F5344CB8AC3E}">
        <p14:creationId xmlns:p14="http://schemas.microsoft.com/office/powerpoint/2010/main" val="3091661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Activity by Religious Leaders</a:t>
            </a:r>
          </a:p>
        </p:txBody>
      </p:sp>
      <p:sp>
        <p:nvSpPr>
          <p:cNvPr id="3" name="Content Placeholder 2"/>
          <p:cNvSpPr>
            <a:spLocks noGrp="1"/>
          </p:cNvSpPr>
          <p:nvPr>
            <p:ph idx="1"/>
          </p:nvPr>
        </p:nvSpPr>
        <p:spPr/>
        <p:txBody>
          <a:bodyPr/>
          <a:lstStyle/>
          <a:p>
            <a:r>
              <a:rPr lang="en-US" dirty="0"/>
              <a:t>The political campaign activity prohibition isn’t intended to restrict free expression on political matters by leaders of churches or religious organizations speaking for themselves, as individuals. </a:t>
            </a:r>
          </a:p>
          <a:p>
            <a:r>
              <a:rPr lang="en-US" dirty="0"/>
              <a:t>Religious leaders can’t make partisan comments in official organization publications or at official church functions. </a:t>
            </a:r>
          </a:p>
          <a:p>
            <a:r>
              <a:rPr lang="en-US" dirty="0"/>
              <a:t>To avoid potential attribution of their comments outside of church functions and publications, reli­gious leaders who speak or write in their individual capacity are encouraged to clearly indicate that their comments are personal and not intended to represent the views of the organization. </a:t>
            </a:r>
          </a:p>
        </p:txBody>
      </p:sp>
    </p:spTree>
    <p:extLst>
      <p:ext uri="{BB962C8B-B14F-4D97-AF65-F5344CB8AC3E}">
        <p14:creationId xmlns:p14="http://schemas.microsoft.com/office/powerpoint/2010/main" val="2717653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p:sp>
        <p:nvSpPr>
          <p:cNvPr id="3" name="Content Placeholder 2"/>
          <p:cNvSpPr>
            <a:spLocks noGrp="1"/>
          </p:cNvSpPr>
          <p:nvPr>
            <p:ph idx="1"/>
          </p:nvPr>
        </p:nvSpPr>
        <p:spPr/>
        <p:txBody>
          <a:bodyPr/>
          <a:lstStyle/>
          <a:p>
            <a:r>
              <a:rPr lang="en-US" dirty="0"/>
              <a:t>Minister B is the minister of Church K, a Section 501(c)(3) organization, and is well known in the com­munity. Three weeks before the election, he attends a press conference at Candidate V’s campaign headquarters and states that Candidate V should be re-elected. Minister B doesn’t say he is speaking on behalf of Church K. His endorsement is reported on the front page of the local newspaper and he is identified in the article as the minister of Church K. Because Minister B didn’t make the endorsement at an official church function, in an official church publication or otherwise use the church’s assets, and did not state that he was speaking as a representative of Church K, his actions didn’t constitute political campaign intervention by Church K.</a:t>
            </a:r>
          </a:p>
        </p:txBody>
      </p:sp>
    </p:spTree>
    <p:extLst>
      <p:ext uri="{BB962C8B-B14F-4D97-AF65-F5344CB8AC3E}">
        <p14:creationId xmlns:p14="http://schemas.microsoft.com/office/powerpoint/2010/main" val="2664781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Minister C is the minister of Church I, a Section 501(c)(3) organization. Church I publishes a monthly church newsletter that is distributed to all church members. In each issue, Minister C has a column titled “My Views.” The month before the election, Minister C states in the “My Views” column, “It is my per­sonal opinion that Candidate U should be re-elected.” For that one issue, Minister C pays from his per­sonal funds the portion of the cost of the newsletter attributable to the “My Views” column. Even though he paid part of the cost of the newsletter, the newsletter is an official publication of the church. Because the endorsement appeared in an official publication of Church I, it constitutes political campaign inter­vention by Church I.</a:t>
            </a:r>
          </a:p>
          <a:p>
            <a:endParaRPr lang="en-US" dirty="0"/>
          </a:p>
        </p:txBody>
      </p:sp>
    </p:spTree>
    <p:extLst>
      <p:ext uri="{BB962C8B-B14F-4D97-AF65-F5344CB8AC3E}">
        <p14:creationId xmlns:p14="http://schemas.microsoft.com/office/powerpoint/2010/main" val="186264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Advocacy v. Political Campaign Intervention</a:t>
            </a:r>
          </a:p>
        </p:txBody>
      </p:sp>
      <p:sp>
        <p:nvSpPr>
          <p:cNvPr id="3" name="Content Placeholder 2"/>
          <p:cNvSpPr>
            <a:spLocks noGrp="1"/>
          </p:cNvSpPr>
          <p:nvPr>
            <p:ph idx="1"/>
          </p:nvPr>
        </p:nvSpPr>
        <p:spPr/>
        <p:txBody>
          <a:bodyPr/>
          <a:lstStyle/>
          <a:p>
            <a:r>
              <a:rPr lang="en-US" dirty="0"/>
              <a:t>Congregations must avoid any issue advocacy that functions as political campaign intervention. </a:t>
            </a:r>
          </a:p>
          <a:p>
            <a:r>
              <a:rPr lang="en-US" dirty="0"/>
              <a:t>Even if a statement does not expressly tell an audience to vote for or against a specific candidate, an organization delivering the statement is at risk of violating the political campaign intervention prohibition if there is any message favoring or opposing a candidate. </a:t>
            </a:r>
          </a:p>
        </p:txBody>
      </p:sp>
    </p:spTree>
    <p:extLst>
      <p:ext uri="{BB962C8B-B14F-4D97-AF65-F5344CB8AC3E}">
        <p14:creationId xmlns:p14="http://schemas.microsoft.com/office/powerpoint/2010/main" val="233014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71" y="452718"/>
            <a:ext cx="9404723" cy="1400530"/>
          </a:xfrm>
        </p:spPr>
        <p:txBody>
          <a:bodyPr/>
          <a:lstStyle/>
          <a:p>
            <a:pPr algn="ctr"/>
            <a:r>
              <a:rPr lang="en-US" dirty="0"/>
              <a:t>Led by:</a:t>
            </a:r>
          </a:p>
        </p:txBody>
      </p:sp>
      <p:sp>
        <p:nvSpPr>
          <p:cNvPr id="3" name="Content Placeholder 2"/>
          <p:cNvSpPr>
            <a:spLocks noGrp="1"/>
          </p:cNvSpPr>
          <p:nvPr>
            <p:ph sz="half" idx="1"/>
          </p:nvPr>
        </p:nvSpPr>
        <p:spPr>
          <a:xfrm>
            <a:off x="940312" y="3422895"/>
            <a:ext cx="5208698" cy="4195763"/>
          </a:xfrm>
        </p:spPr>
        <p:txBody>
          <a:bodyPr>
            <a:normAutofit/>
          </a:bodyPr>
          <a:lstStyle/>
          <a:p>
            <a:pPr marL="0" indent="0">
              <a:buNone/>
            </a:pPr>
            <a:r>
              <a:rPr lang="en-US" sz="2000" dirty="0"/>
              <a:t>Rev. Rob Keithan</a:t>
            </a:r>
          </a:p>
          <a:p>
            <a:pPr marL="0" indent="0">
              <a:buNone/>
            </a:pPr>
            <a:r>
              <a:rPr lang="en-US" sz="2000" dirty="0"/>
              <a:t>Faith Organizing and Training Consultant</a:t>
            </a:r>
          </a:p>
          <a:p>
            <a:pPr marL="0" indent="0">
              <a:buNone/>
            </a:pPr>
            <a:r>
              <a:rPr lang="en-US" sz="2000" dirty="0"/>
              <a:t>Affiliated Community Minister of All Souls Church in Washington, DC</a:t>
            </a:r>
          </a:p>
        </p:txBody>
      </p:sp>
      <p:sp>
        <p:nvSpPr>
          <p:cNvPr id="4" name="Content Placeholder 3"/>
          <p:cNvSpPr>
            <a:spLocks noGrp="1"/>
          </p:cNvSpPr>
          <p:nvPr>
            <p:ph sz="half" idx="2"/>
          </p:nvPr>
        </p:nvSpPr>
        <p:spPr>
          <a:xfrm>
            <a:off x="6976269" y="3422895"/>
            <a:ext cx="4396341" cy="4200245"/>
          </a:xfrm>
        </p:spPr>
        <p:txBody>
          <a:bodyPr>
            <a:normAutofit/>
          </a:bodyPr>
          <a:lstStyle/>
          <a:p>
            <a:pPr marL="0" indent="0">
              <a:buNone/>
            </a:pPr>
            <a:r>
              <a:rPr lang="en-US" sz="2000" dirty="0"/>
              <a:t>Rev. Rob Hardies</a:t>
            </a:r>
          </a:p>
          <a:p>
            <a:pPr marL="0" indent="0">
              <a:buNone/>
            </a:pPr>
            <a:r>
              <a:rPr lang="en-US" sz="2000" dirty="0"/>
              <a:t>Senior Minister</a:t>
            </a:r>
          </a:p>
          <a:p>
            <a:pPr marL="0" indent="0">
              <a:buNone/>
            </a:pPr>
            <a:r>
              <a:rPr lang="en-US" sz="2000" dirty="0"/>
              <a:t>All Souls Church, Unitarian in Washington, DC</a:t>
            </a:r>
          </a:p>
        </p:txBody>
      </p:sp>
      <p:pic>
        <p:nvPicPr>
          <p:cNvPr id="2050" name="Picture 2" descr="The Rev. Dr. Robert M. Hard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5425" y="1598111"/>
            <a:ext cx="9525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2566535" y="1571607"/>
            <a:ext cx="1526881" cy="1526881"/>
          </a:xfrm>
          <a:prstGeom prst="rect">
            <a:avLst/>
          </a:prstGeom>
        </p:spPr>
      </p:pic>
    </p:spTree>
    <p:extLst>
      <p:ext uri="{BB962C8B-B14F-4D97-AF65-F5344CB8AC3E}">
        <p14:creationId xmlns:p14="http://schemas.microsoft.com/office/powerpoint/2010/main" val="854093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factors:</a:t>
            </a:r>
            <a:br>
              <a:rPr lang="en-US" dirty="0"/>
            </a:br>
            <a:endParaRPr lang="en-US" dirty="0"/>
          </a:p>
        </p:txBody>
      </p:sp>
      <p:sp>
        <p:nvSpPr>
          <p:cNvPr id="3" name="Content Placeholder 2"/>
          <p:cNvSpPr>
            <a:spLocks noGrp="1"/>
          </p:cNvSpPr>
          <p:nvPr>
            <p:ph idx="1"/>
          </p:nvPr>
        </p:nvSpPr>
        <p:spPr>
          <a:xfrm>
            <a:off x="1104293" y="1509579"/>
            <a:ext cx="8946541" cy="4195481"/>
          </a:xfrm>
        </p:spPr>
        <p:txBody>
          <a:bodyPr>
            <a:noAutofit/>
          </a:bodyPr>
          <a:lstStyle/>
          <a:p>
            <a:pPr lvl="0"/>
            <a:r>
              <a:rPr lang="en-US" sz="1800" dirty="0"/>
              <a:t>Whether the statement identifies one or more candidates for a given public office;</a:t>
            </a:r>
          </a:p>
          <a:p>
            <a:pPr lvl="0"/>
            <a:r>
              <a:rPr lang="en-US" sz="1800" dirty="0"/>
              <a:t>Whether the statement expresses approval or disapproval for one or more candidates’ positions and/or actions;</a:t>
            </a:r>
          </a:p>
          <a:p>
            <a:pPr lvl="0"/>
            <a:r>
              <a:rPr lang="en-US" sz="1800" dirty="0"/>
              <a:t>Whether the statement is delivered close in time to the election; </a:t>
            </a:r>
          </a:p>
          <a:p>
            <a:pPr lvl="0"/>
            <a:r>
              <a:rPr lang="en-US" sz="1800" dirty="0"/>
              <a:t>Whether the statement makes reference to voting or an election;</a:t>
            </a:r>
          </a:p>
          <a:p>
            <a:pPr lvl="0"/>
            <a:r>
              <a:rPr lang="en-US" sz="1800" dirty="0"/>
              <a:t>Whether the issue addressed in the communication has been raised as an issue distinguishing candidates for a given office;</a:t>
            </a:r>
          </a:p>
          <a:p>
            <a:pPr lvl="0"/>
            <a:r>
              <a:rPr lang="en-US" sz="1800" dirty="0"/>
              <a:t>Whether the communication is part of an ongoing series of communications by the organization on the same issue that are made independent of the timing of any election; and</a:t>
            </a:r>
          </a:p>
          <a:p>
            <a:pPr lvl="0"/>
            <a:r>
              <a:rPr lang="en-US" sz="1800" dirty="0"/>
              <a:t>Whether the timing of the communication and identification of the candidate are related to a non-electoral event such as a scheduled vote on specific legislation by an officeholder who also happens to be a candidate for public office.</a:t>
            </a:r>
          </a:p>
        </p:txBody>
      </p:sp>
    </p:spTree>
    <p:extLst>
      <p:ext uri="{BB962C8B-B14F-4D97-AF65-F5344CB8AC3E}">
        <p14:creationId xmlns:p14="http://schemas.microsoft.com/office/powerpoint/2010/main" val="2148010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Inviting a Candidate to Speak</a:t>
            </a:r>
            <a:br>
              <a:rPr lang="en-US" dirty="0"/>
            </a:br>
            <a:r>
              <a:rPr lang="en-US" dirty="0"/>
              <a:t>and Business Activity</a:t>
            </a:r>
          </a:p>
        </p:txBody>
      </p:sp>
      <p:sp>
        <p:nvSpPr>
          <p:cNvPr id="3" name="Content Placeholder 2"/>
          <p:cNvSpPr>
            <a:spLocks noGrp="1"/>
          </p:cNvSpPr>
          <p:nvPr>
            <p:ph idx="1"/>
          </p:nvPr>
        </p:nvSpPr>
        <p:spPr/>
        <p:txBody>
          <a:bodyPr/>
          <a:lstStyle/>
          <a:p>
            <a:r>
              <a:rPr lang="en-US" dirty="0"/>
              <a:t>General Rule: there must be equal opportunity. </a:t>
            </a:r>
          </a:p>
          <a:p>
            <a:pPr lvl="1"/>
            <a:r>
              <a:rPr lang="en-US" dirty="0"/>
              <a:t>For exam­ple, a church or religious organization that invites one candidate to speak at its well-attended annual banquet, but invites the opposing candidate to speak at a sparsely attended general meeting, will likely be found to have violated the political campaign prohibition, even if the manner of presentation for both speakers is oth­erwise neutral. </a:t>
            </a:r>
          </a:p>
          <a:p>
            <a:pPr lvl="0"/>
            <a:r>
              <a:rPr lang="en-US" dirty="0"/>
              <a:t>Any good, service or facility must be available to the candidates equally.</a:t>
            </a:r>
          </a:p>
          <a:p>
            <a:endParaRPr lang="en-US" dirty="0"/>
          </a:p>
        </p:txBody>
      </p:sp>
    </p:spTree>
    <p:extLst>
      <p:ext uri="{BB962C8B-B14F-4D97-AF65-F5344CB8AC3E}">
        <p14:creationId xmlns:p14="http://schemas.microsoft.com/office/powerpoint/2010/main" val="4207561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Websites</a:t>
            </a:r>
          </a:p>
        </p:txBody>
      </p:sp>
      <p:sp>
        <p:nvSpPr>
          <p:cNvPr id="3" name="Content Placeholder 2"/>
          <p:cNvSpPr>
            <a:spLocks noGrp="1"/>
          </p:cNvSpPr>
          <p:nvPr>
            <p:ph idx="1"/>
          </p:nvPr>
        </p:nvSpPr>
        <p:spPr/>
        <p:txBody>
          <a:bodyPr>
            <a:noAutofit/>
          </a:bodyPr>
          <a:lstStyle/>
          <a:p>
            <a:r>
              <a:rPr lang="en-US" dirty="0"/>
              <a:t>The IRS treats a website the same as printed material. </a:t>
            </a:r>
          </a:p>
          <a:p>
            <a:r>
              <a:rPr lang="en-US" dirty="0"/>
              <a:t>When an organization establishes a link to another website, the organization is respon­sible for the consequences of establishing and maintaining that link, even if the organization doesn’t have control over the content of the linked site. </a:t>
            </a:r>
          </a:p>
          <a:p>
            <a:r>
              <a:rPr lang="en-US" dirty="0"/>
              <a:t>Links to candidate-related material, by themselves, do not necessarily constitute political campaign intervention. The facts and circum­stances to be considered include, but are not limited to, the context for the link on the organization’s website, whether all candidates are represented, any exempt purpose served by offering the link and the directness of the links between the organization’s website and the Web page that contains material favoring or oppos­ing a candidate for public office.</a:t>
            </a:r>
          </a:p>
          <a:p>
            <a:endParaRPr lang="en-US" dirty="0"/>
          </a:p>
        </p:txBody>
      </p:sp>
    </p:spTree>
    <p:extLst>
      <p:ext uri="{BB962C8B-B14F-4D97-AF65-F5344CB8AC3E}">
        <p14:creationId xmlns:p14="http://schemas.microsoft.com/office/powerpoint/2010/main" val="6450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27551"/>
            <a:ext cx="9404723" cy="1400530"/>
          </a:xfrm>
        </p:spPr>
        <p:txBody>
          <a:bodyPr/>
          <a:lstStyle/>
          <a:p>
            <a:r>
              <a:rPr lang="en-US" dirty="0"/>
              <a:t>Other Internet Communications</a:t>
            </a:r>
          </a:p>
        </p:txBody>
      </p:sp>
      <p:sp>
        <p:nvSpPr>
          <p:cNvPr id="3" name="Content Placeholder 2"/>
          <p:cNvSpPr>
            <a:spLocks noGrp="1"/>
          </p:cNvSpPr>
          <p:nvPr>
            <p:ph idx="1"/>
          </p:nvPr>
        </p:nvSpPr>
        <p:spPr/>
        <p:txBody>
          <a:bodyPr>
            <a:noAutofit/>
          </a:bodyPr>
          <a:lstStyle/>
          <a:p>
            <a:r>
              <a:rPr lang="en-US" dirty="0"/>
              <a:t>While the IRS has not provided guidance in this area, any organization that uses these or other internet communications in an official organizational capacity would do well to treat them in the same manner as a printed communication, with the same guidelines and prohibitions.   </a:t>
            </a:r>
          </a:p>
          <a:p>
            <a:r>
              <a:rPr lang="en-US" dirty="0"/>
              <a:t>Internet communications used by members of a congregation in a non-official capacity may or may not be subject to the IRS guidelines. Those utilizing technology owned by, maintained by or held in the name of the congregation, such as a listserv program, could be interpreted as an official activity. </a:t>
            </a:r>
          </a:p>
        </p:txBody>
      </p:sp>
    </p:spTree>
    <p:extLst>
      <p:ext uri="{BB962C8B-B14F-4D97-AF65-F5344CB8AC3E}">
        <p14:creationId xmlns:p14="http://schemas.microsoft.com/office/powerpoint/2010/main" val="3672102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27551"/>
            <a:ext cx="9404723" cy="1400530"/>
          </a:xfrm>
        </p:spPr>
        <p:txBody>
          <a:bodyPr/>
          <a:lstStyle/>
          <a:p>
            <a:r>
              <a:rPr lang="en-US" dirty="0"/>
              <a:t>Other Internet Communications, continued</a:t>
            </a:r>
          </a:p>
        </p:txBody>
      </p:sp>
      <p:sp>
        <p:nvSpPr>
          <p:cNvPr id="3" name="Content Placeholder 2"/>
          <p:cNvSpPr>
            <a:spLocks noGrp="1"/>
          </p:cNvSpPr>
          <p:nvPr>
            <p:ph idx="1"/>
          </p:nvPr>
        </p:nvSpPr>
        <p:spPr>
          <a:xfrm>
            <a:off x="1103312" y="2075778"/>
            <a:ext cx="8946541" cy="4195481"/>
          </a:xfrm>
        </p:spPr>
        <p:txBody>
          <a:bodyPr>
            <a:noAutofit/>
          </a:bodyPr>
          <a:lstStyle/>
          <a:p>
            <a:r>
              <a:rPr lang="en-US" dirty="0"/>
              <a:t>Lacking clear guidance, the UUA—based on consultation with legal counsel and our concern for congregational well-being– recommends that congregations consider the IRS guidelines as applying to any internet communications activity that is owned or supported by the congregation. </a:t>
            </a:r>
          </a:p>
          <a:p>
            <a:r>
              <a:rPr lang="en-US" dirty="0"/>
              <a:t>While the IRS may find that communications fora that originate outside the congregation, such as a free discussion groups, might not be subject to the guidelines, the UUA recommends ensuring that equal access is given to any group that may want to discuss partisan issues. The congregation may also reasonably determine that all partisan communications should be prohibited in these fora.</a:t>
            </a:r>
          </a:p>
        </p:txBody>
      </p:sp>
    </p:spTree>
    <p:extLst>
      <p:ext uri="{BB962C8B-B14F-4D97-AF65-F5344CB8AC3E}">
        <p14:creationId xmlns:p14="http://schemas.microsoft.com/office/powerpoint/2010/main" val="3817584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Voter Education, Voter Registration, and Get-Out-The-Vote Drives</a:t>
            </a:r>
          </a:p>
        </p:txBody>
      </p:sp>
      <p:sp>
        <p:nvSpPr>
          <p:cNvPr id="3" name="Content Placeholder 2"/>
          <p:cNvSpPr>
            <a:spLocks noGrp="1"/>
          </p:cNvSpPr>
          <p:nvPr>
            <p:ph idx="1"/>
          </p:nvPr>
        </p:nvSpPr>
        <p:spPr/>
        <p:txBody>
          <a:bodyPr>
            <a:normAutofit/>
          </a:bodyPr>
          <a:lstStyle/>
          <a:p>
            <a:r>
              <a:rPr lang="en-US" dirty="0"/>
              <a:t>Certain voter education activities (including the presentation of public forums and the publication of voter education guides) conducted in a non-partisan manner do not constitute prohibited political campaign activity. In addition, other activities intended to encourage people to participate in the electoral process, such as voter registration and get-out-the-vote drives, would not constitute prohibited political campaign activity if conducted in a non-partisan manner. </a:t>
            </a:r>
          </a:p>
          <a:p>
            <a:pPr lvl="0"/>
            <a:r>
              <a:rPr lang="en-US" dirty="0"/>
              <a:t>IRS guidance: It must be conducted in a non-partisan manner.</a:t>
            </a:r>
          </a:p>
          <a:p>
            <a:pPr lvl="0"/>
            <a:r>
              <a:rPr lang="en-US" dirty="0"/>
              <a:t>General Guideline: It’s OK to focus on educating and engaging certain communities so long as it’s done in a nonpartisan manner, such as focusing on communities with historically low turn-out. </a:t>
            </a:r>
          </a:p>
          <a:p>
            <a:endParaRPr lang="en-US" dirty="0"/>
          </a:p>
        </p:txBody>
      </p:sp>
    </p:spTree>
    <p:extLst>
      <p:ext uri="{BB962C8B-B14F-4D97-AF65-F5344CB8AC3E}">
        <p14:creationId xmlns:p14="http://schemas.microsoft.com/office/powerpoint/2010/main" val="1329029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Case Study of What You Can Do:</a:t>
            </a:r>
            <a:br>
              <a:rPr lang="en-US" dirty="0"/>
            </a:br>
            <a:r>
              <a:rPr lang="en-US" dirty="0"/>
              <a:t>The </a:t>
            </a:r>
            <a:r>
              <a:rPr lang="en-US" dirty="0" err="1"/>
              <a:t>Reeb</a:t>
            </a:r>
            <a:r>
              <a:rPr lang="en-US" dirty="0"/>
              <a:t> Voting Rights Project </a:t>
            </a:r>
          </a:p>
        </p:txBody>
      </p:sp>
      <p:sp>
        <p:nvSpPr>
          <p:cNvPr id="3" name="Content Placeholder 2"/>
          <p:cNvSpPr>
            <a:spLocks noGrp="1"/>
          </p:cNvSpPr>
          <p:nvPr>
            <p:ph idx="1"/>
          </p:nvPr>
        </p:nvSpPr>
        <p:spPr/>
        <p:txBody>
          <a:bodyPr>
            <a:normAutofit/>
          </a:bodyPr>
          <a:lstStyle/>
          <a:p>
            <a:pPr marL="0" indent="0">
              <a:buNone/>
            </a:pPr>
            <a:r>
              <a:rPr lang="en-US" dirty="0"/>
              <a:t/>
            </a:r>
            <a:br>
              <a:rPr lang="en-US" dirty="0"/>
            </a:br>
            <a:endParaRPr lang="en-US" dirty="0"/>
          </a:p>
          <a:p>
            <a:endParaRPr lang="en-US" dirty="0"/>
          </a:p>
        </p:txBody>
      </p:sp>
      <p:pic>
        <p:nvPicPr>
          <p:cNvPr id="5" name="ugqEdaP-tco"/>
          <p:cNvPicPr>
            <a:picLocks noRot="1" noChangeAspect="1"/>
          </p:cNvPicPr>
          <p:nvPr>
            <a:videoFile r:link="rId1"/>
          </p:nvPr>
        </p:nvPicPr>
        <p:blipFill>
          <a:blip r:embed="rId3"/>
          <a:stretch>
            <a:fillRect/>
          </a:stretch>
        </p:blipFill>
        <p:spPr>
          <a:xfrm>
            <a:off x="1869068" y="1906588"/>
            <a:ext cx="7415028" cy="4170953"/>
          </a:xfrm>
          <a:prstGeom prst="rect">
            <a:avLst/>
          </a:prstGeom>
        </p:spPr>
      </p:pic>
    </p:spTree>
    <p:extLst>
      <p:ext uri="{BB962C8B-B14F-4D97-AF65-F5344CB8AC3E}">
        <p14:creationId xmlns:p14="http://schemas.microsoft.com/office/powerpoint/2010/main" val="953382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Reeb’s</a:t>
            </a:r>
            <a:r>
              <a:rPr lang="en-US" dirty="0"/>
              <a:t> 2016 Effort</a:t>
            </a:r>
          </a:p>
        </p:txBody>
      </p:sp>
      <p:sp>
        <p:nvSpPr>
          <p:cNvPr id="3" name="Content Placeholder 2"/>
          <p:cNvSpPr>
            <a:spLocks noGrp="1"/>
          </p:cNvSpPr>
          <p:nvPr>
            <p:ph idx="1"/>
          </p:nvPr>
        </p:nvSpPr>
        <p:spPr>
          <a:xfrm>
            <a:off x="1095692" y="2052918"/>
            <a:ext cx="8946541" cy="4195481"/>
          </a:xfrm>
        </p:spPr>
        <p:txBody>
          <a:bodyPr/>
          <a:lstStyle/>
          <a:p>
            <a:r>
              <a:rPr lang="en-US" dirty="0"/>
              <a:t>Anti-Racism Training for all volunteers</a:t>
            </a:r>
          </a:p>
          <a:p>
            <a:r>
              <a:rPr lang="en-US" dirty="0"/>
              <a:t>In-person Voter Registration Drive in Northern Virginia </a:t>
            </a:r>
          </a:p>
          <a:p>
            <a:pPr lvl="1"/>
            <a:r>
              <a:rPr lang="en-US" dirty="0"/>
              <a:t>In partnership with New Virginia Majority and Unitarian Universalists for Social Justice (UUSJ) in the National Capital Region </a:t>
            </a:r>
          </a:p>
          <a:p>
            <a:r>
              <a:rPr lang="en-US" dirty="0"/>
              <a:t>Trip to North Carolina for Voter Registration/Education</a:t>
            </a:r>
          </a:p>
          <a:p>
            <a:pPr lvl="1"/>
            <a:r>
              <a:rPr lang="en-US" dirty="0"/>
              <a:t>In partnership with UU Fellowship of Raleigh, </a:t>
            </a:r>
            <a:r>
              <a:rPr lang="en-US" dirty="0" err="1"/>
              <a:t>Eno</a:t>
            </a:r>
            <a:r>
              <a:rPr lang="en-US" dirty="0"/>
              <a:t> River UU Fellowship and Monument of Faith Pentecostal Church in Durham, Democracy North Carolina, and You Can Vote. </a:t>
            </a:r>
          </a:p>
          <a:p>
            <a:r>
              <a:rPr lang="en-US" dirty="0"/>
              <a:t>North Carolina Phone Bank House Parties</a:t>
            </a:r>
          </a:p>
          <a:p>
            <a:r>
              <a:rPr lang="en-US" dirty="0"/>
              <a:t>North Carolina </a:t>
            </a:r>
            <a:r>
              <a:rPr lang="en-US" dirty="0" err="1"/>
              <a:t>megaPhone</a:t>
            </a:r>
            <a:r>
              <a:rPr lang="en-US" dirty="0"/>
              <a:t> Bank at All Souls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00188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a:t>
            </a:r>
          </a:p>
        </p:txBody>
      </p:sp>
      <p:sp>
        <p:nvSpPr>
          <p:cNvPr id="3" name="Content Placeholder 2"/>
          <p:cNvSpPr>
            <a:spLocks noGrp="1"/>
          </p:cNvSpPr>
          <p:nvPr>
            <p:ph idx="1"/>
          </p:nvPr>
        </p:nvSpPr>
        <p:spPr/>
        <p:txBody>
          <a:bodyPr/>
          <a:lstStyle/>
          <a:p>
            <a:r>
              <a:rPr lang="en-US" dirty="0"/>
              <a:t>Partner with UU congregations and people of color-led organizations in the key area(s)</a:t>
            </a:r>
          </a:p>
          <a:p>
            <a:r>
              <a:rPr lang="en-US" dirty="0"/>
              <a:t>Partner with secular organizations that have enough structure and resources to use our volunteers effectively</a:t>
            </a:r>
          </a:p>
          <a:p>
            <a:r>
              <a:rPr lang="en-US" dirty="0"/>
              <a:t>Provide multiple entry points for helping: actually going there in person, which is irreplaceable, but also doing phone banking and letter-writing</a:t>
            </a:r>
          </a:p>
          <a:p>
            <a:r>
              <a:rPr lang="en-US" dirty="0"/>
              <a:t>Invite other UU congregations near All Souls to join in</a:t>
            </a:r>
          </a:p>
          <a:p>
            <a:pPr marL="0" indent="0">
              <a:buNone/>
            </a:pPr>
            <a:endParaRPr lang="en-US" dirty="0"/>
          </a:p>
          <a:p>
            <a:endParaRPr lang="en-US" dirty="0"/>
          </a:p>
        </p:txBody>
      </p:sp>
    </p:spTree>
    <p:extLst>
      <p:ext uri="{BB962C8B-B14F-4D97-AF65-F5344CB8AC3E}">
        <p14:creationId xmlns:p14="http://schemas.microsoft.com/office/powerpoint/2010/main" val="369976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dirty="0"/>
              <a:t>Summary: The Three-Point System</a:t>
            </a:r>
          </a:p>
          <a:p>
            <a:r>
              <a:rPr lang="en-US" dirty="0"/>
              <a:t>Enforcement</a:t>
            </a:r>
          </a:p>
          <a:p>
            <a:r>
              <a:rPr lang="en-US" dirty="0"/>
              <a:t>Specific Guidelines</a:t>
            </a:r>
          </a:p>
          <a:p>
            <a:pPr lvl="1"/>
            <a:r>
              <a:rPr lang="en-US" dirty="0"/>
              <a:t>Advocacy and Lobbying</a:t>
            </a:r>
          </a:p>
          <a:p>
            <a:pPr lvl="1"/>
            <a:r>
              <a:rPr lang="en-US" dirty="0"/>
              <a:t>Political Campaign Activities</a:t>
            </a:r>
          </a:p>
          <a:p>
            <a:pPr lvl="1"/>
            <a:r>
              <a:rPr lang="en-US" dirty="0"/>
              <a:t>Individual Activity by Religious Leaders</a:t>
            </a:r>
          </a:p>
          <a:p>
            <a:pPr lvl="1"/>
            <a:r>
              <a:rPr lang="en-US" dirty="0"/>
              <a:t>Issue Advocacy v. Political Campaign Intervention</a:t>
            </a:r>
          </a:p>
          <a:p>
            <a:pPr lvl="0"/>
            <a:r>
              <a:rPr lang="en-US" dirty="0"/>
              <a:t>Case Study of What You Can Do: The </a:t>
            </a:r>
            <a:r>
              <a:rPr lang="en-US" dirty="0" err="1"/>
              <a:t>Reeb</a:t>
            </a:r>
            <a:r>
              <a:rPr lang="en-US" dirty="0"/>
              <a:t> Voting Rights Project (Rev. Rob Hardies, Senior Minister of All Souls Church in Washington, DC)</a:t>
            </a:r>
          </a:p>
          <a:p>
            <a:pPr lvl="0"/>
            <a:r>
              <a:rPr lang="en-US" dirty="0"/>
              <a:t>Q&amp;A</a:t>
            </a:r>
          </a:p>
        </p:txBody>
      </p:sp>
    </p:spTree>
    <p:extLst>
      <p:ext uri="{BB962C8B-B14F-4D97-AF65-F5344CB8AC3E}">
        <p14:creationId xmlns:p14="http://schemas.microsoft.com/office/powerpoint/2010/main" val="386712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Based on </a:t>
            </a:r>
            <a:r>
              <a:rPr lang="en-US" sz="2800" b="1" i="1" dirty="0"/>
              <a:t>The Real Rules: Congregations and the IRS Guidelines On Advocacy, Lobbying, and Elections</a:t>
            </a:r>
          </a:p>
        </p:txBody>
      </p:sp>
      <p:sp>
        <p:nvSpPr>
          <p:cNvPr id="3" name="Content Placeholder 2"/>
          <p:cNvSpPr>
            <a:spLocks noGrp="1"/>
          </p:cNvSpPr>
          <p:nvPr>
            <p:ph idx="1"/>
          </p:nvPr>
        </p:nvSpPr>
        <p:spPr/>
        <p:txBody>
          <a:bodyPr/>
          <a:lstStyle/>
          <a:p>
            <a:r>
              <a:rPr lang="en-US" i="1" dirty="0"/>
              <a:t>The Real Rules </a:t>
            </a:r>
            <a:r>
              <a:rPr lang="en-US" dirty="0"/>
              <a:t>is composed largely of direct quotes from the most recent and relevant IRS publications, organized in a way that is intended to be user-friendly.  All references are clearly documented with footnotes. </a:t>
            </a:r>
          </a:p>
          <a:p>
            <a:r>
              <a:rPr lang="en-US" dirty="0"/>
              <a:t>Main source:</a:t>
            </a:r>
          </a:p>
          <a:p>
            <a:pPr lvl="1"/>
            <a:r>
              <a:rPr lang="en-US" i="1" u="sng" dirty="0">
                <a:hlinkClick r:id="rId2"/>
              </a:rPr>
              <a:t>Tax Guide for Churches &amp; Religious Organizations</a:t>
            </a:r>
            <a:r>
              <a:rPr lang="en-US" dirty="0"/>
              <a:t>. Publication 1828 (Rev. 08-2015).</a:t>
            </a:r>
          </a:p>
          <a:p>
            <a:r>
              <a:rPr lang="en-US" dirty="0"/>
              <a:t>Most definitive guidance:</a:t>
            </a:r>
          </a:p>
          <a:p>
            <a:pPr lvl="1"/>
            <a:r>
              <a:rPr lang="en-US" u="sng" dirty="0">
                <a:hlinkClick r:id="rId3"/>
              </a:rPr>
              <a:t>Revenue Ruling 2007-41</a:t>
            </a:r>
            <a:r>
              <a:rPr lang="en-US" dirty="0"/>
              <a:t>, 2007-25 I.R.B. (June 18, 2007)</a:t>
            </a:r>
          </a:p>
        </p:txBody>
      </p:sp>
    </p:spTree>
    <p:extLst>
      <p:ext uri="{BB962C8B-B14F-4D97-AF65-F5344CB8AC3E}">
        <p14:creationId xmlns:p14="http://schemas.microsoft.com/office/powerpoint/2010/main" val="391546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r>
              <a:rPr lang="en-US" b="1" dirty="0"/>
              <a:t>This resource is</a:t>
            </a:r>
            <a:r>
              <a:rPr lang="en-US" dirty="0"/>
              <a:t> </a:t>
            </a:r>
            <a:r>
              <a:rPr lang="en-US" b="1" dirty="0"/>
              <a:t>not intended to be formal legal advice; nor should it be used in place of legal counsel.</a:t>
            </a:r>
            <a:r>
              <a:rPr lang="en-US" dirty="0"/>
              <a:t>  It is intended to clarify Internal Revenue Service guidelines as they relate to religious organizations in the hope that more congregations will (1) choose to become involved in working for justice; and (2) know when it is important to seek legal advice.</a:t>
            </a:r>
          </a:p>
          <a:p>
            <a:endParaRPr lang="en-US" dirty="0"/>
          </a:p>
        </p:txBody>
      </p:sp>
    </p:spTree>
    <p:extLst>
      <p:ext uri="{BB962C8B-B14F-4D97-AF65-F5344CB8AC3E}">
        <p14:creationId xmlns:p14="http://schemas.microsoft.com/office/powerpoint/2010/main" val="157792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The Three-Point System</a:t>
            </a:r>
          </a:p>
        </p:txBody>
      </p:sp>
      <p:sp>
        <p:nvSpPr>
          <p:cNvPr id="3" name="Content Placeholder 2"/>
          <p:cNvSpPr>
            <a:spLocks noGrp="1"/>
          </p:cNvSpPr>
          <p:nvPr>
            <p:ph idx="1"/>
          </p:nvPr>
        </p:nvSpPr>
        <p:spPr>
          <a:xfrm>
            <a:off x="1104293" y="2111642"/>
            <a:ext cx="8946541" cy="5119669"/>
          </a:xfrm>
        </p:spPr>
        <p:txBody>
          <a:bodyPr>
            <a:noAutofit/>
          </a:bodyPr>
          <a:lstStyle/>
          <a:p>
            <a:pPr marL="457200" lvl="0" indent="-457200">
              <a:spcBef>
                <a:spcPts val="3000"/>
              </a:spcBef>
              <a:buFont typeface="+mj-lt"/>
              <a:buAutoNum type="arabicPeriod"/>
            </a:pPr>
            <a:r>
              <a:rPr lang="en-US" sz="1800" b="1" dirty="0"/>
              <a:t>ISSUE ADVOCACY: Without limits on time, effort and expense,</a:t>
            </a:r>
            <a:r>
              <a:rPr lang="en-US" sz="1800" dirty="0"/>
              <a:t> congregations and their representatives may engage in </a:t>
            </a:r>
            <a:r>
              <a:rPr lang="en-US" sz="1800" b="1" dirty="0"/>
              <a:t>issue advocacy</a:t>
            </a:r>
            <a:r>
              <a:rPr lang="en-US" sz="1800" dirty="0"/>
              <a:t> through activities such as educating and mobilizing congregants and the general public.  </a:t>
            </a:r>
          </a:p>
          <a:p>
            <a:pPr marL="457200" lvl="0" indent="-457200">
              <a:spcBef>
                <a:spcPts val="3000"/>
              </a:spcBef>
              <a:buFont typeface="+mj-lt"/>
              <a:buAutoNum type="arabicPeriod"/>
            </a:pPr>
            <a:r>
              <a:rPr lang="en-US" sz="1800" b="1" dirty="0"/>
              <a:t>LOBBYING: Within narrow limits on time, effort and expense, </a:t>
            </a:r>
            <a:r>
              <a:rPr lang="en-US" sz="1800" dirty="0"/>
              <a:t>congregations and their representatives may engage in </a:t>
            </a:r>
            <a:r>
              <a:rPr lang="en-US" sz="1800" b="1" dirty="0"/>
              <a:t>lobbying</a:t>
            </a:r>
            <a:r>
              <a:rPr lang="en-US" sz="1800" dirty="0"/>
              <a:t>—defined by the IRS as advocating for or against specific pieces of legislation—as an </a:t>
            </a:r>
            <a:r>
              <a:rPr lang="en-US" sz="1800" b="1" dirty="0"/>
              <a:t>"</a:t>
            </a:r>
            <a:r>
              <a:rPr lang="en-US" sz="1800" dirty="0"/>
              <a:t>unsubstantial</a:t>
            </a:r>
            <a:r>
              <a:rPr lang="en-US" sz="1800" b="1" dirty="0"/>
              <a:t>"</a:t>
            </a:r>
            <a:r>
              <a:rPr lang="en-US" sz="1800" dirty="0"/>
              <a:t> portion of an organization's activities.  </a:t>
            </a:r>
          </a:p>
          <a:p>
            <a:pPr marL="457200" lvl="0" indent="-457200">
              <a:spcBef>
                <a:spcPts val="3000"/>
              </a:spcBef>
              <a:buFont typeface="+mj-lt"/>
              <a:buAutoNum type="arabicPeriod"/>
            </a:pPr>
            <a:r>
              <a:rPr lang="en-US" sz="1800" b="1" dirty="0"/>
              <a:t>POLITICAL CAMPAIGN INTERVENTION: There is a total limit</a:t>
            </a:r>
            <a:r>
              <a:rPr lang="en-US" sz="1800" dirty="0"/>
              <a:t> </a:t>
            </a:r>
            <a:r>
              <a:rPr lang="en-US" sz="1800" b="1" dirty="0"/>
              <a:t>on partisan activity,</a:t>
            </a:r>
            <a:r>
              <a:rPr lang="en-US" sz="1800" dirty="0"/>
              <a:t> which the IRS calls </a:t>
            </a:r>
            <a:r>
              <a:rPr lang="en-US" sz="1800" b="1" dirty="0"/>
              <a:t>political campaign intervention</a:t>
            </a:r>
            <a:r>
              <a:rPr lang="en-US" sz="1800" dirty="0"/>
              <a:t>. Congregations and their representatives can do nothing that advocates for or against candidates for public office or political parties. </a:t>
            </a:r>
          </a:p>
        </p:txBody>
      </p:sp>
    </p:spTree>
    <p:extLst>
      <p:ext uri="{BB962C8B-B14F-4D97-AF65-F5344CB8AC3E}">
        <p14:creationId xmlns:p14="http://schemas.microsoft.com/office/powerpoint/2010/main" val="340762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to Individuals</a:t>
            </a:r>
          </a:p>
        </p:txBody>
      </p:sp>
      <p:sp>
        <p:nvSpPr>
          <p:cNvPr id="3" name="Content Placeholder 2"/>
          <p:cNvSpPr>
            <a:spLocks noGrp="1"/>
          </p:cNvSpPr>
          <p:nvPr>
            <p:ph idx="1"/>
          </p:nvPr>
        </p:nvSpPr>
        <p:spPr/>
        <p:txBody>
          <a:bodyPr/>
          <a:lstStyle/>
          <a:p>
            <a:r>
              <a:rPr lang="en-US" dirty="0"/>
              <a:t>The restrictions on lobbying and political campaign intervention described here apply only to a congregation as a legal entity, or to a person or group speaking in the name of the congregation.  A minister or congregation member may freely engage in these activities as an individual. </a:t>
            </a:r>
          </a:p>
          <a:p>
            <a:r>
              <a:rPr lang="en-US" dirty="0"/>
              <a:t>However, if the person(s) are identified by or likely to be associated with the congregation, it may be helpful to clearly state that they are speaking as individuals.</a:t>
            </a:r>
          </a:p>
          <a:p>
            <a:endParaRPr lang="en-US" dirty="0"/>
          </a:p>
        </p:txBody>
      </p:sp>
    </p:spTree>
    <p:extLst>
      <p:ext uri="{BB962C8B-B14F-4D97-AF65-F5344CB8AC3E}">
        <p14:creationId xmlns:p14="http://schemas.microsoft.com/office/powerpoint/2010/main" val="288322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a:t>
            </a:r>
          </a:p>
        </p:txBody>
      </p:sp>
      <p:sp>
        <p:nvSpPr>
          <p:cNvPr id="3" name="Content Placeholder 2"/>
          <p:cNvSpPr>
            <a:spLocks noGrp="1"/>
          </p:cNvSpPr>
          <p:nvPr>
            <p:ph idx="1"/>
          </p:nvPr>
        </p:nvSpPr>
        <p:spPr/>
        <p:txBody>
          <a:bodyPr>
            <a:normAutofit/>
          </a:bodyPr>
          <a:lstStyle/>
          <a:p>
            <a:r>
              <a:rPr lang="en-US" dirty="0"/>
              <a:t>When it participates in political campaign activity, a church or religious organi­zation jeopardizes both its tax-exempt status and its eligibility to receive tax-deductible contributions. In addition, it may become sub­ject to an excise tax on its political expenditures. This excise tax may be imposed in addition to revocation, or it may be imposed instead of revocation. Also, the church or religious organization should correct the violation.</a:t>
            </a:r>
          </a:p>
          <a:p>
            <a:r>
              <a:rPr lang="en-US" dirty="0"/>
              <a:t>A congregation that engages in any political campaign activity also needs to determine whether it complies with the appropri­ate federal, state or local election laws, as these may differ from the requirements under IRC Section 501(c)(3).</a:t>
            </a:r>
          </a:p>
          <a:p>
            <a:endParaRPr lang="en-US" dirty="0"/>
          </a:p>
        </p:txBody>
      </p:sp>
    </p:spTree>
    <p:extLst>
      <p:ext uri="{BB962C8B-B14F-4D97-AF65-F5344CB8AC3E}">
        <p14:creationId xmlns:p14="http://schemas.microsoft.com/office/powerpoint/2010/main" val="423991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Enforcement, continued</a:t>
            </a:r>
          </a:p>
        </p:txBody>
      </p:sp>
      <p:sp>
        <p:nvSpPr>
          <p:cNvPr id="3" name="Content Placeholder 2"/>
          <p:cNvSpPr>
            <a:spLocks noGrp="1"/>
          </p:cNvSpPr>
          <p:nvPr>
            <p:ph idx="1"/>
          </p:nvPr>
        </p:nvSpPr>
        <p:spPr/>
        <p:txBody>
          <a:bodyPr/>
          <a:lstStyle/>
          <a:p>
            <a:r>
              <a:rPr lang="en-US" dirty="0"/>
              <a:t>The IRS Guidelines are civil regulations related to tax-exempt status; there is nothing about political activities that could result in criminal charges. </a:t>
            </a:r>
          </a:p>
          <a:p>
            <a:r>
              <a:rPr lang="en-US" dirty="0"/>
              <a:t>Congress has imposed special limitations, found in section 7611 of the Internal Revenue Code, on how and when the IRS may conduct civil tax inquiries and examinations of churches. The IRS may begin a church tax inquiry only if an appropriate high-level Treasury official reasonably believes, on the basis of facts and circumstances recorded in writing, that an organization claiming to be a church or convention or association of churches may not qualify for exemption. </a:t>
            </a:r>
          </a:p>
          <a:p>
            <a:r>
              <a:rPr lang="en-US" dirty="0"/>
              <a:t>In other words, there is a very high threshold for opening an inquiry.</a:t>
            </a:r>
          </a:p>
        </p:txBody>
      </p:sp>
    </p:spTree>
    <p:extLst>
      <p:ext uri="{BB962C8B-B14F-4D97-AF65-F5344CB8AC3E}">
        <p14:creationId xmlns:p14="http://schemas.microsoft.com/office/powerpoint/2010/main" val="3749061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548</TotalTime>
  <Words>2306</Words>
  <Application>Microsoft Office PowerPoint</Application>
  <PresentationFormat>Custom</PresentationFormat>
  <Paragraphs>124</Paragraphs>
  <Slides>28</Slides>
  <Notes>0</Notes>
  <HiddenSlides>0</HiddenSlides>
  <MMClips>1</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vt:lpstr>
      <vt:lpstr>Getting Involved without Getting in Trouble</vt:lpstr>
      <vt:lpstr>Led by:</vt:lpstr>
      <vt:lpstr>Agenda</vt:lpstr>
      <vt:lpstr>Based on The Real Rules: Congregations and the IRS Guidelines On Advocacy, Lobbying, and Elections</vt:lpstr>
      <vt:lpstr>Disclaimer</vt:lpstr>
      <vt:lpstr>Summary: The Three-Point System</vt:lpstr>
      <vt:lpstr>Application to Individuals</vt:lpstr>
      <vt:lpstr>Enforcement</vt:lpstr>
      <vt:lpstr>Enforcement, continued</vt:lpstr>
      <vt:lpstr>General Issue Advocacy</vt:lpstr>
      <vt:lpstr>Lobbying</vt:lpstr>
      <vt:lpstr>Lobbying, continued</vt:lpstr>
      <vt:lpstr>Measuring Lobbying: the Substantial Part Test</vt:lpstr>
      <vt:lpstr>Lobbying During Election Years</vt:lpstr>
      <vt:lpstr>Political Campaign Activities</vt:lpstr>
      <vt:lpstr>Individual Activity by Religious Leaders</vt:lpstr>
      <vt:lpstr>Example 2</vt:lpstr>
      <vt:lpstr>Example 3</vt:lpstr>
      <vt:lpstr>Issue Advocacy v. Political Campaign Intervention</vt:lpstr>
      <vt:lpstr>Key factors: </vt:lpstr>
      <vt:lpstr>Inviting a Candidate to Speak and Business Activity</vt:lpstr>
      <vt:lpstr>Websites</vt:lpstr>
      <vt:lpstr>Other Internet Communications</vt:lpstr>
      <vt:lpstr>Other Internet Communications, continued</vt:lpstr>
      <vt:lpstr>Voter Education, Voter Registration, and Get-Out-The-Vote Drives</vt:lpstr>
      <vt:lpstr>Case Study of What You Can Do: The Reeb Voting Rights Project </vt:lpstr>
      <vt:lpstr>Reeb’s 2016 Effort</vt:lpstr>
      <vt:lpstr>Strategies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RULES</dc:title>
  <dc:creator>Rob Keithan</dc:creator>
  <cp:lastModifiedBy>Susan Leslie</cp:lastModifiedBy>
  <cp:revision>20</cp:revision>
  <cp:lastPrinted>2016-10-05T16:08:34Z</cp:lastPrinted>
  <dcterms:created xsi:type="dcterms:W3CDTF">2016-10-04T18:46:27Z</dcterms:created>
  <dcterms:modified xsi:type="dcterms:W3CDTF">2016-10-11T18:01:32Z</dcterms:modified>
</cp:coreProperties>
</file>