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Lst>
  <p:notesMasterIdLst>
    <p:notesMasterId r:id="rId34"/>
  </p:notesMasterIdLst>
  <p:sldIdLst>
    <p:sldId id="290" r:id="rId2"/>
    <p:sldId id="316" r:id="rId3"/>
    <p:sldId id="262" r:id="rId4"/>
    <p:sldId id="294" r:id="rId5"/>
    <p:sldId id="293" r:id="rId6"/>
    <p:sldId id="295" r:id="rId7"/>
    <p:sldId id="263" r:id="rId8"/>
    <p:sldId id="264" r:id="rId9"/>
    <p:sldId id="265" r:id="rId10"/>
    <p:sldId id="301" r:id="rId11"/>
    <p:sldId id="266" r:id="rId12"/>
    <p:sldId id="302" r:id="rId13"/>
    <p:sldId id="317" r:id="rId14"/>
    <p:sldId id="274" r:id="rId15"/>
    <p:sldId id="275" r:id="rId16"/>
    <p:sldId id="276" r:id="rId17"/>
    <p:sldId id="303" r:id="rId18"/>
    <p:sldId id="318" r:id="rId19"/>
    <p:sldId id="319" r:id="rId20"/>
    <p:sldId id="304" r:id="rId21"/>
    <p:sldId id="321" r:id="rId22"/>
    <p:sldId id="283" r:id="rId23"/>
    <p:sldId id="322" r:id="rId24"/>
    <p:sldId id="305" r:id="rId25"/>
    <p:sldId id="306" r:id="rId26"/>
    <p:sldId id="285" r:id="rId27"/>
    <p:sldId id="286" r:id="rId28"/>
    <p:sldId id="287" r:id="rId29"/>
    <p:sldId id="288" r:id="rId30"/>
    <p:sldId id="309" r:id="rId31"/>
    <p:sldId id="272" r:id="rId32"/>
    <p:sldId id="323"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44" autoAdjust="0"/>
    <p:restoredTop sz="94660"/>
  </p:normalViewPr>
  <p:slideViewPr>
    <p:cSldViewPr>
      <p:cViewPr>
        <p:scale>
          <a:sx n="66" d="100"/>
          <a:sy n="66" d="100"/>
        </p:scale>
        <p:origin x="-2142" y="-53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65" d="100"/>
          <a:sy n="65" d="100"/>
        </p:scale>
        <p:origin x="-2658"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1AB1C8E-C4BF-45AB-9E55-F478838F68C2}" type="datetimeFigureOut">
              <a:rPr lang="en-US" smtClean="0"/>
              <a:t>6/18/2013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C01872A-A57F-440A-B2D3-F0E323C86B36}" type="slidenum">
              <a:rPr lang="en-US" smtClean="0"/>
              <a:t>‹#›</a:t>
            </a:fld>
            <a:endParaRPr lang="en-US"/>
          </a:p>
        </p:txBody>
      </p:sp>
    </p:spTree>
    <p:extLst>
      <p:ext uri="{BB962C8B-B14F-4D97-AF65-F5344CB8AC3E}">
        <p14:creationId xmlns:p14="http://schemas.microsoft.com/office/powerpoint/2010/main" val="276043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871" indent="-285720" eaLnBrk="0" hangingPunct="0">
              <a:defRPr>
                <a:solidFill>
                  <a:schemeClr val="tx1"/>
                </a:solidFill>
                <a:latin typeface="Arial" charset="0"/>
              </a:defRPr>
            </a:lvl2pPr>
            <a:lvl3pPr marL="1142879" indent="-228576" eaLnBrk="0" hangingPunct="0">
              <a:defRPr>
                <a:solidFill>
                  <a:schemeClr val="tx1"/>
                </a:solidFill>
                <a:latin typeface="Arial" charset="0"/>
              </a:defRPr>
            </a:lvl3pPr>
            <a:lvl4pPr marL="1600031" indent="-228576" eaLnBrk="0" hangingPunct="0">
              <a:defRPr>
                <a:solidFill>
                  <a:schemeClr val="tx1"/>
                </a:solidFill>
                <a:latin typeface="Arial" charset="0"/>
              </a:defRPr>
            </a:lvl4pPr>
            <a:lvl5pPr marL="2057182" indent="-228576" eaLnBrk="0" hangingPunct="0">
              <a:defRPr>
                <a:solidFill>
                  <a:schemeClr val="tx1"/>
                </a:solidFill>
                <a:latin typeface="Arial" charset="0"/>
              </a:defRPr>
            </a:lvl5pPr>
            <a:lvl6pPr marL="2514333" indent="-228576" eaLnBrk="0" fontAlgn="base" hangingPunct="0">
              <a:spcBef>
                <a:spcPct val="0"/>
              </a:spcBef>
              <a:spcAft>
                <a:spcPct val="0"/>
              </a:spcAft>
              <a:defRPr>
                <a:solidFill>
                  <a:schemeClr val="tx1"/>
                </a:solidFill>
                <a:latin typeface="Arial" charset="0"/>
              </a:defRPr>
            </a:lvl6pPr>
            <a:lvl7pPr marL="2971486" indent="-228576" eaLnBrk="0" fontAlgn="base" hangingPunct="0">
              <a:spcBef>
                <a:spcPct val="0"/>
              </a:spcBef>
              <a:spcAft>
                <a:spcPct val="0"/>
              </a:spcAft>
              <a:defRPr>
                <a:solidFill>
                  <a:schemeClr val="tx1"/>
                </a:solidFill>
                <a:latin typeface="Arial" charset="0"/>
              </a:defRPr>
            </a:lvl7pPr>
            <a:lvl8pPr marL="3428637" indent="-228576" eaLnBrk="0" fontAlgn="base" hangingPunct="0">
              <a:spcBef>
                <a:spcPct val="0"/>
              </a:spcBef>
              <a:spcAft>
                <a:spcPct val="0"/>
              </a:spcAft>
              <a:defRPr>
                <a:solidFill>
                  <a:schemeClr val="tx1"/>
                </a:solidFill>
                <a:latin typeface="Arial" charset="0"/>
              </a:defRPr>
            </a:lvl8pPr>
            <a:lvl9pPr marL="3885789" indent="-228576" eaLnBrk="0" fontAlgn="base" hangingPunct="0">
              <a:spcBef>
                <a:spcPct val="0"/>
              </a:spcBef>
              <a:spcAft>
                <a:spcPct val="0"/>
              </a:spcAft>
              <a:defRPr>
                <a:solidFill>
                  <a:schemeClr val="tx1"/>
                </a:solidFill>
                <a:latin typeface="Arial" charset="0"/>
              </a:defRPr>
            </a:lvl9pPr>
          </a:lstStyle>
          <a:p>
            <a:pPr eaLnBrk="1" hangingPunct="1"/>
            <a:fld id="{140B4014-B293-43F2-AB50-4840389515F7}" type="slidenum">
              <a:rPr lang="en-US">
                <a:solidFill>
                  <a:prstClr val="black"/>
                </a:solidFill>
              </a:rPr>
              <a:pPr eaLnBrk="1" hangingPunct="1"/>
              <a:t>1</a:t>
            </a:fld>
            <a:endParaRPr lang="en-US">
              <a:solidFill>
                <a:prstClr val="black"/>
              </a:solidFill>
            </a:endParaRPr>
          </a:p>
        </p:txBody>
      </p:sp>
      <p:sp>
        <p:nvSpPr>
          <p:cNvPr id="76803" name="Rectangle 2"/>
          <p:cNvSpPr>
            <a:spLocks noGrp="1" noRot="1" noChangeAspect="1" noChangeArrowheads="1" noTextEdit="1"/>
          </p:cNvSpPr>
          <p:nvPr>
            <p:ph type="sldImg"/>
          </p:nvPr>
        </p:nvSpPr>
        <p:spPr>
          <a:xfrm>
            <a:off x="1570038" y="704850"/>
            <a:ext cx="3962400" cy="2971800"/>
          </a:xfrm>
          <a:ln/>
        </p:spPr>
      </p:sp>
      <p:sp>
        <p:nvSpPr>
          <p:cNvPr id="76804" name="Rectangle 3"/>
          <p:cNvSpPr>
            <a:spLocks noGrp="1" noChangeArrowheads="1"/>
          </p:cNvSpPr>
          <p:nvPr>
            <p:ph type="body" idx="1"/>
          </p:nvPr>
        </p:nvSpPr>
        <p:spPr>
          <a:xfrm>
            <a:off x="709613" y="3756026"/>
            <a:ext cx="5683250" cy="5241925"/>
          </a:xfrm>
          <a:noFill/>
        </p:spPr>
        <p:txBody>
          <a:bodyPr/>
          <a:lstStyle/>
          <a:p>
            <a:pPr eaLnBrk="1" hangingPunct="1"/>
            <a:r>
              <a:rPr lang="en-US" sz="1600" dirty="0"/>
              <a:t>Welcome to this workshop.  In this session, I expect that you will find some ideas that will resonate with you immediately, some that you will find irrelevant or unrealistic, and others that will spark a related idea that you feel you can run with.  I appreciate your investment of this time and I hope that you will find it time that was worth while.  This presentation will be available on the UUA website following General Assembly.  </a:t>
            </a:r>
          </a:p>
          <a:p>
            <a:pPr eaLnBrk="1" hangingPunct="1"/>
            <a:endParaRPr lang="en-US" sz="1600" dirty="0"/>
          </a:p>
          <a:p>
            <a:pPr eaLnBrk="1" hangingPunct="1"/>
            <a:r>
              <a:rPr lang="en-US" sz="1600" dirty="0"/>
              <a:t>I am Mark Bernstein, Growth Consultant for CERG.  I serve the JPD, OMD, STL, and MNY districts of the UUA.</a:t>
            </a:r>
          </a:p>
          <a:p>
            <a:pPr eaLnBrk="1" hangingPunct="1"/>
            <a:endParaRPr lang="en-US" sz="1600" dirty="0"/>
          </a:p>
          <a:p>
            <a:pPr eaLnBrk="1" hangingPunct="1"/>
            <a:r>
              <a:rPr lang="en-US" sz="1600" dirty="0"/>
              <a:t>For more information about CERG and to access many other resources, log on to CERGUUA.org where you can also find my e-mail address.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Abraham Maslow’s hierarchy of needs.</a:t>
            </a:r>
          </a:p>
          <a:p>
            <a:endParaRPr lang="en-US" sz="2100" dirty="0"/>
          </a:p>
          <a:p>
            <a:r>
              <a:rPr lang="en-US" sz="2100" dirty="0"/>
              <a:t>Humans pursue specific needs in order of importance until satisfied. We start at the most basic and lowest need levels and once they are secured, we move up to different needs. For instance, we need to meet physical needs (food, clothing, shelter) to survive, then satisfy safety and security (financial, emotional) needs before social, self-esteem and personal growth needs become important and of concern.</a:t>
            </a:r>
          </a:p>
        </p:txBody>
      </p:sp>
      <p:sp>
        <p:nvSpPr>
          <p:cNvPr id="4" name="Slide Number Placeholder 3"/>
          <p:cNvSpPr>
            <a:spLocks noGrp="1"/>
          </p:cNvSpPr>
          <p:nvPr>
            <p:ph type="sldNum" sz="quarter" idx="10"/>
          </p:nvPr>
        </p:nvSpPr>
        <p:spPr/>
        <p:txBody>
          <a:bodyPr/>
          <a:lstStyle/>
          <a:p>
            <a:fld id="{0C01872A-A57F-440A-B2D3-F0E323C86B36}" type="slidenum">
              <a:rPr lang="en-US" smtClean="0"/>
              <a:t>10</a:t>
            </a:fld>
            <a:endParaRPr lang="en-US"/>
          </a:p>
        </p:txBody>
      </p:sp>
    </p:spTree>
    <p:extLst>
      <p:ext uri="{BB962C8B-B14F-4D97-AF65-F5344CB8AC3E}">
        <p14:creationId xmlns:p14="http://schemas.microsoft.com/office/powerpoint/2010/main" val="365466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871" indent="-285720">
              <a:defRPr>
                <a:solidFill>
                  <a:schemeClr val="tx1"/>
                </a:solidFill>
                <a:latin typeface="Arial" charset="0"/>
              </a:defRPr>
            </a:lvl2pPr>
            <a:lvl3pPr marL="1142879" indent="-228576">
              <a:defRPr>
                <a:solidFill>
                  <a:schemeClr val="tx1"/>
                </a:solidFill>
                <a:latin typeface="Arial" charset="0"/>
              </a:defRPr>
            </a:lvl3pPr>
            <a:lvl4pPr marL="1600031" indent="-228576">
              <a:defRPr>
                <a:solidFill>
                  <a:schemeClr val="tx1"/>
                </a:solidFill>
                <a:latin typeface="Arial" charset="0"/>
              </a:defRPr>
            </a:lvl4pPr>
            <a:lvl5pPr marL="2057182" indent="-228576">
              <a:defRPr>
                <a:solidFill>
                  <a:schemeClr val="tx1"/>
                </a:solidFill>
                <a:latin typeface="Arial" charset="0"/>
              </a:defRPr>
            </a:lvl5pPr>
            <a:lvl6pPr marL="2514333" indent="-228576" eaLnBrk="0" fontAlgn="base" hangingPunct="0">
              <a:spcBef>
                <a:spcPct val="0"/>
              </a:spcBef>
              <a:spcAft>
                <a:spcPct val="0"/>
              </a:spcAft>
              <a:defRPr>
                <a:solidFill>
                  <a:schemeClr val="tx1"/>
                </a:solidFill>
                <a:latin typeface="Arial" charset="0"/>
              </a:defRPr>
            </a:lvl6pPr>
            <a:lvl7pPr marL="2971486" indent="-228576" eaLnBrk="0" fontAlgn="base" hangingPunct="0">
              <a:spcBef>
                <a:spcPct val="0"/>
              </a:spcBef>
              <a:spcAft>
                <a:spcPct val="0"/>
              </a:spcAft>
              <a:defRPr>
                <a:solidFill>
                  <a:schemeClr val="tx1"/>
                </a:solidFill>
                <a:latin typeface="Arial" charset="0"/>
              </a:defRPr>
            </a:lvl7pPr>
            <a:lvl8pPr marL="3428637" indent="-228576" eaLnBrk="0" fontAlgn="base" hangingPunct="0">
              <a:spcBef>
                <a:spcPct val="0"/>
              </a:spcBef>
              <a:spcAft>
                <a:spcPct val="0"/>
              </a:spcAft>
              <a:defRPr>
                <a:solidFill>
                  <a:schemeClr val="tx1"/>
                </a:solidFill>
                <a:latin typeface="Arial" charset="0"/>
              </a:defRPr>
            </a:lvl8pPr>
            <a:lvl9pPr marL="3885789" indent="-228576" eaLnBrk="0" fontAlgn="base" hangingPunct="0">
              <a:spcBef>
                <a:spcPct val="0"/>
              </a:spcBef>
              <a:spcAft>
                <a:spcPct val="0"/>
              </a:spcAft>
              <a:defRPr>
                <a:solidFill>
                  <a:schemeClr val="tx1"/>
                </a:solidFill>
                <a:latin typeface="Arial" charset="0"/>
              </a:defRPr>
            </a:lvl9pPr>
          </a:lstStyle>
          <a:p>
            <a:fld id="{45B26420-7957-47F5-BE0C-18E1E6E149D8}" type="slidenum">
              <a:rPr lang="en-US" smtClean="0">
                <a:solidFill>
                  <a:srgbClr val="000000"/>
                </a:solidFill>
              </a:rPr>
              <a:pPr/>
              <a:t>11</a:t>
            </a:fld>
            <a:endParaRPr lang="en-US" smtClean="0">
              <a:solidFill>
                <a:srgbClr val="000000"/>
              </a:solidFill>
            </a:endParaRPr>
          </a:p>
        </p:txBody>
      </p:sp>
      <p:sp>
        <p:nvSpPr>
          <p:cNvPr id="103427" name="Rectangle 2"/>
          <p:cNvSpPr>
            <a:spLocks noGrp="1" noRot="1" noChangeAspect="1" noChangeArrowheads="1" noTextEdit="1"/>
          </p:cNvSpPr>
          <p:nvPr>
            <p:ph type="sldImg"/>
          </p:nvPr>
        </p:nvSpPr>
        <p:spPr>
          <a:xfrm>
            <a:off x="1362075" y="234950"/>
            <a:ext cx="4694238" cy="3521075"/>
          </a:xfrm>
          <a:ln/>
        </p:spPr>
      </p:sp>
      <p:sp>
        <p:nvSpPr>
          <p:cNvPr id="103428" name="Rectangle 3"/>
          <p:cNvSpPr>
            <a:spLocks noGrp="1" noChangeArrowheads="1"/>
          </p:cNvSpPr>
          <p:nvPr>
            <p:ph type="body" idx="1"/>
          </p:nvPr>
        </p:nvSpPr>
        <p:spPr>
          <a:xfrm>
            <a:off x="709613" y="4068763"/>
            <a:ext cx="5683250" cy="4224337"/>
          </a:xfrm>
          <a:noFill/>
        </p:spPr>
        <p:txBody>
          <a:bodyPr/>
          <a:lstStyle/>
          <a:p>
            <a:r>
              <a:rPr lang="en-US" sz="1600" dirty="0"/>
              <a:t>Frederick Herzberg found that certain characteristics of a job are consistently related to job satisfaction while other factors are associated with job dissatisfaction.  </a:t>
            </a:r>
            <a:r>
              <a:rPr lang="en-US" sz="1600" b="1" dirty="0"/>
              <a:t>Show factors . </a:t>
            </a:r>
            <a:r>
              <a:rPr lang="en-US" sz="1600" dirty="0"/>
              <a:t>He concluded that job satisfaction and job dissatisfaction are not opposites.  Eliminating factors that cause dissatisfaction will not necessarily result in job satisfaction.  Instead, it will just eliminate job dissatisfaction.  Give example. The factors on the left are hygiene factors.  They must be present in order to eliminate dissatisfaction.  But for an employee to truly be productive and fulfilled in their work, you need the factors on the left or the motivators.  </a:t>
            </a:r>
            <a:r>
              <a:rPr lang="en-US" sz="1600" b="1" dirty="0"/>
              <a:t>So you need to both eliminate the factors causing dissatisfaction and create conditions for job satisfaction.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What challenges do you face in recruiting volunteers to do the work of the congregation?</a:t>
            </a:r>
          </a:p>
          <a:p>
            <a:endParaRPr lang="en-US" sz="1900" dirty="0"/>
          </a:p>
          <a:p>
            <a:r>
              <a:rPr lang="en-US" sz="1900" dirty="0"/>
              <a:t>What are you doing in your congregation to eliminate dissatisfaction?</a:t>
            </a:r>
          </a:p>
          <a:p>
            <a:endParaRPr lang="en-US" sz="1900" dirty="0"/>
          </a:p>
          <a:p>
            <a:r>
              <a:rPr lang="en-US" sz="1900" dirty="0"/>
              <a:t>How well do you think management theory relates to issues in your congregation?</a:t>
            </a:r>
          </a:p>
          <a:p>
            <a:endParaRPr lang="en-US" sz="1900" dirty="0"/>
          </a:p>
        </p:txBody>
      </p:sp>
      <p:sp>
        <p:nvSpPr>
          <p:cNvPr id="4" name="Slide Number Placeholder 3"/>
          <p:cNvSpPr>
            <a:spLocks noGrp="1"/>
          </p:cNvSpPr>
          <p:nvPr>
            <p:ph type="sldNum" sz="quarter" idx="10"/>
          </p:nvPr>
        </p:nvSpPr>
        <p:spPr/>
        <p:txBody>
          <a:bodyPr/>
          <a:lstStyle/>
          <a:p>
            <a:fld id="{0C01872A-A57F-440A-B2D3-F0E323C86B36}" type="slidenum">
              <a:rPr lang="en-US" smtClean="0"/>
              <a:t>12</a:t>
            </a:fld>
            <a:endParaRPr lang="en-US"/>
          </a:p>
        </p:txBody>
      </p:sp>
    </p:spTree>
    <p:extLst>
      <p:ext uri="{BB962C8B-B14F-4D97-AF65-F5344CB8AC3E}">
        <p14:creationId xmlns:p14="http://schemas.microsoft.com/office/powerpoint/2010/main" val="323221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1872A-A57F-440A-B2D3-F0E323C86B36}" type="slidenum">
              <a:rPr lang="en-US" smtClean="0"/>
              <a:t>13</a:t>
            </a:fld>
            <a:endParaRPr lang="en-US"/>
          </a:p>
        </p:txBody>
      </p:sp>
    </p:spTree>
    <p:extLst>
      <p:ext uri="{BB962C8B-B14F-4D97-AF65-F5344CB8AC3E}">
        <p14:creationId xmlns:p14="http://schemas.microsoft.com/office/powerpoint/2010/main" val="116809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AutoNum type="arabicPeriod"/>
            </a:pPr>
            <a:r>
              <a:rPr lang="en-US" sz="1900" dirty="0"/>
              <a:t>Greek </a:t>
            </a:r>
            <a:r>
              <a:rPr lang="en-US" sz="1900" dirty="0" err="1"/>
              <a:t>autónomos</a:t>
            </a:r>
            <a:r>
              <a:rPr lang="en-US" sz="1900" dirty="0"/>
              <a:t>  with laws of one's own.  Synonymous with independent, free, self-governing, independent.  In order to be motivated, a member must feel free to take risks, to explore their own interests, to find their role in the congregation.  But in order to feel autonomous, one must feel a sense of ownership.  We’ll come back to that.</a:t>
            </a:r>
          </a:p>
          <a:p>
            <a:pPr marL="353358" indent="-353358">
              <a:buAutoNum type="arabicPeriod"/>
            </a:pPr>
            <a:endParaRPr lang="en-US" sz="1900" dirty="0"/>
          </a:p>
          <a:p>
            <a:pPr marL="353358" indent="-353358">
              <a:buAutoNum type="arabicPeriod" startAt="2"/>
            </a:pPr>
            <a:r>
              <a:rPr lang="en-US" sz="1900" dirty="0"/>
              <a:t>Strong lives are motivated by dynamic purposes.</a:t>
            </a:r>
          </a:p>
          <a:p>
            <a:r>
              <a:rPr lang="en-US" sz="1900" dirty="0"/>
              <a:t>	Kenneth Hildebrand</a:t>
            </a:r>
          </a:p>
          <a:p>
            <a:pPr marL="353358" indent="-353358">
              <a:buAutoNum type="arabicPeriod"/>
            </a:pPr>
            <a:endParaRPr lang="en-US" sz="1900" dirty="0"/>
          </a:p>
          <a:p>
            <a:r>
              <a:rPr lang="en-US" sz="1900" dirty="0"/>
              <a:t>3. The opportunity to share my gifts with the congregation, to be acknowledged for sharing those gifts, and to acknowledge the gifts of others.</a:t>
            </a:r>
          </a:p>
        </p:txBody>
      </p:sp>
      <p:sp>
        <p:nvSpPr>
          <p:cNvPr id="4" name="Slide Number Placeholder 3"/>
          <p:cNvSpPr>
            <a:spLocks noGrp="1"/>
          </p:cNvSpPr>
          <p:nvPr>
            <p:ph type="sldNum" sz="quarter" idx="10"/>
          </p:nvPr>
        </p:nvSpPr>
        <p:spPr/>
        <p:txBody>
          <a:bodyPr/>
          <a:lstStyle/>
          <a:p>
            <a:fld id="{AB435BAB-534E-4F20-84B0-D3258C2A0EDF}" type="slidenum">
              <a:rPr lang="en-US" smtClean="0"/>
              <a:t>14</a:t>
            </a:fld>
            <a:endParaRPr lang="en-US"/>
          </a:p>
        </p:txBody>
      </p:sp>
    </p:spTree>
    <p:extLst>
      <p:ext uri="{BB962C8B-B14F-4D97-AF65-F5344CB8AC3E}">
        <p14:creationId xmlns:p14="http://schemas.microsoft.com/office/powerpoint/2010/main" val="407975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3BB06-F673-4784-BD0F-C88B98027297}" type="slidenum">
              <a:rPr lang="en-US">
                <a:solidFill>
                  <a:prstClr val="black"/>
                </a:solidFill>
              </a:rPr>
              <a:pPr/>
              <a:t>15</a:t>
            </a:fld>
            <a:endParaRPr lang="en-US">
              <a:solidFill>
                <a:prstClr val="black"/>
              </a:solidFill>
            </a:endParaRPr>
          </a:p>
        </p:txBody>
      </p:sp>
      <p:sp>
        <p:nvSpPr>
          <p:cNvPr id="8194" name="Rectangle 2"/>
          <p:cNvSpPr>
            <a:spLocks noGrp="1" noRot="1" noChangeAspect="1" noChangeArrowheads="1" noTextEdit="1"/>
          </p:cNvSpPr>
          <p:nvPr>
            <p:ph type="sldImg"/>
          </p:nvPr>
        </p:nvSpPr>
        <p:spPr>
          <a:xfrm>
            <a:off x="1203325" y="0"/>
            <a:ext cx="4695825" cy="3521075"/>
          </a:xfrm>
          <a:ln/>
        </p:spPr>
      </p:sp>
      <p:sp>
        <p:nvSpPr>
          <p:cNvPr id="8195" name="Rectangle 3"/>
          <p:cNvSpPr>
            <a:spLocks noGrp="1" noChangeArrowheads="1"/>
          </p:cNvSpPr>
          <p:nvPr>
            <p:ph type="body" idx="1"/>
          </p:nvPr>
        </p:nvSpPr>
        <p:spPr>
          <a:xfrm>
            <a:off x="710248" y="3755390"/>
            <a:ext cx="5681980" cy="4928949"/>
          </a:xfrm>
        </p:spPr>
        <p:txBody>
          <a:bodyPr/>
          <a:lstStyle/>
          <a:p>
            <a:r>
              <a:rPr lang="en-US" sz="1600" dirty="0"/>
              <a:t>The primary way in which we create a sense of ownership is through the asking of powerful questions.</a:t>
            </a:r>
          </a:p>
          <a:p>
            <a:r>
              <a:rPr lang="en-US" sz="1600" dirty="0"/>
              <a:t>Go to slide.</a:t>
            </a:r>
          </a:p>
          <a:p>
            <a:endParaRPr lang="en-US" sz="1600" dirty="0"/>
          </a:p>
          <a:p>
            <a:endParaRPr lang="en-US" sz="1600" dirty="0"/>
          </a:p>
          <a:p>
            <a:r>
              <a:rPr lang="en-US" sz="1600" dirty="0"/>
              <a:t>A great question has three qualities:</a:t>
            </a:r>
          </a:p>
          <a:p>
            <a:r>
              <a:rPr lang="en-US" sz="1600" dirty="0"/>
              <a:t>It is ambiguous – there is no attempt to try to precisely define what is meant by the question. Each person brings their own personal meaning into the room.</a:t>
            </a:r>
          </a:p>
          <a:p>
            <a:r>
              <a:rPr lang="en-US" sz="1600" dirty="0"/>
              <a:t>It is personal – </a:t>
            </a:r>
          </a:p>
          <a:p>
            <a:r>
              <a:rPr lang="en-US" sz="1600" dirty="0"/>
              <a:t>It evokes anxiety – all that matters makes us anxious.  If there is no edge to the question, there is no power.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F056A-C8FB-4E0E-B762-24AE922DB51F}" type="slidenum">
              <a:rPr lang="en-US">
                <a:solidFill>
                  <a:prstClr val="black"/>
                </a:solidFill>
              </a:rPr>
              <a:pPr/>
              <a:t>16</a:t>
            </a:fld>
            <a:endParaRPr lang="en-US">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sz="1600" dirty="0"/>
              <a:t>Little power:  The hidden agenda in these questions is to maintain dominance and to be right.  They are returning to what got us here.  They have no power, only force.  They imply that the one asking knows and other people are a problem to be solved.</a:t>
            </a:r>
          </a:p>
          <a:p>
            <a:r>
              <a:rPr lang="en-US" dirty="0">
                <a:solidFill>
                  <a:srgbClr val="FFFFCC"/>
                </a:solidFill>
              </a:rPr>
              <a:t>Powerful questions give us the means to initiate a  community where accountability and commitment are ingrained.  In so doing, we also create a sense of belonging.</a:t>
            </a:r>
            <a:endParaRPr lang="en-US" sz="1600" dirty="0"/>
          </a:p>
          <a:p>
            <a:r>
              <a:rPr lang="en-US" sz="1600" dirty="0"/>
              <a:t>Powerful questions enable us to move forward.  By answering these kinds of questions, we become more accountable, more committed, more vulnerable and more intimate and connected,</a:t>
            </a:r>
          </a:p>
          <a:p>
            <a:endParaRPr lang="en-US"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871" indent="-285720">
              <a:defRPr>
                <a:solidFill>
                  <a:schemeClr val="tx1"/>
                </a:solidFill>
                <a:latin typeface="Arial" charset="0"/>
              </a:defRPr>
            </a:lvl2pPr>
            <a:lvl3pPr marL="1142879" indent="-228576">
              <a:defRPr>
                <a:solidFill>
                  <a:schemeClr val="tx1"/>
                </a:solidFill>
                <a:latin typeface="Arial" charset="0"/>
              </a:defRPr>
            </a:lvl3pPr>
            <a:lvl4pPr marL="1600031" indent="-228576">
              <a:defRPr>
                <a:solidFill>
                  <a:schemeClr val="tx1"/>
                </a:solidFill>
                <a:latin typeface="Arial" charset="0"/>
              </a:defRPr>
            </a:lvl4pPr>
            <a:lvl5pPr marL="2057182" indent="-228576">
              <a:defRPr>
                <a:solidFill>
                  <a:schemeClr val="tx1"/>
                </a:solidFill>
                <a:latin typeface="Arial" charset="0"/>
              </a:defRPr>
            </a:lvl5pPr>
            <a:lvl6pPr marL="2514333" indent="-228576" eaLnBrk="0" fontAlgn="base" hangingPunct="0">
              <a:spcBef>
                <a:spcPct val="0"/>
              </a:spcBef>
              <a:spcAft>
                <a:spcPct val="0"/>
              </a:spcAft>
              <a:defRPr>
                <a:solidFill>
                  <a:schemeClr val="tx1"/>
                </a:solidFill>
                <a:latin typeface="Arial" charset="0"/>
              </a:defRPr>
            </a:lvl6pPr>
            <a:lvl7pPr marL="2971486" indent="-228576" eaLnBrk="0" fontAlgn="base" hangingPunct="0">
              <a:spcBef>
                <a:spcPct val="0"/>
              </a:spcBef>
              <a:spcAft>
                <a:spcPct val="0"/>
              </a:spcAft>
              <a:defRPr>
                <a:solidFill>
                  <a:schemeClr val="tx1"/>
                </a:solidFill>
                <a:latin typeface="Arial" charset="0"/>
              </a:defRPr>
            </a:lvl7pPr>
            <a:lvl8pPr marL="3428637" indent="-228576" eaLnBrk="0" fontAlgn="base" hangingPunct="0">
              <a:spcBef>
                <a:spcPct val="0"/>
              </a:spcBef>
              <a:spcAft>
                <a:spcPct val="0"/>
              </a:spcAft>
              <a:defRPr>
                <a:solidFill>
                  <a:schemeClr val="tx1"/>
                </a:solidFill>
                <a:latin typeface="Arial" charset="0"/>
              </a:defRPr>
            </a:lvl8pPr>
            <a:lvl9pPr marL="3885789" indent="-228576" eaLnBrk="0" fontAlgn="base" hangingPunct="0">
              <a:spcBef>
                <a:spcPct val="0"/>
              </a:spcBef>
              <a:spcAft>
                <a:spcPct val="0"/>
              </a:spcAft>
              <a:defRPr>
                <a:solidFill>
                  <a:schemeClr val="tx1"/>
                </a:solidFill>
                <a:latin typeface="Arial" charset="0"/>
              </a:defRPr>
            </a:lvl9pPr>
          </a:lstStyle>
          <a:p>
            <a:fld id="{5CFBD739-FD0E-4D6C-B450-ABC32EC57A6E}" type="slidenum">
              <a:rPr lang="en-US" smtClean="0">
                <a:solidFill>
                  <a:srgbClr val="000000"/>
                </a:solidFill>
              </a:rPr>
              <a:pPr/>
              <a:t>17</a:t>
            </a:fld>
            <a:endParaRPr lang="en-US"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sz="1900" dirty="0"/>
              <a:t>As a member of my home congregation, the UU Church of Delaware County, for nearly 20 years, I have held virtually every position imaginable, including two tours on the Board of Trustees, the second time serving as first Vice President and then President of the Board.  I’ve also headed the fund drive, taught religious education, served as auctioneer, participated in the adult faith development program, been a worship associate, performed in Gilbert and Sullivan’s Christmas Carol and finally grudgingly finally made and served coffee.  Let’s face it, I’m a Big </a:t>
            </a:r>
            <a:r>
              <a:rPr lang="en-US" sz="1900" dirty="0" err="1"/>
              <a:t>Mahoff</a:t>
            </a:r>
            <a:r>
              <a:rPr lang="en-US" sz="1900" dirty="0"/>
              <a:t> in my congregation.  But even today, when I approach the door of my congregation on a Sunday morning, I sometimes hesitate for a moment as I wonder whether this is where I belong; am I still needed; is this congregation still mine to create?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26C89-D3D5-4DA3-9A0E-C5B5D307A1D6}" type="slidenum">
              <a:rPr lang="en-US"/>
              <a:pPr/>
              <a:t>18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1872A-A57F-440A-B2D3-F0E323C86B36}" type="slidenum">
              <a:rPr lang="en-US" smtClean="0"/>
              <a:t>19</a:t>
            </a:fld>
            <a:endParaRPr lang="en-US"/>
          </a:p>
        </p:txBody>
      </p:sp>
    </p:spTree>
    <p:extLst>
      <p:ext uri="{BB962C8B-B14F-4D97-AF65-F5344CB8AC3E}">
        <p14:creationId xmlns:p14="http://schemas.microsoft.com/office/powerpoint/2010/main" val="41534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Massai</a:t>
            </a:r>
            <a:r>
              <a:rPr lang="en-US" dirty="0" smtClean="0"/>
              <a:t> people are among the best known</a:t>
            </a:r>
            <a:r>
              <a:rPr lang="en-US" baseline="0" dirty="0" smtClean="0"/>
              <a:t> African ethnic groups who reside primarily in Kenya and Northern Tanzania.  I begin our time together with these opening words, a tribal saying from the </a:t>
            </a:r>
            <a:r>
              <a:rPr lang="en-US" baseline="0" dirty="0" err="1" smtClean="0"/>
              <a:t>Massai</a:t>
            </a:r>
            <a:r>
              <a:rPr lang="en-US" baseline="0" dirty="0" smtClean="0"/>
              <a:t> people.</a:t>
            </a:r>
            <a:endParaRPr lang="en-US" dirty="0"/>
          </a:p>
        </p:txBody>
      </p:sp>
      <p:sp>
        <p:nvSpPr>
          <p:cNvPr id="4" name="Slide Number Placeholder 3"/>
          <p:cNvSpPr>
            <a:spLocks noGrp="1"/>
          </p:cNvSpPr>
          <p:nvPr>
            <p:ph type="sldNum" sz="quarter" idx="10"/>
          </p:nvPr>
        </p:nvSpPr>
        <p:spPr/>
        <p:txBody>
          <a:bodyPr/>
          <a:lstStyle/>
          <a:p>
            <a:fld id="{0C01872A-A57F-440A-B2D3-F0E323C86B36}" type="slidenum">
              <a:rPr lang="en-US" smtClean="0"/>
              <a:t>2</a:t>
            </a:fld>
            <a:endParaRPr lang="en-US"/>
          </a:p>
        </p:txBody>
      </p:sp>
    </p:spTree>
    <p:extLst>
      <p:ext uri="{BB962C8B-B14F-4D97-AF65-F5344CB8AC3E}">
        <p14:creationId xmlns:p14="http://schemas.microsoft.com/office/powerpoint/2010/main" val="3330656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r>
              <a:rPr lang="en-US" sz="1900" dirty="0"/>
              <a:t>The second way in which we motivate members to get involved in congregational life is by helping them to realize their Contribution or Transcendent Purpose</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1872A-A57F-440A-B2D3-F0E323C86B36}" type="slidenum">
              <a:rPr lang="en-US" smtClean="0"/>
              <a:t>21</a:t>
            </a:fld>
            <a:endParaRPr lang="en-US"/>
          </a:p>
        </p:txBody>
      </p:sp>
    </p:spTree>
    <p:extLst>
      <p:ext uri="{BB962C8B-B14F-4D97-AF65-F5344CB8AC3E}">
        <p14:creationId xmlns:p14="http://schemas.microsoft.com/office/powerpoint/2010/main" val="2710096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18E12-1534-48DA-AFF2-9860BF1FA45A}" type="slidenum">
              <a:rPr lang="en-US">
                <a:solidFill>
                  <a:prstClr val="black"/>
                </a:solidFill>
              </a:rPr>
              <a:pPr/>
              <a:t>22</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sz="1600" dirty="0"/>
              <a:t>Authentic acknowledgement of our gifts is what it means to be inclusive or to value diversity.  Talk about your disabilities work and the focus on a person’s disability or what they’re doing wrong.</a:t>
            </a:r>
          </a:p>
          <a:p>
            <a:endParaRPr lang="en-US" sz="1600" dirty="0"/>
          </a:p>
          <a:p>
            <a:r>
              <a:rPr lang="en-US" sz="1600" dirty="0"/>
              <a:t>Ask participants to think about the gifts that they choose to bring out into the world that benefits their congregation.  Ask them to have the courage to share.</a:t>
            </a:r>
          </a:p>
          <a:p>
            <a:endParaRPr lang="en-US" sz="1600" dirty="0"/>
          </a:p>
          <a:p>
            <a:endParaRPr lang="en-US" sz="16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1872A-A57F-440A-B2D3-F0E323C86B36}" type="slidenum">
              <a:rPr lang="en-US" smtClean="0"/>
              <a:t>23</a:t>
            </a:fld>
            <a:endParaRPr lang="en-US"/>
          </a:p>
        </p:txBody>
      </p:sp>
    </p:spTree>
    <p:extLst>
      <p:ext uri="{BB962C8B-B14F-4D97-AF65-F5344CB8AC3E}">
        <p14:creationId xmlns:p14="http://schemas.microsoft.com/office/powerpoint/2010/main" val="1876638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57163"/>
            <a:ext cx="3648075" cy="2736850"/>
          </a:xfrm>
        </p:spPr>
      </p:sp>
      <p:sp>
        <p:nvSpPr>
          <p:cNvPr id="3" name="Notes Placeholder 2"/>
          <p:cNvSpPr>
            <a:spLocks noGrp="1"/>
          </p:cNvSpPr>
          <p:nvPr>
            <p:ph type="body" idx="1"/>
          </p:nvPr>
        </p:nvSpPr>
        <p:spPr>
          <a:xfrm>
            <a:off x="789164" y="2894780"/>
            <a:ext cx="5681980" cy="4224814"/>
          </a:xfrm>
        </p:spPr>
        <p:txBody>
          <a:bodyPr/>
          <a:lstStyle/>
          <a:p>
            <a:r>
              <a:rPr lang="en-US" dirty="0"/>
              <a:t>A first serve is where prospective volunteers are allowed to test drive a service opportunity with no strings attached. Too many times we a</a:t>
            </a:r>
            <a:r>
              <a:rPr lang="en-US" dirty="0" smtClean="0"/>
              <a:t>re </a:t>
            </a:r>
            <a:r>
              <a:rPr lang="en-US" dirty="0"/>
              <a:t>so hungry for volunteers that we latch onto anyone who shows interest and never let them out, which makes people more hesitant to express interest. Because a first serve has no strings attached, it encourages people to try out different ministries and find one that fits </a:t>
            </a:r>
            <a:r>
              <a:rPr lang="en-US" dirty="0" smtClean="0"/>
              <a:t>them.  The </a:t>
            </a:r>
            <a:r>
              <a:rPr lang="en-US" dirty="0"/>
              <a:t>first rule of a first serve is that there can be no pressure to join the team, and you need to tell your members that this rule is in place.  A first serve is just a taste. If the person likes it, they come back. If not, they try something else. No big deal. This low-pressure environment encourages people to explore any ministry that interests them. The more ministries they try out, the more likely they’ll find the perfect place to serve. This makes them happier in their work and more willing to continue volunteering.</a:t>
            </a:r>
          </a:p>
          <a:p>
            <a:endParaRPr lang="en-US" dirty="0"/>
          </a:p>
          <a:p>
            <a:r>
              <a:rPr lang="en-US" dirty="0" smtClean="0"/>
              <a:t>Letting members know what you would do if you had more volunteers and more leaders (so they contrast the present situation with your dream, rather assuming that if everything is working there must not be any need for help).</a:t>
            </a:r>
          </a:p>
          <a:p>
            <a:endParaRPr lang="en-US" dirty="0" smtClean="0"/>
          </a:p>
          <a:p>
            <a:r>
              <a:rPr lang="en-US" dirty="0" smtClean="0"/>
              <a:t>This is a central place where people can get information on small groups, learn about serving opportunities, , and basically do anything else related to connecting into the body of the church. At the end of every service, they invite anyone who’s new and interested in getting connected to stop by. Because they mention the connection desk in every service, people hear about it the first time they come. It’s important to reach first time guests, because there is a small window when people are willing to work at getting connected. Once people find friends in the church, they’ll feel connected enough that they won’t put forth the effort to try something new. But, if a first or second time guest is interested in the church, they’re desperate to get connected and meet more people and will work hard to do so. The connection desk meets that need and channels this desire toward integrating people in to the heart of the church.</a:t>
            </a:r>
          </a:p>
          <a:p>
            <a:endParaRPr lang="en-US" dirty="0" smtClean="0"/>
          </a:p>
        </p:txBody>
      </p:sp>
      <p:sp>
        <p:nvSpPr>
          <p:cNvPr id="4" name="Slide Number Placeholder 3"/>
          <p:cNvSpPr>
            <a:spLocks noGrp="1"/>
          </p:cNvSpPr>
          <p:nvPr>
            <p:ph type="sldNum" sz="quarter" idx="10"/>
          </p:nvPr>
        </p:nvSpPr>
        <p:spPr/>
        <p:txBody>
          <a:bodyPr/>
          <a:lstStyle/>
          <a:p>
            <a:fld id="{0C01872A-A57F-440A-B2D3-F0E323C86B36}" type="slidenum">
              <a:rPr lang="en-US" smtClean="0"/>
              <a:t>24</a:t>
            </a:fld>
            <a:endParaRPr lang="en-US"/>
          </a:p>
        </p:txBody>
      </p:sp>
    </p:spTree>
    <p:extLst>
      <p:ext uri="{BB962C8B-B14F-4D97-AF65-F5344CB8AC3E}">
        <p14:creationId xmlns:p14="http://schemas.microsoft.com/office/powerpoint/2010/main" val="2639553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that "small core" of volunteers extend out a bit into their networks to ask their friends and the people who sit near them during church to participate. Your friend may need to help them develop a rap and an ask, but we've found that the personal ask from a fellow "person in the pew" can work really well.</a:t>
            </a:r>
          </a:p>
          <a:p>
            <a:endParaRPr lang="en-US" dirty="0" smtClean="0"/>
          </a:p>
          <a:p>
            <a:r>
              <a:rPr lang="en-US" dirty="0" smtClean="0"/>
              <a:t>Recruit mini-recruiters. Get your friendliest, most involved people involved in bringing in new folks- put one of the ushers in finding other ushers, a choir member in charge of recruiting new choir members, etc. They'll be better about spotting those who are interested</a:t>
            </a:r>
            <a:endParaRPr lang="en-US" dirty="0"/>
          </a:p>
        </p:txBody>
      </p:sp>
      <p:sp>
        <p:nvSpPr>
          <p:cNvPr id="4" name="Slide Number Placeholder 3"/>
          <p:cNvSpPr>
            <a:spLocks noGrp="1"/>
          </p:cNvSpPr>
          <p:nvPr>
            <p:ph type="sldNum" sz="quarter" idx="10"/>
          </p:nvPr>
        </p:nvSpPr>
        <p:spPr/>
        <p:txBody>
          <a:bodyPr/>
          <a:lstStyle/>
          <a:p>
            <a:fld id="{0C01872A-A57F-440A-B2D3-F0E323C86B36}" type="slidenum">
              <a:rPr lang="en-US" smtClean="0"/>
              <a:t>25</a:t>
            </a:fld>
            <a:endParaRPr lang="en-US"/>
          </a:p>
        </p:txBody>
      </p:sp>
    </p:spTree>
    <p:extLst>
      <p:ext uri="{BB962C8B-B14F-4D97-AF65-F5344CB8AC3E}">
        <p14:creationId xmlns:p14="http://schemas.microsoft.com/office/powerpoint/2010/main" val="416252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47851-5E6B-45A6-8933-D1EB021AC6E9}" type="slidenum">
              <a:rPr lang="en-US">
                <a:solidFill>
                  <a:prstClr val="black"/>
                </a:solidFill>
              </a:rPr>
              <a:pPr/>
              <a:t>26</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sz="1600"/>
              <a:t>The anxiety of invitation is that if we give them a choice, they might not show up.  It is difficult to face the reality of their absence, reservations, passivity or indifference.  We do not want to face the prospect that we or a few of us may be alone in the future we want to pursue.  </a:t>
            </a:r>
          </a:p>
          <a:p>
            <a:endParaRPr lang="en-US" sz="1600"/>
          </a:p>
          <a:p>
            <a:r>
              <a:rPr lang="en-US" sz="1600"/>
              <a:t>Ask participants to share a time when they felt alone in pursuing a future that others were reluctant to embrace or participate in.  Use your example of serving on the fund drive and being rejected by many in the congregation in response to a call for help.</a:t>
            </a:r>
          </a:p>
          <a:p>
            <a:endParaRPr lang="en-US" sz="1600"/>
          </a:p>
          <a:p>
            <a:endParaRPr lang="en-US" sz="16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43E93-EDF6-4E4C-BF85-8A210CB6949C}" type="slidenum">
              <a:rPr lang="en-US">
                <a:solidFill>
                  <a:prstClr val="black"/>
                </a:solidFill>
              </a:rPr>
              <a:pPr/>
              <a:t>27</a:t>
            </a:fld>
            <a:endParaRPr 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sz="1600"/>
              <a:t>For all the agony of a volunteer effort, you are rewarded by being in the room with people who are up to something larger than their immediate self-interest.  You are constantly in the room with people who want to be there.  The concern we have about the turnout is simply an expression of our own doubts about the possibility that given a free choice, people will choose to create a future distinct from the past.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7B180-5628-4064-BD4F-54A05E42DC9E}" type="slidenum">
              <a:rPr lang="en-US">
                <a:solidFill>
                  <a:prstClr val="black"/>
                </a:solidFill>
              </a:rPr>
              <a:pPr/>
              <a:t>28</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600"/>
          </a:p>
          <a:p>
            <a:endParaRPr lang="en-US" sz="1600"/>
          </a:p>
          <a:p>
            <a:r>
              <a:rPr lang="en-US" sz="1600"/>
              <a:t>1. Ask participants to state possibilities for the following examples:  Adult Faith Development Team; Choir; Religious Education for Children; Usher team; building and grounds committee; Annual Fund Drive team.  Divide into groups of three and give group five minutes to write a statement of possibility.</a:t>
            </a:r>
          </a:p>
          <a:p>
            <a:endParaRPr lang="en-US" sz="1600"/>
          </a:p>
          <a:p>
            <a:r>
              <a:rPr lang="en-US" sz="1600"/>
              <a:t>2. Let them know that even if they say no now, they will always be welcome in the future.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42645-2148-40A5-ADC8-42481D61EAAB}" type="slidenum">
              <a:rPr lang="en-US">
                <a:solidFill>
                  <a:prstClr val="black"/>
                </a:solidFill>
              </a:rPr>
              <a:pPr/>
              <a:t>29</a:t>
            </a:fld>
            <a:endParaRPr lang="en-US">
              <a:solidFill>
                <a:prstClr val="black"/>
              </a:solidFill>
            </a:endParaRPr>
          </a:p>
        </p:txBody>
      </p:sp>
      <p:sp>
        <p:nvSpPr>
          <p:cNvPr id="18434" name="Rectangle 2"/>
          <p:cNvSpPr>
            <a:spLocks noGrp="1" noRot="1" noChangeAspect="1" noChangeArrowheads="1" noTextEdit="1"/>
          </p:cNvSpPr>
          <p:nvPr>
            <p:ph type="sldImg"/>
          </p:nvPr>
        </p:nvSpPr>
        <p:spPr>
          <a:xfrm>
            <a:off x="1203325" y="390525"/>
            <a:ext cx="4695825" cy="3521075"/>
          </a:xfrm>
          <a:ln/>
        </p:spPr>
      </p:sp>
      <p:sp>
        <p:nvSpPr>
          <p:cNvPr id="18435" name="Rectangle 3"/>
          <p:cNvSpPr>
            <a:spLocks noGrp="1" noChangeArrowheads="1"/>
          </p:cNvSpPr>
          <p:nvPr>
            <p:ph type="body" idx="1"/>
          </p:nvPr>
        </p:nvSpPr>
        <p:spPr>
          <a:xfrm>
            <a:off x="710248" y="4224814"/>
            <a:ext cx="5681980" cy="4928949"/>
          </a:xfrm>
        </p:spPr>
        <p:txBody>
          <a:bodyPr/>
          <a:lstStyle/>
          <a:p>
            <a:r>
              <a:rPr lang="en-US" sz="1600"/>
              <a:t>3. What is expected of them is not to take on a specific task at first, but to make a commitment to the process and the outcome; to give their ideas; to accept the ideas of others, to make the time for this to work.  Paradoxically, even though there is no cost for refusal, there is a price for coming.  Everything that has value has a price.</a:t>
            </a:r>
          </a:p>
          <a:p>
            <a:endParaRPr lang="en-US" sz="1600"/>
          </a:p>
          <a:p>
            <a:r>
              <a:rPr lang="en-US" sz="1600"/>
              <a:t>Ask: What is the price you are paying for being here?</a:t>
            </a:r>
          </a:p>
          <a:p>
            <a:endParaRPr lang="en-US" sz="1600"/>
          </a:p>
          <a:p>
            <a:r>
              <a:rPr lang="en-US" sz="1600"/>
              <a:t>End this section by asking for reactions and to compare with the way they invite (or recruit?) people in their congregations now.</a:t>
            </a:r>
          </a:p>
          <a:p>
            <a:endParaRPr lang="en-US" sz="1600"/>
          </a:p>
          <a:p>
            <a:r>
              <a:rPr lang="en-US" sz="1600"/>
              <a:t>Ask them to consider practicing this process of invitation at SI should the occasion arise.</a:t>
            </a:r>
          </a:p>
          <a:p>
            <a:pPr algn="ctr"/>
            <a:r>
              <a:rPr lang="en-US" sz="1600" b="1"/>
              <a:t>To 11:00</a:t>
            </a:r>
          </a:p>
          <a:p>
            <a:pPr algn="ctr"/>
            <a:endParaRPr lang="en-US"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sz="2100" dirty="0"/>
              <a:t>Let’s begin with a truism.  </a:t>
            </a:r>
            <a:r>
              <a:rPr lang="en-US" sz="2100" b="1" dirty="0"/>
              <a:t>Read slide above. </a:t>
            </a:r>
            <a:r>
              <a:rPr lang="en-US" sz="2100" dirty="0"/>
              <a:t>People do not join our faith with the idea of chairing a committee for the next five years…or working in the memorial garden…or helping to build a storage shed behind the sanctuary.  Members join our congregations because they are hurting or curious or otherwise in need of a spiritual community.  We need to help them to find that first before we ask them to schedule a meeting or pick up a hammer or bring cookies for coffee hour.</a:t>
            </a:r>
          </a:p>
        </p:txBody>
      </p:sp>
      <p:sp>
        <p:nvSpPr>
          <p:cNvPr id="9933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871" indent="-285720">
              <a:defRPr>
                <a:solidFill>
                  <a:schemeClr val="tx1"/>
                </a:solidFill>
                <a:latin typeface="Arial" charset="0"/>
              </a:defRPr>
            </a:lvl2pPr>
            <a:lvl3pPr marL="1142879" indent="-228576">
              <a:defRPr>
                <a:solidFill>
                  <a:schemeClr val="tx1"/>
                </a:solidFill>
                <a:latin typeface="Arial" charset="0"/>
              </a:defRPr>
            </a:lvl3pPr>
            <a:lvl4pPr marL="1600031" indent="-228576">
              <a:defRPr>
                <a:solidFill>
                  <a:schemeClr val="tx1"/>
                </a:solidFill>
                <a:latin typeface="Arial" charset="0"/>
              </a:defRPr>
            </a:lvl4pPr>
            <a:lvl5pPr marL="2057182" indent="-228576">
              <a:defRPr>
                <a:solidFill>
                  <a:schemeClr val="tx1"/>
                </a:solidFill>
                <a:latin typeface="Arial" charset="0"/>
              </a:defRPr>
            </a:lvl5pPr>
            <a:lvl6pPr marL="2514333" indent="-228576" eaLnBrk="0" fontAlgn="base" hangingPunct="0">
              <a:spcBef>
                <a:spcPct val="0"/>
              </a:spcBef>
              <a:spcAft>
                <a:spcPct val="0"/>
              </a:spcAft>
              <a:defRPr>
                <a:solidFill>
                  <a:schemeClr val="tx1"/>
                </a:solidFill>
                <a:latin typeface="Arial" charset="0"/>
              </a:defRPr>
            </a:lvl6pPr>
            <a:lvl7pPr marL="2971486" indent="-228576" eaLnBrk="0" fontAlgn="base" hangingPunct="0">
              <a:spcBef>
                <a:spcPct val="0"/>
              </a:spcBef>
              <a:spcAft>
                <a:spcPct val="0"/>
              </a:spcAft>
              <a:defRPr>
                <a:solidFill>
                  <a:schemeClr val="tx1"/>
                </a:solidFill>
                <a:latin typeface="Arial" charset="0"/>
              </a:defRPr>
            </a:lvl7pPr>
            <a:lvl8pPr marL="3428637" indent="-228576" eaLnBrk="0" fontAlgn="base" hangingPunct="0">
              <a:spcBef>
                <a:spcPct val="0"/>
              </a:spcBef>
              <a:spcAft>
                <a:spcPct val="0"/>
              </a:spcAft>
              <a:defRPr>
                <a:solidFill>
                  <a:schemeClr val="tx1"/>
                </a:solidFill>
                <a:latin typeface="Arial" charset="0"/>
              </a:defRPr>
            </a:lvl8pPr>
            <a:lvl9pPr marL="3885789" indent="-228576" eaLnBrk="0" fontAlgn="base" hangingPunct="0">
              <a:spcBef>
                <a:spcPct val="0"/>
              </a:spcBef>
              <a:spcAft>
                <a:spcPct val="0"/>
              </a:spcAft>
              <a:defRPr>
                <a:solidFill>
                  <a:schemeClr val="tx1"/>
                </a:solidFill>
                <a:latin typeface="Arial" charset="0"/>
              </a:defRPr>
            </a:lvl9pPr>
          </a:lstStyle>
          <a:p>
            <a:fld id="{E241D232-0B68-4080-A42A-1D88ACE755C6}"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1872A-A57F-440A-B2D3-F0E323C86B36}" type="slidenum">
              <a:rPr lang="en-US" smtClean="0"/>
              <a:t>30</a:t>
            </a:fld>
            <a:endParaRPr lang="en-US"/>
          </a:p>
        </p:txBody>
      </p:sp>
    </p:spTree>
    <p:extLst>
      <p:ext uri="{BB962C8B-B14F-4D97-AF65-F5344CB8AC3E}">
        <p14:creationId xmlns:p14="http://schemas.microsoft.com/office/powerpoint/2010/main" val="132642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1872A-A57F-440A-B2D3-F0E323C86B36}" type="slidenum">
              <a:rPr lang="en-US" smtClean="0"/>
              <a:t>31</a:t>
            </a:fld>
            <a:endParaRPr lang="en-US"/>
          </a:p>
        </p:txBody>
      </p:sp>
    </p:spTree>
    <p:extLst>
      <p:ext uri="{BB962C8B-B14F-4D97-AF65-F5344CB8AC3E}">
        <p14:creationId xmlns:p14="http://schemas.microsoft.com/office/powerpoint/2010/main" val="851390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French writer: Author of The Little Prince. Ant-wan duh san </a:t>
            </a:r>
            <a:r>
              <a:rPr lang="en-US" sz="1900" dirty="0" err="1"/>
              <a:t>ek</a:t>
            </a:r>
            <a:r>
              <a:rPr lang="en-US" sz="1900" dirty="0"/>
              <a:t>-zoo-pay-</a:t>
            </a:r>
            <a:r>
              <a:rPr lang="en-US" sz="1900" dirty="0" err="1"/>
              <a:t>ree</a:t>
            </a:r>
            <a:endParaRPr lang="en-US" sz="1900" dirty="0"/>
          </a:p>
        </p:txBody>
      </p:sp>
      <p:sp>
        <p:nvSpPr>
          <p:cNvPr id="4" name="Slide Number Placeholder 3"/>
          <p:cNvSpPr>
            <a:spLocks noGrp="1"/>
          </p:cNvSpPr>
          <p:nvPr>
            <p:ph type="sldNum" sz="quarter" idx="10"/>
          </p:nvPr>
        </p:nvSpPr>
        <p:spPr/>
        <p:txBody>
          <a:bodyPr/>
          <a:lstStyle/>
          <a:p>
            <a:fld id="{0C01872A-A57F-440A-B2D3-F0E323C86B36}" type="slidenum">
              <a:rPr lang="en-US" smtClean="0"/>
              <a:t>32</a:t>
            </a:fld>
            <a:endParaRPr lang="en-US"/>
          </a:p>
        </p:txBody>
      </p:sp>
    </p:spTree>
    <p:extLst>
      <p:ext uri="{BB962C8B-B14F-4D97-AF65-F5344CB8AC3E}">
        <p14:creationId xmlns:p14="http://schemas.microsoft.com/office/powerpoint/2010/main" val="323447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However, it is also true that a congregation cannot sustain itself for long if it is carried only by a dedicated few.  If as the English playwright and poet, John Heywood, wrote, “Many hands make light work”, then fewer hands make work more difficult for those who extend them.</a:t>
            </a:r>
          </a:p>
          <a:p>
            <a:endParaRPr lang="en-US" sz="1900" dirty="0"/>
          </a:p>
          <a:p>
            <a:r>
              <a:rPr lang="en-US" sz="1900" dirty="0"/>
              <a:t>As a consultant, I hear so often the refrain from leaders that we cannot continue to carry the load; that getting people to contribute to congregational life is difficult; that we are burning out.</a:t>
            </a:r>
          </a:p>
          <a:p>
            <a:endParaRPr lang="en-US" sz="1900" dirty="0"/>
          </a:p>
          <a:p>
            <a:r>
              <a:rPr lang="en-US" sz="1900" dirty="0"/>
              <a:t>And for those people, there is in fact a church for them.</a:t>
            </a:r>
          </a:p>
          <a:p>
            <a:r>
              <a:rPr lang="en-US" sz="1900" b="1" dirty="0"/>
              <a:t>Go to next slide.</a:t>
            </a:r>
          </a:p>
        </p:txBody>
      </p:sp>
      <p:sp>
        <p:nvSpPr>
          <p:cNvPr id="4" name="Slide Number Placeholder 3"/>
          <p:cNvSpPr>
            <a:spLocks noGrp="1"/>
          </p:cNvSpPr>
          <p:nvPr>
            <p:ph type="sldNum" sz="quarter" idx="10"/>
          </p:nvPr>
        </p:nvSpPr>
        <p:spPr/>
        <p:txBody>
          <a:bodyPr/>
          <a:lstStyle/>
          <a:p>
            <a:fld id="{0C01872A-A57F-440A-B2D3-F0E323C86B36}" type="slidenum">
              <a:rPr lang="en-US" smtClean="0"/>
              <a:t>4</a:t>
            </a:fld>
            <a:endParaRPr lang="en-US"/>
          </a:p>
        </p:txBody>
      </p:sp>
    </p:spTree>
    <p:extLst>
      <p:ext uri="{BB962C8B-B14F-4D97-AF65-F5344CB8AC3E}">
        <p14:creationId xmlns:p14="http://schemas.microsoft.com/office/powerpoint/2010/main" val="294652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0038" y="704850"/>
            <a:ext cx="3962400" cy="2971800"/>
          </a:xfrm>
        </p:spPr>
      </p:sp>
      <p:sp>
        <p:nvSpPr>
          <p:cNvPr id="3" name="Notes Placeholder 2"/>
          <p:cNvSpPr>
            <a:spLocks noGrp="1"/>
          </p:cNvSpPr>
          <p:nvPr>
            <p:ph type="body" idx="1"/>
          </p:nvPr>
        </p:nvSpPr>
        <p:spPr>
          <a:xfrm>
            <a:off x="710248" y="3755390"/>
            <a:ext cx="5681980" cy="5320136"/>
          </a:xfrm>
        </p:spPr>
        <p:txBody>
          <a:bodyPr/>
          <a:lstStyle/>
          <a:p>
            <a:r>
              <a:rPr lang="en-US" sz="1900" dirty="0"/>
              <a:t>We know that one of the greatest problems in our congregations is the experience of burnout.  Anne Jackson, in her book, Mad Church Disease, even compared it to the symptoms of mad cow disease.  The disease lies dormant for a period of time and it may be a period of months or even years before it is found; so too with people in our congregations who get worn down and don’t realize its happening to them.</a:t>
            </a:r>
          </a:p>
          <a:p>
            <a:endParaRPr lang="en-US" sz="1900" dirty="0"/>
          </a:p>
          <a:p>
            <a:r>
              <a:rPr lang="en-US" sz="1900" dirty="0"/>
              <a:t>Mad cow disease causes mental and physical deterioration; so does church burnout.  </a:t>
            </a:r>
          </a:p>
          <a:p>
            <a:endParaRPr lang="en-US" sz="1900" dirty="0"/>
          </a:p>
          <a:p>
            <a:r>
              <a:rPr lang="en-US" sz="1900" dirty="0"/>
              <a:t>An entire herd can be infected if they share the same food source, so too the entire congregation can be infected with the disease of non-involvement;  and mad cow disease can lead to death if untreated , or in our case can result in the burned out leaders leaving the  church.</a:t>
            </a:r>
          </a:p>
        </p:txBody>
      </p:sp>
      <p:sp>
        <p:nvSpPr>
          <p:cNvPr id="4" name="Slide Number Placeholder 3"/>
          <p:cNvSpPr>
            <a:spLocks noGrp="1"/>
          </p:cNvSpPr>
          <p:nvPr>
            <p:ph type="sldNum" sz="quarter" idx="10"/>
          </p:nvPr>
        </p:nvSpPr>
        <p:spPr/>
        <p:txBody>
          <a:bodyPr/>
          <a:lstStyle/>
          <a:p>
            <a:fld id="{0C01872A-A57F-440A-B2D3-F0E323C86B36}" type="slidenum">
              <a:rPr lang="en-US" smtClean="0"/>
              <a:t>5</a:t>
            </a:fld>
            <a:endParaRPr lang="en-US"/>
          </a:p>
        </p:txBody>
      </p:sp>
    </p:spTree>
    <p:extLst>
      <p:ext uri="{BB962C8B-B14F-4D97-AF65-F5344CB8AC3E}">
        <p14:creationId xmlns:p14="http://schemas.microsoft.com/office/powerpoint/2010/main" val="290259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234950"/>
            <a:ext cx="4695825" cy="3521075"/>
          </a:xfrm>
        </p:spPr>
      </p:sp>
      <p:sp>
        <p:nvSpPr>
          <p:cNvPr id="3" name="Notes Placeholder 2"/>
          <p:cNvSpPr>
            <a:spLocks noGrp="1"/>
          </p:cNvSpPr>
          <p:nvPr>
            <p:ph type="body" idx="1"/>
          </p:nvPr>
        </p:nvSpPr>
        <p:spPr>
          <a:xfrm>
            <a:off x="710248" y="4068339"/>
            <a:ext cx="5681980" cy="4616000"/>
          </a:xfrm>
        </p:spPr>
        <p:txBody>
          <a:bodyPr/>
          <a:lstStyle/>
          <a:p>
            <a:r>
              <a:rPr lang="en-US" sz="1600" dirty="0"/>
              <a:t>Hey, we lead busy lives.  There’s a lot going on.  I have to prioritize.</a:t>
            </a:r>
          </a:p>
          <a:p>
            <a:endParaRPr lang="en-US" sz="1600" dirty="0"/>
          </a:p>
          <a:p>
            <a:r>
              <a:rPr lang="en-US" sz="1600" dirty="0"/>
              <a:t>If I become immersed in a committee or a project, I may be there for life.  I won’t be able to dig my way out.  Best not to get involved in the first place.</a:t>
            </a:r>
          </a:p>
          <a:p>
            <a:endParaRPr lang="en-US" sz="1600" dirty="0"/>
          </a:p>
          <a:p>
            <a:r>
              <a:rPr lang="en-US" sz="1600" dirty="0"/>
              <a:t>Its safer if I hedge my bets and stay on the outside of the circle.  </a:t>
            </a:r>
          </a:p>
          <a:p>
            <a:endParaRPr lang="en-US" sz="1600" dirty="0"/>
          </a:p>
          <a:p>
            <a:r>
              <a:rPr lang="en-US" sz="1600" dirty="0"/>
              <a:t>What if I take on a role in this congregation and I fail?</a:t>
            </a:r>
          </a:p>
          <a:p>
            <a:endParaRPr lang="en-US" sz="1600" dirty="0"/>
          </a:p>
          <a:p>
            <a:r>
              <a:rPr lang="en-US" sz="1600" dirty="0"/>
              <a:t>Its not really my responsibility to make sure that things get done.  Let those who have been here longer or who are in positions of leadership or who are birthright UU’s take the lead in taking on the work of the congregation.</a:t>
            </a:r>
          </a:p>
          <a:p>
            <a:endParaRPr lang="en-US" sz="1600" dirty="0"/>
          </a:p>
          <a:p>
            <a:r>
              <a:rPr lang="en-US" sz="1600" dirty="0"/>
              <a:t>I don’t feel a personal commitment to other members of the congregation.  I don’t know them and they don’t know me.</a:t>
            </a:r>
          </a:p>
          <a:p>
            <a:endParaRPr lang="en-US" sz="1600" dirty="0"/>
          </a:p>
        </p:txBody>
      </p:sp>
      <p:sp>
        <p:nvSpPr>
          <p:cNvPr id="4" name="Slide Number Placeholder 3"/>
          <p:cNvSpPr>
            <a:spLocks noGrp="1"/>
          </p:cNvSpPr>
          <p:nvPr>
            <p:ph type="sldNum" sz="quarter" idx="10"/>
          </p:nvPr>
        </p:nvSpPr>
        <p:spPr/>
        <p:txBody>
          <a:bodyPr/>
          <a:lstStyle/>
          <a:p>
            <a:fld id="{0C01872A-A57F-440A-B2D3-F0E323C86B36}" type="slidenum">
              <a:rPr lang="en-US" smtClean="0"/>
              <a:t>6</a:t>
            </a:fld>
            <a:endParaRPr lang="en-US"/>
          </a:p>
        </p:txBody>
      </p:sp>
    </p:spTree>
    <p:extLst>
      <p:ext uri="{BB962C8B-B14F-4D97-AF65-F5344CB8AC3E}">
        <p14:creationId xmlns:p14="http://schemas.microsoft.com/office/powerpoint/2010/main" val="176998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710248" y="4459526"/>
            <a:ext cx="5681980" cy="4381288"/>
          </a:xfrm>
          <a:noFill/>
        </p:spPr>
        <p:txBody>
          <a:bodyPr/>
          <a:lstStyle/>
          <a:p>
            <a:r>
              <a:rPr lang="en-US" sz="1600" dirty="0"/>
              <a:t>Okay, so we know that one of the keys to being a strong vital and growing congregation is getting more people involved in congregational life.  And we know that  there are a number of barriers to overcome.</a:t>
            </a:r>
          </a:p>
          <a:p>
            <a:endParaRPr lang="en-US" sz="1600" dirty="0"/>
          </a:p>
          <a:p>
            <a:r>
              <a:rPr lang="en-US" sz="1600" dirty="0"/>
              <a:t>So, how do we do it?  How do we motivate people to get involved in the life of the congregation?</a:t>
            </a:r>
          </a:p>
          <a:p>
            <a:endParaRPr lang="en-US" sz="1600" dirty="0"/>
          </a:p>
          <a:p>
            <a:r>
              <a:rPr lang="en-US" sz="1600" dirty="0"/>
              <a:t>We turn first to management theory: A collection of ideas which set forth general rules on how to manage a business or organization. Management theory addresses how managers and supervisors relate to their organizations in the knowledge of its goals, the implementation of effective means to get the goals accomplished and how to motivate employees to perform to the highest standard.</a:t>
            </a:r>
          </a:p>
          <a:p>
            <a:endParaRPr lang="en-US" sz="1600" dirty="0"/>
          </a:p>
          <a:p>
            <a:r>
              <a:rPr lang="en-US" sz="1600" dirty="0"/>
              <a:t>If any of you are as puzzled as this lady, hang in there.</a:t>
            </a:r>
          </a:p>
          <a:p>
            <a:endParaRPr lang="en-US" sz="1600" dirty="0"/>
          </a:p>
        </p:txBody>
      </p:sp>
      <p:sp>
        <p:nvSpPr>
          <p:cNvPr id="10035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871" indent="-285720">
              <a:defRPr>
                <a:solidFill>
                  <a:schemeClr val="tx1"/>
                </a:solidFill>
                <a:latin typeface="Arial" charset="0"/>
              </a:defRPr>
            </a:lvl2pPr>
            <a:lvl3pPr marL="1142879" indent="-228576">
              <a:defRPr>
                <a:solidFill>
                  <a:schemeClr val="tx1"/>
                </a:solidFill>
                <a:latin typeface="Arial" charset="0"/>
              </a:defRPr>
            </a:lvl3pPr>
            <a:lvl4pPr marL="1600031" indent="-228576">
              <a:defRPr>
                <a:solidFill>
                  <a:schemeClr val="tx1"/>
                </a:solidFill>
                <a:latin typeface="Arial" charset="0"/>
              </a:defRPr>
            </a:lvl4pPr>
            <a:lvl5pPr marL="2057182" indent="-228576">
              <a:defRPr>
                <a:solidFill>
                  <a:schemeClr val="tx1"/>
                </a:solidFill>
                <a:latin typeface="Arial" charset="0"/>
              </a:defRPr>
            </a:lvl5pPr>
            <a:lvl6pPr marL="2514333" indent="-228576" eaLnBrk="0" fontAlgn="base" hangingPunct="0">
              <a:spcBef>
                <a:spcPct val="0"/>
              </a:spcBef>
              <a:spcAft>
                <a:spcPct val="0"/>
              </a:spcAft>
              <a:defRPr>
                <a:solidFill>
                  <a:schemeClr val="tx1"/>
                </a:solidFill>
                <a:latin typeface="Arial" charset="0"/>
              </a:defRPr>
            </a:lvl6pPr>
            <a:lvl7pPr marL="2971486" indent="-228576" eaLnBrk="0" fontAlgn="base" hangingPunct="0">
              <a:spcBef>
                <a:spcPct val="0"/>
              </a:spcBef>
              <a:spcAft>
                <a:spcPct val="0"/>
              </a:spcAft>
              <a:defRPr>
                <a:solidFill>
                  <a:schemeClr val="tx1"/>
                </a:solidFill>
                <a:latin typeface="Arial" charset="0"/>
              </a:defRPr>
            </a:lvl7pPr>
            <a:lvl8pPr marL="3428637" indent="-228576" eaLnBrk="0" fontAlgn="base" hangingPunct="0">
              <a:spcBef>
                <a:spcPct val="0"/>
              </a:spcBef>
              <a:spcAft>
                <a:spcPct val="0"/>
              </a:spcAft>
              <a:defRPr>
                <a:solidFill>
                  <a:schemeClr val="tx1"/>
                </a:solidFill>
                <a:latin typeface="Arial" charset="0"/>
              </a:defRPr>
            </a:lvl8pPr>
            <a:lvl9pPr marL="3885789" indent="-228576" eaLnBrk="0" fontAlgn="base" hangingPunct="0">
              <a:spcBef>
                <a:spcPct val="0"/>
              </a:spcBef>
              <a:spcAft>
                <a:spcPct val="0"/>
              </a:spcAft>
              <a:defRPr>
                <a:solidFill>
                  <a:schemeClr val="tx1"/>
                </a:solidFill>
                <a:latin typeface="Arial" charset="0"/>
              </a:defRPr>
            </a:lvl9pPr>
          </a:lstStyle>
          <a:p>
            <a:fld id="{4428472B-59C3-47CE-B5B2-0BBE816F94AA}"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871" indent="-285720">
              <a:defRPr>
                <a:solidFill>
                  <a:schemeClr val="tx1"/>
                </a:solidFill>
                <a:latin typeface="Arial" charset="0"/>
              </a:defRPr>
            </a:lvl2pPr>
            <a:lvl3pPr marL="1142879" indent="-228576">
              <a:defRPr>
                <a:solidFill>
                  <a:schemeClr val="tx1"/>
                </a:solidFill>
                <a:latin typeface="Arial" charset="0"/>
              </a:defRPr>
            </a:lvl3pPr>
            <a:lvl4pPr marL="1600031" indent="-228576">
              <a:defRPr>
                <a:solidFill>
                  <a:schemeClr val="tx1"/>
                </a:solidFill>
                <a:latin typeface="Arial" charset="0"/>
              </a:defRPr>
            </a:lvl4pPr>
            <a:lvl5pPr marL="2057182" indent="-228576">
              <a:defRPr>
                <a:solidFill>
                  <a:schemeClr val="tx1"/>
                </a:solidFill>
                <a:latin typeface="Arial" charset="0"/>
              </a:defRPr>
            </a:lvl5pPr>
            <a:lvl6pPr marL="2514333" indent="-228576" eaLnBrk="0" fontAlgn="base" hangingPunct="0">
              <a:spcBef>
                <a:spcPct val="0"/>
              </a:spcBef>
              <a:spcAft>
                <a:spcPct val="0"/>
              </a:spcAft>
              <a:defRPr>
                <a:solidFill>
                  <a:schemeClr val="tx1"/>
                </a:solidFill>
                <a:latin typeface="Arial" charset="0"/>
              </a:defRPr>
            </a:lvl6pPr>
            <a:lvl7pPr marL="2971486" indent="-228576" eaLnBrk="0" fontAlgn="base" hangingPunct="0">
              <a:spcBef>
                <a:spcPct val="0"/>
              </a:spcBef>
              <a:spcAft>
                <a:spcPct val="0"/>
              </a:spcAft>
              <a:defRPr>
                <a:solidFill>
                  <a:schemeClr val="tx1"/>
                </a:solidFill>
                <a:latin typeface="Arial" charset="0"/>
              </a:defRPr>
            </a:lvl7pPr>
            <a:lvl8pPr marL="3428637" indent="-228576" eaLnBrk="0" fontAlgn="base" hangingPunct="0">
              <a:spcBef>
                <a:spcPct val="0"/>
              </a:spcBef>
              <a:spcAft>
                <a:spcPct val="0"/>
              </a:spcAft>
              <a:defRPr>
                <a:solidFill>
                  <a:schemeClr val="tx1"/>
                </a:solidFill>
                <a:latin typeface="Arial" charset="0"/>
              </a:defRPr>
            </a:lvl8pPr>
            <a:lvl9pPr marL="3885789" indent="-228576" eaLnBrk="0" fontAlgn="base" hangingPunct="0">
              <a:spcBef>
                <a:spcPct val="0"/>
              </a:spcBef>
              <a:spcAft>
                <a:spcPct val="0"/>
              </a:spcAft>
              <a:defRPr>
                <a:solidFill>
                  <a:schemeClr val="tx1"/>
                </a:solidFill>
                <a:latin typeface="Arial" charset="0"/>
              </a:defRPr>
            </a:lvl9pPr>
          </a:lstStyle>
          <a:p>
            <a:fld id="{85439DA4-7B62-4456-A996-F1B42F72E4AB}" type="slidenum">
              <a:rPr lang="en-US" smtClean="0">
                <a:solidFill>
                  <a:srgbClr val="000000"/>
                </a:solidFill>
              </a:rPr>
              <a:pPr/>
              <a:t>8</a:t>
            </a:fld>
            <a:endParaRPr lang="en-US" smtClean="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sz="1900" dirty="0"/>
              <a:t>Lets start with what we know people need and want from their work.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871" indent="-285720">
              <a:defRPr>
                <a:solidFill>
                  <a:schemeClr val="tx1"/>
                </a:solidFill>
                <a:latin typeface="Arial" charset="0"/>
              </a:defRPr>
            </a:lvl2pPr>
            <a:lvl3pPr marL="1142879" indent="-228576">
              <a:defRPr>
                <a:solidFill>
                  <a:schemeClr val="tx1"/>
                </a:solidFill>
                <a:latin typeface="Arial" charset="0"/>
              </a:defRPr>
            </a:lvl3pPr>
            <a:lvl4pPr marL="1600031" indent="-228576">
              <a:defRPr>
                <a:solidFill>
                  <a:schemeClr val="tx1"/>
                </a:solidFill>
                <a:latin typeface="Arial" charset="0"/>
              </a:defRPr>
            </a:lvl4pPr>
            <a:lvl5pPr marL="2057182" indent="-228576">
              <a:defRPr>
                <a:solidFill>
                  <a:schemeClr val="tx1"/>
                </a:solidFill>
                <a:latin typeface="Arial" charset="0"/>
              </a:defRPr>
            </a:lvl5pPr>
            <a:lvl6pPr marL="2514333" indent="-228576" eaLnBrk="0" fontAlgn="base" hangingPunct="0">
              <a:spcBef>
                <a:spcPct val="0"/>
              </a:spcBef>
              <a:spcAft>
                <a:spcPct val="0"/>
              </a:spcAft>
              <a:defRPr>
                <a:solidFill>
                  <a:schemeClr val="tx1"/>
                </a:solidFill>
                <a:latin typeface="Arial" charset="0"/>
              </a:defRPr>
            </a:lvl6pPr>
            <a:lvl7pPr marL="2971486" indent="-228576" eaLnBrk="0" fontAlgn="base" hangingPunct="0">
              <a:spcBef>
                <a:spcPct val="0"/>
              </a:spcBef>
              <a:spcAft>
                <a:spcPct val="0"/>
              </a:spcAft>
              <a:defRPr>
                <a:solidFill>
                  <a:schemeClr val="tx1"/>
                </a:solidFill>
                <a:latin typeface="Arial" charset="0"/>
              </a:defRPr>
            </a:lvl7pPr>
            <a:lvl8pPr marL="3428637" indent="-228576" eaLnBrk="0" fontAlgn="base" hangingPunct="0">
              <a:spcBef>
                <a:spcPct val="0"/>
              </a:spcBef>
              <a:spcAft>
                <a:spcPct val="0"/>
              </a:spcAft>
              <a:defRPr>
                <a:solidFill>
                  <a:schemeClr val="tx1"/>
                </a:solidFill>
                <a:latin typeface="Arial" charset="0"/>
              </a:defRPr>
            </a:lvl8pPr>
            <a:lvl9pPr marL="3885789" indent="-228576" eaLnBrk="0" fontAlgn="base" hangingPunct="0">
              <a:spcBef>
                <a:spcPct val="0"/>
              </a:spcBef>
              <a:spcAft>
                <a:spcPct val="0"/>
              </a:spcAft>
              <a:defRPr>
                <a:solidFill>
                  <a:schemeClr val="tx1"/>
                </a:solidFill>
                <a:latin typeface="Arial" charset="0"/>
              </a:defRPr>
            </a:lvl9pPr>
          </a:lstStyle>
          <a:p>
            <a:fld id="{BCD705FF-4D49-42FB-BBDF-9C6FD245F96A}" type="slidenum">
              <a:rPr lang="en-US" smtClean="0">
                <a:solidFill>
                  <a:srgbClr val="000000"/>
                </a:solidFill>
              </a:rPr>
              <a:pPr/>
              <a:t>9</a:t>
            </a:fld>
            <a:endParaRPr lang="en-US" smtClean="0">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31826" y="4459288"/>
            <a:ext cx="5522913" cy="4538000"/>
          </a:xfrm>
          <a:noFill/>
        </p:spPr>
        <p:txBody>
          <a:bodyPr/>
          <a:lstStyle/>
          <a:p>
            <a:r>
              <a:rPr lang="en-US" sz="1600" dirty="0">
                <a:cs typeface="Times New Roman" pitchFamily="18" charset="0"/>
              </a:rPr>
              <a:t>In their book, Contented Cows give Better Milk, Bill </a:t>
            </a:r>
            <a:r>
              <a:rPr lang="en-US" sz="1600" dirty="0" err="1">
                <a:cs typeface="Times New Roman" pitchFamily="18" charset="0"/>
              </a:rPr>
              <a:t>Catlette</a:t>
            </a:r>
            <a:r>
              <a:rPr lang="en-US" sz="1600" dirty="0">
                <a:cs typeface="Times New Roman" pitchFamily="18" charset="0"/>
              </a:rPr>
              <a:t> and Richard </a:t>
            </a:r>
            <a:r>
              <a:rPr lang="en-US" sz="1600" dirty="0" err="1">
                <a:cs typeface="Times New Roman" pitchFamily="18" charset="0"/>
              </a:rPr>
              <a:t>Hadden</a:t>
            </a:r>
            <a:r>
              <a:rPr lang="en-US" sz="1600" dirty="0">
                <a:cs typeface="Times New Roman" pitchFamily="18" charset="0"/>
              </a:rPr>
              <a:t> add their voice to what they think employees want and need:</a:t>
            </a:r>
          </a:p>
          <a:p>
            <a:r>
              <a:rPr lang="en-US" sz="1600" dirty="0">
                <a:cs typeface="Times New Roman" pitchFamily="18" charset="0"/>
              </a:rPr>
              <a:t>1. Meaningful work – they want to be proud of what they do.</a:t>
            </a:r>
          </a:p>
          <a:p>
            <a:r>
              <a:rPr lang="en-US" sz="1600" dirty="0">
                <a:cs typeface="Times New Roman" pitchFamily="18" charset="0"/>
              </a:rPr>
              <a:t>2. High standards – they want an organization that is committed to quality</a:t>
            </a:r>
          </a:p>
          <a:p>
            <a:r>
              <a:rPr lang="en-US" sz="1600" dirty="0">
                <a:latin typeface="Verdana" pitchFamily="34" charset="0"/>
                <a:cs typeface="Times New Roman" pitchFamily="18" charset="0"/>
              </a:rPr>
              <a:t>3.</a:t>
            </a:r>
            <a:r>
              <a:rPr lang="en-US" sz="1600" dirty="0">
                <a:cs typeface="Times New Roman" pitchFamily="18" charset="0"/>
              </a:rPr>
              <a:t> A clear sense of purpose and direction – this includes timely, relevant and truthful information.</a:t>
            </a:r>
          </a:p>
          <a:p>
            <a:r>
              <a:rPr lang="en-US" sz="1600" dirty="0">
                <a:latin typeface="Verdana" pitchFamily="34" charset="0"/>
                <a:cs typeface="Times New Roman" pitchFamily="18" charset="0"/>
              </a:rPr>
              <a:t>4.</a:t>
            </a:r>
            <a:r>
              <a:rPr lang="en-US" sz="1600" dirty="0">
                <a:cs typeface="Times New Roman" pitchFamily="18" charset="0"/>
              </a:rPr>
              <a:t> Balanced “worth-its” – They must see a commensurate level of interest and investment in them and the freedom to pursue some things that are important to them.</a:t>
            </a:r>
          </a:p>
          <a:p>
            <a:r>
              <a:rPr lang="en-US" sz="1600" dirty="0">
                <a:latin typeface="Verdana" pitchFamily="34" charset="0"/>
                <a:cs typeface="Times New Roman" pitchFamily="18" charset="0"/>
              </a:rPr>
              <a:t>5.</a:t>
            </a:r>
            <a:r>
              <a:rPr lang="en-US" sz="1600" dirty="0">
                <a:cs typeface="Times New Roman" pitchFamily="18" charset="0"/>
              </a:rPr>
              <a:t> A level playing field – reciprocal caring, a sense of justice, an assurance that they won’t be taken advantage of.</a:t>
            </a:r>
          </a:p>
          <a:p>
            <a:r>
              <a:rPr lang="en-US" sz="1600" dirty="0">
                <a:latin typeface="Verdana" pitchFamily="34" charset="0"/>
                <a:cs typeface="Times New Roman" pitchFamily="18" charset="0"/>
              </a:rPr>
              <a:t>6.</a:t>
            </a:r>
            <a:r>
              <a:rPr lang="en-US" sz="1600" dirty="0">
                <a:cs typeface="Times New Roman" pitchFamily="18" charset="0"/>
              </a:rPr>
              <a:t>To be and feel competent</a:t>
            </a:r>
          </a:p>
          <a:p>
            <a:endParaRPr lang="en-US" sz="1600" dirty="0">
              <a:cs typeface="Times New Roman" pitchFamily="18" charset="0"/>
            </a:endParaRPr>
          </a:p>
          <a:p>
            <a:r>
              <a:rPr lang="en-US" sz="1600" dirty="0">
                <a:cs typeface="Times New Roman" pitchFamily="18" charset="0"/>
              </a:rPr>
              <a:t>My contention in this session is that the things that people need and want from their work are exactly the same things they want from their congregation.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3939485-EA9D-4A83-BBCD-227EB30BC798}" type="datetime1">
              <a:rPr lang="en-US" smtClean="0"/>
              <a:t>6/18/2013</a:t>
            </a:fld>
            <a:endParaRPr lang="en-US"/>
          </a:p>
        </p:txBody>
      </p:sp>
      <p:sp>
        <p:nvSpPr>
          <p:cNvPr id="20" name="Footer Placeholder 19"/>
          <p:cNvSpPr>
            <a:spLocks noGrp="1"/>
          </p:cNvSpPr>
          <p:nvPr>
            <p:ph type="ftr" sz="quarter" idx="11"/>
          </p:nvPr>
        </p:nvSpPr>
        <p:spPr/>
        <p:txBody>
          <a:bodyPr/>
          <a:lstStyle>
            <a:extLst/>
          </a:lstStyle>
          <a:p>
            <a:r>
              <a:rPr lang="en-US" smtClean="0"/>
              <a:t>Beyond Contentment  CERG  2013</a:t>
            </a:r>
            <a:endParaRPr lang="en-US"/>
          </a:p>
        </p:txBody>
      </p:sp>
      <p:sp>
        <p:nvSpPr>
          <p:cNvPr id="10" name="Slide Number Placeholder 9"/>
          <p:cNvSpPr>
            <a:spLocks noGrp="1"/>
          </p:cNvSpPr>
          <p:nvPr>
            <p:ph type="sldNum" sz="quarter" idx="12"/>
          </p:nvPr>
        </p:nvSpPr>
        <p:spPr/>
        <p:txBody>
          <a:bodyPr/>
          <a:lstStyle>
            <a:extLst/>
          </a:lstStyle>
          <a:p>
            <a:fld id="{4B26B66A-4653-4725-B9C0-306FE2A12553}"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B7BF63-17F1-462F-A2C7-434F1822FD04}" type="datetime1">
              <a:rPr lang="en-US" smtClean="0"/>
              <a:t>6/18/2013</a:t>
            </a:fld>
            <a:endParaRPr lang="en-US"/>
          </a:p>
        </p:txBody>
      </p:sp>
      <p:sp>
        <p:nvSpPr>
          <p:cNvPr id="5" name="Footer Placeholder 4"/>
          <p:cNvSpPr>
            <a:spLocks noGrp="1"/>
          </p:cNvSpPr>
          <p:nvPr>
            <p:ph type="ftr" sz="quarter" idx="11"/>
          </p:nvPr>
        </p:nvSpPr>
        <p:spPr/>
        <p:txBody>
          <a:bodyPr/>
          <a:lstStyle>
            <a:extLst/>
          </a:lstStyle>
          <a:p>
            <a:r>
              <a:rPr lang="en-US" smtClean="0"/>
              <a:t>Beyond Contentment  CERG  2013</a:t>
            </a:r>
            <a:endParaRPr lang="en-US"/>
          </a:p>
        </p:txBody>
      </p:sp>
      <p:sp>
        <p:nvSpPr>
          <p:cNvPr id="6" name="Slide Number Placeholder 5"/>
          <p:cNvSpPr>
            <a:spLocks noGrp="1"/>
          </p:cNvSpPr>
          <p:nvPr>
            <p:ph type="sldNum" sz="quarter" idx="12"/>
          </p:nvPr>
        </p:nvSpPr>
        <p:spPr/>
        <p:txBody>
          <a:bodyPr/>
          <a:lstStyle>
            <a:extLst/>
          </a:lstStyle>
          <a:p>
            <a:fld id="{4B26B66A-4653-4725-B9C0-306FE2A125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B9F3E6-40F9-449B-9797-DB7FCBE1A795}" type="datetime1">
              <a:rPr lang="en-US" smtClean="0"/>
              <a:t>6/18/2013</a:t>
            </a:fld>
            <a:endParaRPr lang="en-US"/>
          </a:p>
        </p:txBody>
      </p:sp>
      <p:sp>
        <p:nvSpPr>
          <p:cNvPr id="5" name="Footer Placeholder 4"/>
          <p:cNvSpPr>
            <a:spLocks noGrp="1"/>
          </p:cNvSpPr>
          <p:nvPr>
            <p:ph type="ftr" sz="quarter" idx="11"/>
          </p:nvPr>
        </p:nvSpPr>
        <p:spPr/>
        <p:txBody>
          <a:bodyPr/>
          <a:lstStyle>
            <a:extLst/>
          </a:lstStyle>
          <a:p>
            <a:r>
              <a:rPr lang="en-US" smtClean="0"/>
              <a:t>Beyond Contentment  CERG  2013</a:t>
            </a:r>
            <a:endParaRPr lang="en-US"/>
          </a:p>
        </p:txBody>
      </p:sp>
      <p:sp>
        <p:nvSpPr>
          <p:cNvPr id="6" name="Slide Number Placeholder 5"/>
          <p:cNvSpPr>
            <a:spLocks noGrp="1"/>
          </p:cNvSpPr>
          <p:nvPr>
            <p:ph type="sldNum" sz="quarter" idx="12"/>
          </p:nvPr>
        </p:nvSpPr>
        <p:spPr/>
        <p:txBody>
          <a:bodyPr/>
          <a:lstStyle>
            <a:extLst/>
          </a:lstStyle>
          <a:p>
            <a:fld id="{4B26B66A-4653-4725-B9C0-306FE2A1255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solidFill>
                  <a:srgbClr val="FFFFFF"/>
                </a:solidFill>
              </a:defRPr>
            </a:lvl1pPr>
          </a:lstStyle>
          <a:p>
            <a:pPr>
              <a:defRPr/>
            </a:pPr>
            <a:fld id="{C0C305AF-2EEA-44E2-83CC-2AF68FAB785C}" type="datetime1">
              <a:rPr lang="en-US" smtClean="0"/>
              <a:t>6/18/2013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solidFill>
                  <a:srgbClr val="FFFFFF"/>
                </a:solidFill>
              </a:defRPr>
            </a:lvl1pPr>
          </a:lstStyle>
          <a:p>
            <a:pPr>
              <a:defRPr/>
            </a:pPr>
            <a:r>
              <a:rPr lang="en-US" smtClean="0"/>
              <a:t>Beyond Contentment  CERG  2013</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solidFill>
                  <a:srgbClr val="FFFFFF"/>
                </a:solidFill>
              </a:defRPr>
            </a:lvl1pPr>
          </a:lstStyle>
          <a:p>
            <a:pPr>
              <a:defRPr/>
            </a:pPr>
            <a:fld id="{90C83D00-D624-43B6-851E-17F4B2303BD4}" type="slidenum">
              <a:rPr lang="en-US"/>
              <a:pPr>
                <a:defRPr/>
              </a:pPr>
              <a:t>‹#›</a:t>
            </a:fld>
            <a:endParaRPr lang="en-US"/>
          </a:p>
        </p:txBody>
      </p:sp>
    </p:spTree>
    <p:extLst>
      <p:ext uri="{BB962C8B-B14F-4D97-AF65-F5344CB8AC3E}">
        <p14:creationId xmlns:p14="http://schemas.microsoft.com/office/powerpoint/2010/main" val="10409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solidFill>
                  <a:srgbClr val="000000"/>
                </a:solidFill>
              </a:defRPr>
            </a:lvl1pPr>
          </a:lstStyle>
          <a:p>
            <a:pPr>
              <a:defRPr/>
            </a:pPr>
            <a:fld id="{FE6AF98E-B7DD-4DAD-8C33-6F0E004641BC}" type="datetime1">
              <a:rPr lang="en-US" smtClean="0"/>
              <a:t>6/18/2013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solidFill>
                  <a:srgbClr val="000000"/>
                </a:solidFill>
              </a:defRPr>
            </a:lvl1pPr>
          </a:lstStyle>
          <a:p>
            <a:pPr>
              <a:defRPr/>
            </a:pPr>
            <a:r>
              <a:rPr lang="en-US" smtClean="0"/>
              <a:t>Beyond Contentment  CERG  2013</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solidFill>
                  <a:srgbClr val="000000"/>
                </a:solidFill>
              </a:defRPr>
            </a:lvl1pPr>
          </a:lstStyle>
          <a:p>
            <a:pPr>
              <a:defRPr/>
            </a:pPr>
            <a:fld id="{EFEBF12D-375B-4B91-A2A5-4098BA446501}" type="slidenum">
              <a:rPr lang="en-US"/>
              <a:pPr>
                <a:defRPr/>
              </a:pPr>
              <a:t>‹#›</a:t>
            </a:fld>
            <a:endParaRPr lang="en-US"/>
          </a:p>
        </p:txBody>
      </p:sp>
    </p:spTree>
    <p:extLst>
      <p:ext uri="{BB962C8B-B14F-4D97-AF65-F5344CB8AC3E}">
        <p14:creationId xmlns:p14="http://schemas.microsoft.com/office/powerpoint/2010/main" val="123326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D1ECB0-F06C-43BD-AAD4-B54FFA2C46B7}" type="datetime1">
              <a:rPr lang="en-US" smtClean="0"/>
              <a:t>6/18/2013</a:t>
            </a:fld>
            <a:endParaRPr lang="en-US"/>
          </a:p>
        </p:txBody>
      </p:sp>
      <p:sp>
        <p:nvSpPr>
          <p:cNvPr id="5" name="Footer Placeholder 4"/>
          <p:cNvSpPr>
            <a:spLocks noGrp="1"/>
          </p:cNvSpPr>
          <p:nvPr>
            <p:ph type="ftr" sz="quarter" idx="11"/>
          </p:nvPr>
        </p:nvSpPr>
        <p:spPr/>
        <p:txBody>
          <a:bodyPr/>
          <a:lstStyle>
            <a:extLst/>
          </a:lstStyle>
          <a:p>
            <a:r>
              <a:rPr lang="en-US" smtClean="0"/>
              <a:t>Beyond Contentment  CERG  2013</a:t>
            </a:r>
            <a:endParaRPr lang="en-US"/>
          </a:p>
        </p:txBody>
      </p:sp>
      <p:sp>
        <p:nvSpPr>
          <p:cNvPr id="6" name="Slide Number Placeholder 5"/>
          <p:cNvSpPr>
            <a:spLocks noGrp="1"/>
          </p:cNvSpPr>
          <p:nvPr>
            <p:ph type="sldNum" sz="quarter" idx="12"/>
          </p:nvPr>
        </p:nvSpPr>
        <p:spPr/>
        <p:txBody>
          <a:bodyPr/>
          <a:lstStyle>
            <a:extLst/>
          </a:lstStyle>
          <a:p>
            <a:fld id="{4B26B66A-4653-4725-B9C0-306FE2A125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9E5DA32-D0E4-4FEB-9BCB-13C8F50948F3}" type="datetime1">
              <a:rPr lang="en-US" smtClean="0"/>
              <a:t>6/18/2013</a:t>
            </a:fld>
            <a:endParaRPr lang="en-US"/>
          </a:p>
        </p:txBody>
      </p:sp>
      <p:sp>
        <p:nvSpPr>
          <p:cNvPr id="5" name="Footer Placeholder 4"/>
          <p:cNvSpPr>
            <a:spLocks noGrp="1"/>
          </p:cNvSpPr>
          <p:nvPr>
            <p:ph type="ftr" sz="quarter" idx="11"/>
          </p:nvPr>
        </p:nvSpPr>
        <p:spPr/>
        <p:txBody>
          <a:bodyPr/>
          <a:lstStyle>
            <a:extLst/>
          </a:lstStyle>
          <a:p>
            <a:r>
              <a:rPr lang="en-US" smtClean="0"/>
              <a:t>Beyond Contentment  CERG  2013</a:t>
            </a:r>
            <a:endParaRPr lang="en-US"/>
          </a:p>
        </p:txBody>
      </p:sp>
      <p:sp>
        <p:nvSpPr>
          <p:cNvPr id="6" name="Slide Number Placeholder 5"/>
          <p:cNvSpPr>
            <a:spLocks noGrp="1"/>
          </p:cNvSpPr>
          <p:nvPr>
            <p:ph type="sldNum" sz="quarter" idx="12"/>
          </p:nvPr>
        </p:nvSpPr>
        <p:spPr/>
        <p:txBody>
          <a:bodyPr/>
          <a:lstStyle>
            <a:extLst/>
          </a:lstStyle>
          <a:p>
            <a:fld id="{4B26B66A-4653-4725-B9C0-306FE2A12553}"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1805EE-3A10-4FB9-A436-BEE2B75115D7}" type="datetime1">
              <a:rPr lang="en-US" smtClean="0"/>
              <a:t>6/18/2013</a:t>
            </a:fld>
            <a:endParaRPr lang="en-US"/>
          </a:p>
        </p:txBody>
      </p:sp>
      <p:sp>
        <p:nvSpPr>
          <p:cNvPr id="6" name="Footer Placeholder 5"/>
          <p:cNvSpPr>
            <a:spLocks noGrp="1"/>
          </p:cNvSpPr>
          <p:nvPr>
            <p:ph type="ftr" sz="quarter" idx="11"/>
          </p:nvPr>
        </p:nvSpPr>
        <p:spPr/>
        <p:txBody>
          <a:bodyPr/>
          <a:lstStyle>
            <a:extLst/>
          </a:lstStyle>
          <a:p>
            <a:r>
              <a:rPr lang="en-US" smtClean="0"/>
              <a:t>Beyond Contentment  CERG  2013</a:t>
            </a:r>
            <a:endParaRPr lang="en-US"/>
          </a:p>
        </p:txBody>
      </p:sp>
      <p:sp>
        <p:nvSpPr>
          <p:cNvPr id="7" name="Slide Number Placeholder 6"/>
          <p:cNvSpPr>
            <a:spLocks noGrp="1"/>
          </p:cNvSpPr>
          <p:nvPr>
            <p:ph type="sldNum" sz="quarter" idx="12"/>
          </p:nvPr>
        </p:nvSpPr>
        <p:spPr/>
        <p:txBody>
          <a:bodyPr/>
          <a:lstStyle>
            <a:extLst/>
          </a:lstStyle>
          <a:p>
            <a:fld id="{4B26B66A-4653-4725-B9C0-306FE2A125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33782E3-F274-461A-B38D-EAD8EE3919B0}" type="datetime1">
              <a:rPr lang="en-US" smtClean="0"/>
              <a:t>6/18/2013</a:t>
            </a:fld>
            <a:endParaRPr lang="en-US"/>
          </a:p>
        </p:txBody>
      </p:sp>
      <p:sp>
        <p:nvSpPr>
          <p:cNvPr id="8" name="Footer Placeholder 7"/>
          <p:cNvSpPr>
            <a:spLocks noGrp="1"/>
          </p:cNvSpPr>
          <p:nvPr>
            <p:ph type="ftr" sz="quarter" idx="11"/>
          </p:nvPr>
        </p:nvSpPr>
        <p:spPr/>
        <p:txBody>
          <a:bodyPr/>
          <a:lstStyle>
            <a:extLst/>
          </a:lstStyle>
          <a:p>
            <a:r>
              <a:rPr lang="en-US" smtClean="0"/>
              <a:t>Beyond Contentment  CERG  2013</a:t>
            </a:r>
            <a:endParaRPr lang="en-US"/>
          </a:p>
        </p:txBody>
      </p:sp>
      <p:sp>
        <p:nvSpPr>
          <p:cNvPr id="9" name="Slide Number Placeholder 8"/>
          <p:cNvSpPr>
            <a:spLocks noGrp="1"/>
          </p:cNvSpPr>
          <p:nvPr>
            <p:ph type="sldNum" sz="quarter" idx="12"/>
          </p:nvPr>
        </p:nvSpPr>
        <p:spPr/>
        <p:txBody>
          <a:bodyPr/>
          <a:lstStyle>
            <a:extLst/>
          </a:lstStyle>
          <a:p>
            <a:fld id="{4B26B66A-4653-4725-B9C0-306FE2A125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C246E5B-14EE-427F-BCED-EC34ECD9F3E6}" type="datetime1">
              <a:rPr lang="en-US" smtClean="0"/>
              <a:t>6/18/2013</a:t>
            </a:fld>
            <a:endParaRPr lang="en-US"/>
          </a:p>
        </p:txBody>
      </p:sp>
      <p:sp>
        <p:nvSpPr>
          <p:cNvPr id="4" name="Footer Placeholder 3"/>
          <p:cNvSpPr>
            <a:spLocks noGrp="1"/>
          </p:cNvSpPr>
          <p:nvPr>
            <p:ph type="ftr" sz="quarter" idx="11"/>
          </p:nvPr>
        </p:nvSpPr>
        <p:spPr/>
        <p:txBody>
          <a:bodyPr/>
          <a:lstStyle>
            <a:extLst/>
          </a:lstStyle>
          <a:p>
            <a:r>
              <a:rPr lang="en-US" smtClean="0"/>
              <a:t>Beyond Contentment  CERG  2013</a:t>
            </a:r>
            <a:endParaRPr lang="en-US"/>
          </a:p>
        </p:txBody>
      </p:sp>
      <p:sp>
        <p:nvSpPr>
          <p:cNvPr id="5" name="Slide Number Placeholder 4"/>
          <p:cNvSpPr>
            <a:spLocks noGrp="1"/>
          </p:cNvSpPr>
          <p:nvPr>
            <p:ph type="sldNum" sz="quarter" idx="12"/>
          </p:nvPr>
        </p:nvSpPr>
        <p:spPr/>
        <p:txBody>
          <a:bodyPr/>
          <a:lstStyle>
            <a:extLst/>
          </a:lstStyle>
          <a:p>
            <a:fld id="{4B26B66A-4653-4725-B9C0-306FE2A125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05F46A1-76AA-41B1-B862-BB0F663A429B}" type="datetime1">
              <a:rPr lang="en-US" smtClean="0"/>
              <a:t>6/18/2013</a:t>
            </a:fld>
            <a:endParaRPr lang="en-US"/>
          </a:p>
        </p:txBody>
      </p:sp>
      <p:sp>
        <p:nvSpPr>
          <p:cNvPr id="3" name="Footer Placeholder 2"/>
          <p:cNvSpPr>
            <a:spLocks noGrp="1"/>
          </p:cNvSpPr>
          <p:nvPr>
            <p:ph type="ftr" sz="quarter" idx="11"/>
          </p:nvPr>
        </p:nvSpPr>
        <p:spPr/>
        <p:txBody>
          <a:bodyPr/>
          <a:lstStyle>
            <a:extLst/>
          </a:lstStyle>
          <a:p>
            <a:r>
              <a:rPr lang="en-US" smtClean="0"/>
              <a:t>Beyond Contentment  CERG  2013</a:t>
            </a:r>
            <a:endParaRPr lang="en-US"/>
          </a:p>
        </p:txBody>
      </p:sp>
      <p:sp>
        <p:nvSpPr>
          <p:cNvPr id="4" name="Slide Number Placeholder 3"/>
          <p:cNvSpPr>
            <a:spLocks noGrp="1"/>
          </p:cNvSpPr>
          <p:nvPr>
            <p:ph type="sldNum" sz="quarter" idx="12"/>
          </p:nvPr>
        </p:nvSpPr>
        <p:spPr/>
        <p:txBody>
          <a:bodyPr/>
          <a:lstStyle>
            <a:extLst/>
          </a:lstStyle>
          <a:p>
            <a:fld id="{4B26B66A-4653-4725-B9C0-306FE2A12553}"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CB7C9D-6DE3-42EF-806A-C760BCF17F82}" type="datetime1">
              <a:rPr lang="en-US" smtClean="0"/>
              <a:t>6/18/2013</a:t>
            </a:fld>
            <a:endParaRPr lang="en-US"/>
          </a:p>
        </p:txBody>
      </p:sp>
      <p:sp>
        <p:nvSpPr>
          <p:cNvPr id="6" name="Footer Placeholder 5"/>
          <p:cNvSpPr>
            <a:spLocks noGrp="1"/>
          </p:cNvSpPr>
          <p:nvPr>
            <p:ph type="ftr" sz="quarter" idx="11"/>
          </p:nvPr>
        </p:nvSpPr>
        <p:spPr/>
        <p:txBody>
          <a:bodyPr/>
          <a:lstStyle>
            <a:extLst/>
          </a:lstStyle>
          <a:p>
            <a:r>
              <a:rPr lang="en-US" smtClean="0"/>
              <a:t>Beyond Contentment  CERG  2013</a:t>
            </a:r>
            <a:endParaRPr lang="en-US"/>
          </a:p>
        </p:txBody>
      </p:sp>
      <p:sp>
        <p:nvSpPr>
          <p:cNvPr id="7" name="Slide Number Placeholder 6"/>
          <p:cNvSpPr>
            <a:spLocks noGrp="1"/>
          </p:cNvSpPr>
          <p:nvPr>
            <p:ph type="sldNum" sz="quarter" idx="12"/>
          </p:nvPr>
        </p:nvSpPr>
        <p:spPr/>
        <p:txBody>
          <a:bodyPr/>
          <a:lstStyle>
            <a:extLst/>
          </a:lstStyle>
          <a:p>
            <a:fld id="{4B26B66A-4653-4725-B9C0-306FE2A125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C2726CB-A8C5-4B24-888D-C258228D6DD3}" type="datetime1">
              <a:rPr lang="en-US" smtClean="0"/>
              <a:t>6/18/2013</a:t>
            </a:fld>
            <a:endParaRPr lang="en-US"/>
          </a:p>
        </p:txBody>
      </p:sp>
      <p:sp>
        <p:nvSpPr>
          <p:cNvPr id="6" name="Footer Placeholder 5"/>
          <p:cNvSpPr>
            <a:spLocks noGrp="1"/>
          </p:cNvSpPr>
          <p:nvPr>
            <p:ph type="ftr" sz="quarter" idx="11"/>
          </p:nvPr>
        </p:nvSpPr>
        <p:spPr/>
        <p:txBody>
          <a:bodyPr/>
          <a:lstStyle>
            <a:extLst/>
          </a:lstStyle>
          <a:p>
            <a:r>
              <a:rPr lang="en-US" smtClean="0"/>
              <a:t>Beyond Contentment  CERG  2013</a:t>
            </a:r>
            <a:endParaRPr lang="en-US"/>
          </a:p>
        </p:txBody>
      </p:sp>
      <p:sp>
        <p:nvSpPr>
          <p:cNvPr id="7" name="Slide Number Placeholder 6"/>
          <p:cNvSpPr>
            <a:spLocks noGrp="1"/>
          </p:cNvSpPr>
          <p:nvPr>
            <p:ph type="sldNum" sz="quarter" idx="12"/>
          </p:nvPr>
        </p:nvSpPr>
        <p:spPr/>
        <p:txBody>
          <a:bodyPr/>
          <a:lstStyle>
            <a:extLst/>
          </a:lstStyle>
          <a:p>
            <a:fld id="{4B26B66A-4653-4725-B9C0-306FE2A12553}"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B97EB29-470B-423D-8132-FBC42CC4F049}" type="datetime1">
              <a:rPr lang="en-US" smtClean="0"/>
              <a:t>6/18/2013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Beyond Contentment  CERG  2013</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B26B66A-4653-4725-B9C0-306FE2A12553}"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rguu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3629"/>
            <a:ext cx="7772400" cy="1470025"/>
          </a:xfrm>
        </p:spPr>
        <p:txBody>
          <a:bodyPr>
            <a:normAutofit/>
          </a:bodyPr>
          <a:lstStyle/>
          <a:p>
            <a:pPr>
              <a:defRPr/>
            </a:pPr>
            <a:r>
              <a:rPr lang="en-US" sz="3600" dirty="0"/>
              <a:t>Beyond Contentment: Motivating Members to Do More</a:t>
            </a:r>
            <a:endParaRPr lang="en-US" sz="3600" dirty="0" smtClean="0"/>
          </a:p>
        </p:txBody>
      </p:sp>
      <p:sp>
        <p:nvSpPr>
          <p:cNvPr id="31747" name="Rectangle 3"/>
          <p:cNvSpPr>
            <a:spLocks noGrp="1" noChangeArrowheads="1"/>
          </p:cNvSpPr>
          <p:nvPr>
            <p:ph type="subTitle" idx="1"/>
          </p:nvPr>
        </p:nvSpPr>
        <p:spPr>
          <a:xfrm>
            <a:off x="990600" y="1524000"/>
            <a:ext cx="8153400" cy="5181600"/>
          </a:xfrm>
        </p:spPr>
        <p:txBody>
          <a:bodyPr>
            <a:normAutofit fontScale="92500" lnSpcReduction="20000"/>
          </a:bodyPr>
          <a:lstStyle/>
          <a:p>
            <a:pPr marR="0">
              <a:lnSpc>
                <a:spcPct val="90000"/>
              </a:lnSpc>
            </a:pPr>
            <a:endParaRPr lang="en-US" sz="2400" dirty="0" smtClean="0"/>
          </a:p>
          <a:p>
            <a:pPr marR="0">
              <a:lnSpc>
                <a:spcPct val="90000"/>
              </a:lnSpc>
            </a:pPr>
            <a:r>
              <a:rPr lang="en-US" sz="3000" dirty="0" smtClean="0"/>
              <a:t>Unitarian </a:t>
            </a:r>
            <a:r>
              <a:rPr lang="en-US" sz="3000" dirty="0"/>
              <a:t>Universalist Association of Congregations </a:t>
            </a:r>
            <a:endParaRPr lang="en-US" sz="3000" dirty="0" smtClean="0"/>
          </a:p>
          <a:p>
            <a:pPr marR="0">
              <a:lnSpc>
                <a:spcPct val="90000"/>
              </a:lnSpc>
            </a:pPr>
            <a:r>
              <a:rPr lang="en-US" sz="3000" dirty="0" smtClean="0"/>
              <a:t>General </a:t>
            </a:r>
            <a:r>
              <a:rPr lang="en-US" sz="3000" dirty="0"/>
              <a:t>Assembly</a:t>
            </a:r>
          </a:p>
          <a:p>
            <a:pPr marR="0">
              <a:lnSpc>
                <a:spcPct val="90000"/>
              </a:lnSpc>
            </a:pPr>
            <a:r>
              <a:rPr lang="en-US" sz="3000" dirty="0"/>
              <a:t>The Kentucky International Convention Center, </a:t>
            </a:r>
            <a:r>
              <a:rPr lang="en-US" sz="3000" dirty="0" smtClean="0"/>
              <a:t> </a:t>
            </a:r>
          </a:p>
          <a:p>
            <a:pPr marR="0">
              <a:lnSpc>
                <a:spcPct val="90000"/>
              </a:lnSpc>
            </a:pPr>
            <a:r>
              <a:rPr lang="en-US" sz="3000" dirty="0" smtClean="0"/>
              <a:t>Louisville</a:t>
            </a:r>
            <a:r>
              <a:rPr lang="en-US" sz="3000" dirty="0"/>
              <a:t>, </a:t>
            </a:r>
            <a:r>
              <a:rPr lang="en-US" sz="3000" dirty="0" smtClean="0"/>
              <a:t>KY</a:t>
            </a:r>
          </a:p>
          <a:p>
            <a:pPr marR="0">
              <a:lnSpc>
                <a:spcPct val="90000"/>
              </a:lnSpc>
            </a:pPr>
            <a:endParaRPr lang="en-US" sz="3000" dirty="0" smtClean="0"/>
          </a:p>
          <a:p>
            <a:pPr marR="0">
              <a:lnSpc>
                <a:spcPct val="90000"/>
              </a:lnSpc>
            </a:pPr>
            <a:r>
              <a:rPr lang="en-US" sz="3000" dirty="0" smtClean="0"/>
              <a:t>June 20, 2013</a:t>
            </a:r>
            <a:endParaRPr lang="en-US" sz="3000" dirty="0"/>
          </a:p>
          <a:p>
            <a:pPr marR="0">
              <a:lnSpc>
                <a:spcPct val="90000"/>
              </a:lnSpc>
            </a:pPr>
            <a:endParaRPr lang="en-US" sz="3000" dirty="0" smtClean="0"/>
          </a:p>
          <a:p>
            <a:pPr marR="0" eaLnBrk="1" hangingPunct="1">
              <a:lnSpc>
                <a:spcPct val="90000"/>
              </a:lnSpc>
            </a:pPr>
            <a:endParaRPr lang="en-US" sz="3000" dirty="0"/>
          </a:p>
          <a:p>
            <a:pPr marR="0" eaLnBrk="1" hangingPunct="1">
              <a:lnSpc>
                <a:spcPct val="90000"/>
              </a:lnSpc>
            </a:pPr>
            <a:r>
              <a:rPr lang="en-US" sz="3000" dirty="0" smtClean="0"/>
              <a:t>Facilitated by Mark Bernstein</a:t>
            </a:r>
          </a:p>
          <a:p>
            <a:pPr marR="0" eaLnBrk="1" hangingPunct="1">
              <a:lnSpc>
                <a:spcPct val="90000"/>
              </a:lnSpc>
            </a:pPr>
            <a:r>
              <a:rPr lang="en-US" sz="3000" dirty="0" smtClean="0"/>
              <a:t>Regional Growth Development Consultant</a:t>
            </a:r>
          </a:p>
          <a:p>
            <a:pPr marR="0" eaLnBrk="1" hangingPunct="1">
              <a:lnSpc>
                <a:spcPct val="90000"/>
              </a:lnSpc>
            </a:pPr>
            <a:r>
              <a:rPr lang="en-US" sz="3000" dirty="0" smtClean="0"/>
              <a:t>Central East Regional Group (CERG)</a:t>
            </a:r>
          </a:p>
          <a:p>
            <a:pPr marR="0" eaLnBrk="1" hangingPunct="1">
              <a:lnSpc>
                <a:spcPct val="90000"/>
              </a:lnSpc>
            </a:pPr>
            <a:endParaRPr lang="en-US" sz="3000" dirty="0" smtClean="0"/>
          </a:p>
          <a:p>
            <a:pPr marR="0">
              <a:lnSpc>
                <a:spcPct val="90000"/>
              </a:lnSpc>
            </a:pPr>
            <a:r>
              <a:rPr lang="en-US" sz="3000" dirty="0">
                <a:hlinkClick r:id="rId3"/>
              </a:rPr>
              <a:t>www.cerguua.org</a:t>
            </a:r>
            <a:endParaRPr lang="en-US" sz="3000" dirty="0" smtClean="0"/>
          </a:p>
        </p:txBody>
      </p:sp>
    </p:spTree>
    <p:extLst>
      <p:ext uri="{BB962C8B-B14F-4D97-AF65-F5344CB8AC3E}">
        <p14:creationId xmlns:p14="http://schemas.microsoft.com/office/powerpoint/2010/main" val="13543617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543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Beyond Contentment  CERG  2013</a:t>
            </a:r>
            <a:endParaRPr lang="en-US"/>
          </a:p>
        </p:txBody>
      </p:sp>
      <p:sp>
        <p:nvSpPr>
          <p:cNvPr id="3" name="Slide Number Placeholder 2"/>
          <p:cNvSpPr>
            <a:spLocks noGrp="1"/>
          </p:cNvSpPr>
          <p:nvPr>
            <p:ph type="sldNum" sz="quarter" idx="12"/>
          </p:nvPr>
        </p:nvSpPr>
        <p:spPr/>
        <p:txBody>
          <a:bodyPr/>
          <a:lstStyle/>
          <a:p>
            <a:pPr>
              <a:defRPr/>
            </a:pPr>
            <a:fld id="{90C83D00-D624-43B6-851E-17F4B2303BD4}" type="slidenum">
              <a:rPr lang="en-US" smtClean="0"/>
              <a:pPr>
                <a:defRPr/>
              </a:pPr>
              <a:t>10</a:t>
            </a:fld>
            <a:endParaRPr lang="en-US"/>
          </a:p>
        </p:txBody>
      </p:sp>
    </p:spTree>
    <p:extLst>
      <p:ext uri="{BB962C8B-B14F-4D97-AF65-F5344CB8AC3E}">
        <p14:creationId xmlns:p14="http://schemas.microsoft.com/office/powerpoint/2010/main" val="363516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04800" y="228600"/>
            <a:ext cx="8534400" cy="1143000"/>
          </a:xfrm>
        </p:spPr>
        <p:txBody>
          <a:bodyPr/>
          <a:lstStyle/>
          <a:p>
            <a:pPr algn="ctr" eaLnBrk="1" hangingPunct="1">
              <a:defRPr/>
            </a:pPr>
            <a:r>
              <a:rPr lang="en-US" sz="3200" dirty="0" smtClean="0">
                <a:solidFill>
                  <a:schemeClr val="tx1"/>
                </a:solidFill>
              </a:rPr>
              <a:t>	Herzberg’s </a:t>
            </a:r>
            <a:r>
              <a:rPr lang="en-US" sz="3200" dirty="0">
                <a:solidFill>
                  <a:schemeClr val="tx1"/>
                </a:solidFill>
              </a:rPr>
              <a:t>Motivation-Hygiene Theory (What?)</a:t>
            </a:r>
          </a:p>
        </p:txBody>
      </p:sp>
      <p:sp>
        <p:nvSpPr>
          <p:cNvPr id="151555" name="Rectangle 3"/>
          <p:cNvSpPr>
            <a:spLocks noGrp="1" noChangeArrowheads="1"/>
          </p:cNvSpPr>
          <p:nvPr>
            <p:ph sz="half" idx="1"/>
          </p:nvPr>
        </p:nvSpPr>
        <p:spPr>
          <a:xfrm>
            <a:off x="5105400" y="1752600"/>
            <a:ext cx="3962400" cy="4800600"/>
          </a:xfrm>
        </p:spPr>
        <p:txBody>
          <a:bodyPr>
            <a:normAutofit lnSpcReduction="10000"/>
          </a:bodyPr>
          <a:lstStyle/>
          <a:p>
            <a:pPr eaLnBrk="1" hangingPunct="1">
              <a:buFont typeface="Wingdings" pitchFamily="2" charset="2"/>
              <a:buNone/>
              <a:defRPr/>
            </a:pPr>
            <a:r>
              <a:rPr lang="en-US" b="1" dirty="0" smtClean="0"/>
              <a:t>   Factors </a:t>
            </a:r>
            <a:r>
              <a:rPr lang="en-US" b="1" dirty="0"/>
              <a:t>for Satisfaction</a:t>
            </a:r>
          </a:p>
          <a:p>
            <a:pPr eaLnBrk="1" hangingPunct="1">
              <a:buClr>
                <a:schemeClr val="tx1"/>
              </a:buClr>
              <a:defRPr/>
            </a:pPr>
            <a:r>
              <a:rPr lang="en-US" dirty="0"/>
              <a:t>Achievement</a:t>
            </a:r>
          </a:p>
          <a:p>
            <a:pPr eaLnBrk="1" hangingPunct="1">
              <a:buClr>
                <a:schemeClr val="tx1"/>
              </a:buClr>
              <a:defRPr/>
            </a:pPr>
            <a:r>
              <a:rPr lang="en-US" dirty="0"/>
              <a:t>Recognition</a:t>
            </a:r>
          </a:p>
          <a:p>
            <a:pPr eaLnBrk="1" hangingPunct="1">
              <a:buClr>
                <a:schemeClr val="tx1"/>
              </a:buClr>
              <a:defRPr/>
            </a:pPr>
            <a:r>
              <a:rPr lang="en-US" dirty="0"/>
              <a:t>The work itself</a:t>
            </a:r>
          </a:p>
          <a:p>
            <a:pPr eaLnBrk="1" hangingPunct="1">
              <a:buClr>
                <a:schemeClr val="tx1"/>
              </a:buClr>
              <a:defRPr/>
            </a:pPr>
            <a:r>
              <a:rPr lang="en-US" dirty="0"/>
              <a:t>Responsibility</a:t>
            </a:r>
          </a:p>
          <a:p>
            <a:pPr eaLnBrk="1" hangingPunct="1">
              <a:buClr>
                <a:schemeClr val="tx1"/>
              </a:buClr>
              <a:defRPr/>
            </a:pPr>
            <a:r>
              <a:rPr lang="en-US" dirty="0"/>
              <a:t>Advancement</a:t>
            </a:r>
          </a:p>
          <a:p>
            <a:pPr eaLnBrk="1" hangingPunct="1">
              <a:buClr>
                <a:schemeClr val="tx1"/>
              </a:buClr>
              <a:defRPr/>
            </a:pPr>
            <a:r>
              <a:rPr lang="en-US" dirty="0"/>
              <a:t>Personal Growth</a:t>
            </a:r>
          </a:p>
          <a:p>
            <a:pPr algn="ctr" eaLnBrk="1" hangingPunct="1">
              <a:buClr>
                <a:schemeClr val="tx1"/>
              </a:buClr>
              <a:buFont typeface="Wingdings" pitchFamily="2" charset="2"/>
              <a:buNone/>
              <a:defRPr/>
            </a:pPr>
            <a:endParaRPr lang="en-US" dirty="0"/>
          </a:p>
          <a:p>
            <a:pPr eaLnBrk="1" hangingPunct="1">
              <a:buClr>
                <a:schemeClr val="tx1"/>
              </a:buClr>
              <a:buFont typeface="Wingdings" pitchFamily="2" charset="2"/>
              <a:buNone/>
              <a:defRPr/>
            </a:pPr>
            <a:r>
              <a:rPr lang="en-US" dirty="0" smtClean="0"/>
              <a:t>    MOTIVATORS</a:t>
            </a:r>
            <a:endParaRPr lang="en-US" dirty="0"/>
          </a:p>
        </p:txBody>
      </p:sp>
      <p:sp>
        <p:nvSpPr>
          <p:cNvPr id="151556" name="Rectangle 4"/>
          <p:cNvSpPr>
            <a:spLocks noGrp="1" noChangeArrowheads="1"/>
          </p:cNvSpPr>
          <p:nvPr>
            <p:ph sz="half" idx="2"/>
          </p:nvPr>
        </p:nvSpPr>
        <p:spPr>
          <a:xfrm>
            <a:off x="914400" y="1770743"/>
            <a:ext cx="4343400" cy="5105400"/>
          </a:xfrm>
        </p:spPr>
        <p:txBody>
          <a:bodyPr>
            <a:normAutofit lnSpcReduction="10000"/>
          </a:bodyPr>
          <a:lstStyle/>
          <a:p>
            <a:pPr eaLnBrk="1" hangingPunct="1">
              <a:buFont typeface="Wingdings" pitchFamily="2" charset="2"/>
              <a:buNone/>
              <a:defRPr/>
            </a:pPr>
            <a:r>
              <a:rPr lang="en-US" b="1" dirty="0" smtClean="0"/>
              <a:t>     Factors </a:t>
            </a:r>
            <a:r>
              <a:rPr lang="en-US" b="1" dirty="0"/>
              <a:t>for Dissatisfaction</a:t>
            </a:r>
          </a:p>
          <a:p>
            <a:pPr eaLnBrk="1" hangingPunct="1">
              <a:buClr>
                <a:schemeClr val="tx1"/>
              </a:buClr>
              <a:defRPr/>
            </a:pPr>
            <a:r>
              <a:rPr lang="en-US" dirty="0"/>
              <a:t>Company policies</a:t>
            </a:r>
          </a:p>
          <a:p>
            <a:pPr eaLnBrk="1" hangingPunct="1">
              <a:buClr>
                <a:schemeClr val="tx1"/>
              </a:buClr>
              <a:defRPr/>
            </a:pPr>
            <a:r>
              <a:rPr lang="en-US" dirty="0"/>
              <a:t>Supervision</a:t>
            </a:r>
          </a:p>
          <a:p>
            <a:pPr eaLnBrk="1" hangingPunct="1">
              <a:buClr>
                <a:schemeClr val="tx1"/>
              </a:buClr>
              <a:defRPr/>
            </a:pPr>
            <a:r>
              <a:rPr lang="en-US" dirty="0"/>
              <a:t>Relationships</a:t>
            </a:r>
          </a:p>
          <a:p>
            <a:pPr eaLnBrk="1" hangingPunct="1">
              <a:buClr>
                <a:schemeClr val="tx1"/>
              </a:buClr>
              <a:defRPr/>
            </a:pPr>
            <a:r>
              <a:rPr lang="en-US" dirty="0"/>
              <a:t>Work conditions</a:t>
            </a:r>
          </a:p>
          <a:p>
            <a:pPr eaLnBrk="1" hangingPunct="1">
              <a:buClr>
                <a:schemeClr val="tx1"/>
              </a:buClr>
              <a:defRPr/>
            </a:pPr>
            <a:r>
              <a:rPr lang="en-US" dirty="0"/>
              <a:t>Salary</a:t>
            </a:r>
          </a:p>
          <a:p>
            <a:pPr eaLnBrk="1" hangingPunct="1">
              <a:buClr>
                <a:schemeClr val="tx1"/>
              </a:buClr>
              <a:defRPr/>
            </a:pPr>
            <a:r>
              <a:rPr lang="en-US" dirty="0"/>
              <a:t>Security</a:t>
            </a:r>
          </a:p>
          <a:p>
            <a:pPr algn="ctr" eaLnBrk="1" hangingPunct="1">
              <a:buClr>
                <a:schemeClr val="tx1"/>
              </a:buClr>
              <a:buFont typeface="Wingdings" pitchFamily="2" charset="2"/>
              <a:buNone/>
              <a:defRPr/>
            </a:pPr>
            <a:endParaRPr lang="en-US" dirty="0" smtClean="0"/>
          </a:p>
          <a:p>
            <a:pPr eaLnBrk="1" hangingPunct="1">
              <a:buClr>
                <a:schemeClr val="tx1"/>
              </a:buClr>
              <a:buFont typeface="Wingdings" pitchFamily="2" charset="2"/>
              <a:buNone/>
              <a:defRPr/>
            </a:pPr>
            <a:r>
              <a:rPr lang="en-US" dirty="0"/>
              <a:t> </a:t>
            </a:r>
            <a:r>
              <a:rPr lang="en-US" dirty="0" smtClean="0"/>
              <a:t> HYGIENE </a:t>
            </a:r>
            <a:r>
              <a:rPr lang="en-US" dirty="0"/>
              <a:t>FACTORS</a:t>
            </a:r>
          </a:p>
        </p:txBody>
      </p:sp>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11</a:t>
            </a:fld>
            <a:endParaRPr lang="en-US"/>
          </a:p>
        </p:txBody>
      </p:sp>
    </p:spTree>
    <p:extLst>
      <p:ext uri="{BB962C8B-B14F-4D97-AF65-F5344CB8AC3E}">
        <p14:creationId xmlns:p14="http://schemas.microsoft.com/office/powerpoint/2010/main" val="3674891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 calcmode="lin" valueType="num">
                                      <p:cBhvr additive="base">
                                        <p:cTn id="7" dur="500" fill="hold"/>
                                        <p:tgtEl>
                                          <p:spTgt spid="1515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6">
                                            <p:txEl>
                                              <p:pRg st="1" end="1"/>
                                            </p:txEl>
                                          </p:spTgt>
                                        </p:tgtEl>
                                        <p:attrNameLst>
                                          <p:attrName>style.visibility</p:attrName>
                                        </p:attrNameLst>
                                      </p:cBhvr>
                                      <p:to>
                                        <p:strVal val="visible"/>
                                      </p:to>
                                    </p:set>
                                    <p:anim calcmode="lin" valueType="num">
                                      <p:cBhvr additive="base">
                                        <p:cTn id="13" dur="500" fill="hold"/>
                                        <p:tgtEl>
                                          <p:spTgt spid="1515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6">
                                            <p:txEl>
                                              <p:pRg st="2" end="2"/>
                                            </p:txEl>
                                          </p:spTgt>
                                        </p:tgtEl>
                                        <p:attrNameLst>
                                          <p:attrName>style.visibility</p:attrName>
                                        </p:attrNameLst>
                                      </p:cBhvr>
                                      <p:to>
                                        <p:strVal val="visible"/>
                                      </p:to>
                                    </p:set>
                                    <p:anim calcmode="lin" valueType="num">
                                      <p:cBhvr additive="base">
                                        <p:cTn id="19" dur="500" fill="hold"/>
                                        <p:tgtEl>
                                          <p:spTgt spid="1515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1556">
                                            <p:txEl>
                                              <p:pRg st="3" end="3"/>
                                            </p:txEl>
                                          </p:spTgt>
                                        </p:tgtEl>
                                        <p:attrNameLst>
                                          <p:attrName>style.visibility</p:attrName>
                                        </p:attrNameLst>
                                      </p:cBhvr>
                                      <p:to>
                                        <p:strVal val="visible"/>
                                      </p:to>
                                    </p:set>
                                    <p:anim calcmode="lin" valueType="num">
                                      <p:cBhvr additive="base">
                                        <p:cTn id="25" dur="500" fill="hold"/>
                                        <p:tgtEl>
                                          <p:spTgt spid="15155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15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1556">
                                            <p:txEl>
                                              <p:pRg st="4" end="4"/>
                                            </p:txEl>
                                          </p:spTgt>
                                        </p:tgtEl>
                                        <p:attrNameLst>
                                          <p:attrName>style.visibility</p:attrName>
                                        </p:attrNameLst>
                                      </p:cBhvr>
                                      <p:to>
                                        <p:strVal val="visible"/>
                                      </p:to>
                                    </p:set>
                                    <p:anim calcmode="lin" valueType="num">
                                      <p:cBhvr additive="base">
                                        <p:cTn id="31" dur="500" fill="hold"/>
                                        <p:tgtEl>
                                          <p:spTgt spid="15155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155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nodeType="after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1556">
                                            <p:txEl>
                                              <p:pRg st="5" end="5"/>
                                            </p:txEl>
                                          </p:spTgt>
                                        </p:tgtEl>
                                        <p:attrNameLst>
                                          <p:attrName>style.visibility</p:attrName>
                                        </p:attrNameLst>
                                      </p:cBhvr>
                                      <p:to>
                                        <p:strVal val="visible"/>
                                      </p:to>
                                    </p:set>
                                    <p:anim calcmode="lin" valueType="num">
                                      <p:cBhvr additive="base">
                                        <p:cTn id="37" dur="500" fill="hold"/>
                                        <p:tgtEl>
                                          <p:spTgt spid="15155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155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nodeType="after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1556">
                                            <p:txEl>
                                              <p:pRg st="6" end="6"/>
                                            </p:txEl>
                                          </p:spTgt>
                                        </p:tgtEl>
                                        <p:attrNameLst>
                                          <p:attrName>style.visibility</p:attrName>
                                        </p:attrNameLst>
                                      </p:cBhvr>
                                      <p:to>
                                        <p:strVal val="visible"/>
                                      </p:to>
                                    </p:set>
                                    <p:anim calcmode="lin" valueType="num">
                                      <p:cBhvr additive="base">
                                        <p:cTn id="43" dur="500" fill="hold"/>
                                        <p:tgtEl>
                                          <p:spTgt spid="15155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155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nodeType="after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1556">
                                            <p:txEl>
                                              <p:pRg st="8" end="8"/>
                                            </p:txEl>
                                          </p:spTgt>
                                        </p:tgtEl>
                                        <p:attrNameLst>
                                          <p:attrName>style.visibility</p:attrName>
                                        </p:attrNameLst>
                                      </p:cBhvr>
                                      <p:to>
                                        <p:strVal val="visible"/>
                                      </p:to>
                                    </p:set>
                                    <p:anim calcmode="lin" valueType="num">
                                      <p:cBhvr additive="base">
                                        <p:cTn id="49" dur="500" fill="hold"/>
                                        <p:tgtEl>
                                          <p:spTgt spid="151556">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155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nodeType="after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1555">
                                            <p:txEl>
                                              <p:pRg st="0" end="0"/>
                                            </p:txEl>
                                          </p:spTgt>
                                        </p:tgtEl>
                                        <p:attrNameLst>
                                          <p:attrName>style.visibility</p:attrName>
                                        </p:attrNameLst>
                                      </p:cBhvr>
                                      <p:to>
                                        <p:strVal val="visible"/>
                                      </p:to>
                                    </p:set>
                                    <p:anim calcmode="lin" valueType="num">
                                      <p:cBhvr additive="base">
                                        <p:cTn id="55"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nodeType="after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1555">
                                            <p:txEl>
                                              <p:pRg st="1" end="1"/>
                                            </p:txEl>
                                          </p:spTgt>
                                        </p:tgtEl>
                                        <p:attrNameLst>
                                          <p:attrName>style.visibility</p:attrName>
                                        </p:attrNameLst>
                                      </p:cBhvr>
                                      <p:to>
                                        <p:strVal val="visible"/>
                                      </p:to>
                                    </p:set>
                                    <p:anim calcmode="lin" valueType="num">
                                      <p:cBhvr additive="base">
                                        <p:cTn id="61"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nodeType="after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1555">
                                            <p:txEl>
                                              <p:pRg st="2" end="2"/>
                                            </p:txEl>
                                          </p:spTgt>
                                        </p:tgtEl>
                                        <p:attrNameLst>
                                          <p:attrName>style.visibility</p:attrName>
                                        </p:attrNameLst>
                                      </p:cBhvr>
                                      <p:to>
                                        <p:strVal val="visible"/>
                                      </p:to>
                                    </p:set>
                                    <p:anim calcmode="lin" valueType="num">
                                      <p:cBhvr additive="base">
                                        <p:cTn id="67"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nodeType="after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51555">
                                            <p:txEl>
                                              <p:pRg st="3" end="3"/>
                                            </p:txEl>
                                          </p:spTgt>
                                        </p:tgtEl>
                                        <p:attrNameLst>
                                          <p:attrName>style.visibility</p:attrName>
                                        </p:attrNameLst>
                                      </p:cBhvr>
                                      <p:to>
                                        <p:strVal val="visible"/>
                                      </p:to>
                                    </p:set>
                                    <p:anim calcmode="lin" valueType="num">
                                      <p:cBhvr additive="base">
                                        <p:cTn id="73" dur="500" fill="hold"/>
                                        <p:tgtEl>
                                          <p:spTgt spid="151555">
                                            <p:txEl>
                                              <p:pRg st="3" end="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51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nodeType="after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51555">
                                            <p:txEl>
                                              <p:pRg st="4" end="4"/>
                                            </p:txEl>
                                          </p:spTgt>
                                        </p:tgtEl>
                                        <p:attrNameLst>
                                          <p:attrName>style.visibility</p:attrName>
                                        </p:attrNameLst>
                                      </p:cBhvr>
                                      <p:to>
                                        <p:strVal val="visible"/>
                                      </p:to>
                                    </p:set>
                                    <p:anim calcmode="lin" valueType="num">
                                      <p:cBhvr additive="base">
                                        <p:cTn id="79" dur="500" fill="hold"/>
                                        <p:tgtEl>
                                          <p:spTgt spid="151555">
                                            <p:txEl>
                                              <p:pRg st="4" end="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51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nodeType="after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51555">
                                            <p:txEl>
                                              <p:pRg st="5" end="5"/>
                                            </p:txEl>
                                          </p:spTgt>
                                        </p:tgtEl>
                                        <p:attrNameLst>
                                          <p:attrName>style.visibility</p:attrName>
                                        </p:attrNameLst>
                                      </p:cBhvr>
                                      <p:to>
                                        <p:strVal val="visible"/>
                                      </p:to>
                                    </p:set>
                                    <p:anim calcmode="lin" valueType="num">
                                      <p:cBhvr additive="base">
                                        <p:cTn id="85" dur="500" fill="hold"/>
                                        <p:tgtEl>
                                          <p:spTgt spid="151555">
                                            <p:txEl>
                                              <p:pRg st="5" end="5"/>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51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nodeType="after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51555">
                                            <p:txEl>
                                              <p:pRg st="6" end="6"/>
                                            </p:txEl>
                                          </p:spTgt>
                                        </p:tgtEl>
                                        <p:attrNameLst>
                                          <p:attrName>style.visibility</p:attrName>
                                        </p:attrNameLst>
                                      </p:cBhvr>
                                      <p:to>
                                        <p:strVal val="visible"/>
                                      </p:to>
                                    </p:set>
                                    <p:anim calcmode="lin" valueType="num">
                                      <p:cBhvr additive="base">
                                        <p:cTn id="91" dur="500" fill="hold"/>
                                        <p:tgtEl>
                                          <p:spTgt spid="151555">
                                            <p:txEl>
                                              <p:pRg st="6" end="6"/>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51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nodeType="after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51555">
                                            <p:txEl>
                                              <p:pRg st="8" end="8"/>
                                            </p:txEl>
                                          </p:spTgt>
                                        </p:tgtEl>
                                        <p:attrNameLst>
                                          <p:attrName>style.visibility</p:attrName>
                                        </p:attrNameLst>
                                      </p:cBhvr>
                                      <p:to>
                                        <p:strVal val="visible"/>
                                      </p:to>
                                    </p:set>
                                    <p:anim calcmode="lin" valueType="num">
                                      <p:cBhvr additive="base">
                                        <p:cTn id="97" dur="500" fill="hold"/>
                                        <p:tgtEl>
                                          <p:spTgt spid="151555">
                                            <p:txEl>
                                              <p:pRg st="8" end="8"/>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5155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advAuto="1000"/>
      <p:bldP spid="15155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685800"/>
            <a:ext cx="8686800" cy="609600"/>
          </a:xfrm>
        </p:spPr>
        <p:txBody>
          <a:bodyPr>
            <a:normAutofit/>
          </a:bodyPr>
          <a:lstStyle/>
          <a:p>
            <a:r>
              <a:rPr lang="en-US" sz="3200" dirty="0" smtClean="0"/>
              <a:t>What are the hygiene factors in our congregations?</a:t>
            </a:r>
            <a:endParaRPr lang="en-US" sz="3200" dirty="0"/>
          </a:p>
        </p:txBody>
      </p:sp>
      <p:sp>
        <p:nvSpPr>
          <p:cNvPr id="11" name="Content Placeholder 10"/>
          <p:cNvSpPr>
            <a:spLocks noGrp="1"/>
          </p:cNvSpPr>
          <p:nvPr>
            <p:ph sz="half" idx="1"/>
          </p:nvPr>
        </p:nvSpPr>
        <p:spPr>
          <a:xfrm>
            <a:off x="1066800" y="1524000"/>
            <a:ext cx="4038600" cy="4830925"/>
          </a:xfrm>
        </p:spPr>
        <p:txBody>
          <a:bodyPr/>
          <a:lstStyle/>
          <a:p>
            <a:r>
              <a:rPr lang="en-US" sz="3200" dirty="0" smtClean="0"/>
              <a:t>Relationships</a:t>
            </a:r>
          </a:p>
          <a:p>
            <a:r>
              <a:rPr lang="en-US" sz="3200" dirty="0" smtClean="0"/>
              <a:t>Covenants</a:t>
            </a:r>
          </a:p>
          <a:p>
            <a:r>
              <a:rPr lang="en-US" sz="3200" dirty="0" smtClean="0"/>
              <a:t>Music</a:t>
            </a:r>
          </a:p>
          <a:p>
            <a:r>
              <a:rPr lang="en-US" sz="3200" dirty="0" smtClean="0"/>
              <a:t>Worship</a:t>
            </a:r>
          </a:p>
          <a:p>
            <a:r>
              <a:rPr lang="en-US" sz="3200" dirty="0" smtClean="0"/>
              <a:t>Pastoral Care</a:t>
            </a:r>
          </a:p>
          <a:p>
            <a:r>
              <a:rPr lang="en-US" sz="3200" dirty="0" smtClean="0"/>
              <a:t>Programming</a:t>
            </a:r>
          </a:p>
          <a:p>
            <a:r>
              <a:rPr lang="en-US" sz="3200" dirty="0" smtClean="0"/>
              <a:t>Coffee</a:t>
            </a:r>
          </a:p>
          <a:p>
            <a:endParaRPr lang="en-US" dirty="0" smtClean="0"/>
          </a:p>
          <a:p>
            <a:endParaRPr lang="en-US" dirty="0"/>
          </a:p>
        </p:txBody>
      </p:sp>
      <p:sp>
        <p:nvSpPr>
          <p:cNvPr id="12" name="Content Placeholder 11"/>
          <p:cNvSpPr>
            <a:spLocks noGrp="1"/>
          </p:cNvSpPr>
          <p:nvPr>
            <p:ph sz="half" idx="2"/>
          </p:nvPr>
        </p:nvSpPr>
        <p:spPr>
          <a:xfrm>
            <a:off x="4648200" y="1524000"/>
            <a:ext cx="4038600" cy="4830925"/>
          </a:xfrm>
        </p:spPr>
        <p:txBody>
          <a:bodyPr>
            <a:normAutofit/>
          </a:bodyPr>
          <a:lstStyle/>
          <a:p>
            <a:pPr marL="0" indent="0" algn="ctr">
              <a:buNone/>
            </a:pPr>
            <a:r>
              <a:rPr lang="en-US" sz="4800" dirty="0" smtClean="0"/>
              <a:t>You need to eliminate dissatisfaction with these factors!</a:t>
            </a:r>
            <a:endParaRPr lang="en-US" sz="4800" dirty="0"/>
          </a:p>
        </p:txBody>
      </p:sp>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12</a:t>
            </a:fld>
            <a:endParaRPr lang="en-US"/>
          </a:p>
        </p:txBody>
      </p:sp>
    </p:spTree>
    <p:extLst>
      <p:ext uri="{BB962C8B-B14F-4D97-AF65-F5344CB8AC3E}">
        <p14:creationId xmlns:p14="http://schemas.microsoft.com/office/powerpoint/2010/main" val="19113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ircle(in)">
                                      <p:cBhvr>
                                        <p:cTn id="32" dur="1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1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What are the motivators that compel members to immerse themselves in congregational life?</a:t>
            </a:r>
            <a:endParaRPr lang="en-US" sz="3200" dirty="0"/>
          </a:p>
        </p:txBody>
      </p:sp>
      <p:sp>
        <p:nvSpPr>
          <p:cNvPr id="5" name="Content Placeholder 4"/>
          <p:cNvSpPr>
            <a:spLocks noGrp="1"/>
          </p:cNvSpPr>
          <p:nvPr>
            <p:ph idx="1"/>
          </p:nvPr>
        </p:nvSpPr>
        <p:spPr>
          <a:xfrm>
            <a:off x="1371600" y="1828800"/>
            <a:ext cx="7498080" cy="4953000"/>
          </a:xfrm>
        </p:spPr>
        <p:txBody>
          <a:bodyPr/>
          <a:lstStyle/>
          <a:p>
            <a:r>
              <a:rPr lang="en-US" dirty="0" smtClean="0"/>
              <a:t>Achievement</a:t>
            </a:r>
          </a:p>
          <a:p>
            <a:r>
              <a:rPr lang="en-US" dirty="0" smtClean="0"/>
              <a:t>Affiliation</a:t>
            </a:r>
          </a:p>
          <a:p>
            <a:r>
              <a:rPr lang="en-US" dirty="0" smtClean="0"/>
              <a:t>Power (authority)</a:t>
            </a:r>
          </a:p>
          <a:p>
            <a:r>
              <a:rPr lang="en-US" dirty="0" smtClean="0"/>
              <a:t>Our Life Saving Faith</a:t>
            </a:r>
          </a:p>
          <a:p>
            <a:r>
              <a:rPr lang="en-US" dirty="0" smtClean="0"/>
              <a:t>Responsibility</a:t>
            </a:r>
          </a:p>
          <a:p>
            <a:r>
              <a:rPr lang="en-US" dirty="0" smtClean="0"/>
              <a:t>Meaning</a:t>
            </a:r>
          </a:p>
          <a:p>
            <a:r>
              <a:rPr lang="en-US" dirty="0" smtClean="0"/>
              <a:t>Affirmation (recognition)</a:t>
            </a:r>
          </a:p>
          <a:p>
            <a:r>
              <a:rPr lang="en-US" dirty="0" smtClean="0"/>
              <a:t>Personal Growth</a:t>
            </a:r>
          </a:p>
          <a:p>
            <a:endParaRPr lang="en-US" dirty="0" smtClean="0"/>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Beyond Contentment  CERG  2013</a:t>
            </a:r>
            <a:endParaRPr lang="en-US"/>
          </a:p>
        </p:txBody>
      </p:sp>
      <p:sp>
        <p:nvSpPr>
          <p:cNvPr id="4" name="Slide Number Placeholder 3"/>
          <p:cNvSpPr>
            <a:spLocks noGrp="1"/>
          </p:cNvSpPr>
          <p:nvPr>
            <p:ph type="sldNum" sz="quarter" idx="12"/>
          </p:nvPr>
        </p:nvSpPr>
        <p:spPr/>
        <p:txBody>
          <a:bodyPr/>
          <a:lstStyle/>
          <a:p>
            <a:fld id="{4B26B66A-4653-4725-B9C0-306FE2A12553}" type="slidenum">
              <a:rPr lang="en-US" smtClean="0"/>
              <a:t>13</a:t>
            </a:fld>
            <a:endParaRPr lang="en-US"/>
          </a:p>
        </p:txBody>
      </p:sp>
    </p:spTree>
    <p:extLst>
      <p:ext uri="{BB962C8B-B14F-4D97-AF65-F5344CB8AC3E}">
        <p14:creationId xmlns:p14="http://schemas.microsoft.com/office/powerpoint/2010/main" val="700524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274638"/>
            <a:ext cx="7620000" cy="1143000"/>
          </a:xfrm>
        </p:spPr>
        <p:txBody>
          <a:bodyPr>
            <a:normAutofit/>
          </a:bodyPr>
          <a:lstStyle/>
          <a:p>
            <a:r>
              <a:rPr lang="en-US" sz="3200" dirty="0" smtClean="0">
                <a:latin typeface="Arial" pitchFamily="34" charset="0"/>
                <a:cs typeface="Arial" pitchFamily="34" charset="0"/>
              </a:rPr>
              <a:t>Creating Highly Motivated Participants in Congregational Life</a:t>
            </a:r>
            <a:endParaRPr lang="en-US" sz="3200" dirty="0">
              <a:latin typeface="Arial" pitchFamily="34" charset="0"/>
              <a:cs typeface="Arial" pitchFamily="34" charset="0"/>
            </a:endParaRPr>
          </a:p>
        </p:txBody>
      </p:sp>
      <p:sp>
        <p:nvSpPr>
          <p:cNvPr id="6" name="Content Placeholder 5"/>
          <p:cNvSpPr>
            <a:spLocks noGrp="1"/>
          </p:cNvSpPr>
          <p:nvPr>
            <p:ph sz="half" idx="1"/>
          </p:nvPr>
        </p:nvSpPr>
        <p:spPr>
          <a:xfrm>
            <a:off x="1143000" y="1524000"/>
            <a:ext cx="4038600" cy="5029200"/>
          </a:xfrm>
        </p:spPr>
        <p:txBody>
          <a:bodyPr>
            <a:normAutofit/>
          </a:bodyPr>
          <a:lstStyle/>
          <a:p>
            <a:pPr marL="514350" indent="-514350">
              <a:buAutoNum type="arabicPeriod"/>
            </a:pPr>
            <a:r>
              <a:rPr lang="en-US" sz="3200" dirty="0" smtClean="0"/>
              <a:t>Ownership</a:t>
            </a:r>
          </a:p>
          <a:p>
            <a:pPr marL="514350" indent="-514350">
              <a:buAutoNum type="arabicPeriod"/>
            </a:pPr>
            <a:r>
              <a:rPr lang="en-US" sz="3200" dirty="0" smtClean="0"/>
              <a:t>Making a Contribution or Having a Transcendent Purpose</a:t>
            </a:r>
          </a:p>
          <a:p>
            <a:pPr marL="514350" indent="-514350">
              <a:buAutoNum type="arabicPeriod"/>
            </a:pPr>
            <a:r>
              <a:rPr lang="en-US" sz="3200" dirty="0" smtClean="0"/>
              <a:t>Recognition or Sharing of Gifts</a:t>
            </a:r>
          </a:p>
          <a:p>
            <a:pPr marL="0" indent="0">
              <a:buNone/>
            </a:pPr>
            <a:r>
              <a:rPr lang="en-US" sz="3200" dirty="0"/>
              <a:t>	</a:t>
            </a:r>
          </a:p>
        </p:txBody>
      </p:sp>
      <p:pic>
        <p:nvPicPr>
          <p:cNvPr id="4098" name="Picture 2" descr="C:\Users\MarkB\AppData\Local\Microsoft\Windows\Temporary Internet Files\Content.IE5\7KJYWXHK\MC9002813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752600"/>
            <a:ext cx="3200400" cy="372776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Beyond Contentment  CERG  2013</a:t>
            </a:r>
            <a:endParaRPr lang="en-US"/>
          </a:p>
        </p:txBody>
      </p:sp>
      <p:sp>
        <p:nvSpPr>
          <p:cNvPr id="3" name="Slide Number Placeholder 2"/>
          <p:cNvSpPr>
            <a:spLocks noGrp="1"/>
          </p:cNvSpPr>
          <p:nvPr>
            <p:ph type="sldNum" sz="quarter" idx="12"/>
          </p:nvPr>
        </p:nvSpPr>
        <p:spPr/>
        <p:txBody>
          <a:bodyPr/>
          <a:lstStyle/>
          <a:p>
            <a:pPr>
              <a:defRPr/>
            </a:pPr>
            <a:fld id="{EFEBF12D-375B-4B91-A2A5-4098BA446501}" type="slidenum">
              <a:rPr lang="en-US" smtClean="0"/>
              <a:pPr>
                <a:defRPr/>
              </a:pPr>
              <a:t>14</a:t>
            </a:fld>
            <a:endParaRPr lang="en-US"/>
          </a:p>
        </p:txBody>
      </p:sp>
    </p:spTree>
    <p:extLst>
      <p:ext uri="{BB962C8B-B14F-4D97-AF65-F5344CB8AC3E}">
        <p14:creationId xmlns:p14="http://schemas.microsoft.com/office/powerpoint/2010/main" val="20991864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6">
                                            <p:txEl>
                                              <p:pRg st="1" end="1"/>
                                            </p:txEl>
                                          </p:spTgt>
                                        </p:tgtEl>
                                        <p:attrNameLst>
                                          <p:attrName>style.color</p:attrName>
                                        </p:attrNameLst>
                                      </p:cBhvr>
                                      <p:to>
                                        <a:schemeClr val="accent2"/>
                                      </p:to>
                                    </p:animClr>
                                    <p:animClr clrSpc="rgb" dir="cw">
                                      <p:cBhvr>
                                        <p:cTn id="14" dur="500" fill="hold"/>
                                        <p:tgtEl>
                                          <p:spTgt spid="6">
                                            <p:txEl>
                                              <p:pRg st="1" end="1"/>
                                            </p:txEl>
                                          </p:spTgt>
                                        </p:tgtEl>
                                        <p:attrNameLst>
                                          <p:attrName>fillcolor</p:attrName>
                                        </p:attrNameLst>
                                      </p:cBhvr>
                                      <p:to>
                                        <a:schemeClr val="accent2"/>
                                      </p:to>
                                    </p:animClr>
                                    <p:set>
                                      <p:cBhvr>
                                        <p:cTn id="15" dur="500" fill="hold"/>
                                        <p:tgtEl>
                                          <p:spTgt spid="6">
                                            <p:txEl>
                                              <p:pRg st="1" end="1"/>
                                            </p:txEl>
                                          </p:spTgt>
                                        </p:tgtEl>
                                        <p:attrNameLst>
                                          <p:attrName>fill.type</p:attrName>
                                        </p:attrNameLst>
                                      </p:cBhvr>
                                      <p:to>
                                        <p:strVal val="solid"/>
                                      </p:to>
                                    </p:set>
                                    <p:set>
                                      <p:cBhvr>
                                        <p:cTn id="16" dur="500" fill="hold"/>
                                        <p:tgtEl>
                                          <p:spTgt spid="6">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6">
                                            <p:txEl>
                                              <p:pRg st="2" end="2"/>
                                            </p:txEl>
                                          </p:spTgt>
                                        </p:tgtEl>
                                        <p:attrNameLst>
                                          <p:attrName>style.color</p:attrName>
                                        </p:attrNameLst>
                                      </p:cBhvr>
                                      <p:to>
                                        <a:schemeClr val="accent2"/>
                                      </p:to>
                                    </p:animClr>
                                    <p:animClr clrSpc="rgb" dir="cw">
                                      <p:cBhvr>
                                        <p:cTn id="21" dur="500" fill="hold"/>
                                        <p:tgtEl>
                                          <p:spTgt spid="6">
                                            <p:txEl>
                                              <p:pRg st="2" end="2"/>
                                            </p:txEl>
                                          </p:spTgt>
                                        </p:tgtEl>
                                        <p:attrNameLst>
                                          <p:attrName>fillcolor</p:attrName>
                                        </p:attrNameLst>
                                      </p:cBhvr>
                                      <p:to>
                                        <a:schemeClr val="accent2"/>
                                      </p:to>
                                    </p:animClr>
                                    <p:set>
                                      <p:cBhvr>
                                        <p:cTn id="22" dur="500" fill="hold"/>
                                        <p:tgtEl>
                                          <p:spTgt spid="6">
                                            <p:txEl>
                                              <p:pRg st="2" end="2"/>
                                            </p:txEl>
                                          </p:spTgt>
                                        </p:tgtEl>
                                        <p:attrNameLst>
                                          <p:attrName>fill.type</p:attrName>
                                        </p:attrNameLst>
                                      </p:cBhvr>
                                      <p:to>
                                        <p:strVal val="solid"/>
                                      </p:to>
                                    </p:set>
                                    <p:set>
                                      <p:cBhvr>
                                        <p:cTn id="23" dur="500" fill="hold"/>
                                        <p:tgtEl>
                                          <p:spTgt spid="6">
                                            <p:txEl>
                                              <p:pRg st="2" end="2"/>
                                            </p:txEl>
                                          </p:spTgt>
                                        </p:tgtEl>
                                        <p:attrNameLst>
                                          <p:attrName>fill.on</p:attrName>
                                        </p:attrNameLst>
                                      </p:cBhvr>
                                      <p:to>
                                        <p:strVal val="true"/>
                                      </p:to>
                                    </p:set>
                                  </p:childTnLst>
                                </p:cTn>
                              </p:par>
                              <p:par>
                                <p:cTn id="24" presetID="19" presetClass="emph" presetSubtype="0" fill="hold" nodeType="withEffect">
                                  <p:stCondLst>
                                    <p:cond delay="0"/>
                                  </p:stCondLst>
                                  <p:childTnLst>
                                    <p:animClr clrSpc="rgb" dir="cw">
                                      <p:cBhvr override="childStyle">
                                        <p:cTn id="25" dur="500" fill="hold"/>
                                        <p:tgtEl>
                                          <p:spTgt spid="6">
                                            <p:txEl>
                                              <p:pRg st="3" end="3"/>
                                            </p:txEl>
                                          </p:spTgt>
                                        </p:tgtEl>
                                        <p:attrNameLst>
                                          <p:attrName>style.color</p:attrName>
                                        </p:attrNameLst>
                                      </p:cBhvr>
                                      <p:to>
                                        <a:schemeClr val="accent2"/>
                                      </p:to>
                                    </p:animClr>
                                    <p:animClr clrSpc="rgb" dir="cw">
                                      <p:cBhvr>
                                        <p:cTn id="26" dur="500" fill="hold"/>
                                        <p:tgtEl>
                                          <p:spTgt spid="6">
                                            <p:txEl>
                                              <p:pRg st="3" end="3"/>
                                            </p:txEl>
                                          </p:spTgt>
                                        </p:tgtEl>
                                        <p:attrNameLst>
                                          <p:attrName>fillcolor</p:attrName>
                                        </p:attrNameLst>
                                      </p:cBhvr>
                                      <p:to>
                                        <a:schemeClr val="accent2"/>
                                      </p:to>
                                    </p:animClr>
                                    <p:set>
                                      <p:cBhvr>
                                        <p:cTn id="27" dur="500" fill="hold"/>
                                        <p:tgtEl>
                                          <p:spTgt spid="6">
                                            <p:txEl>
                                              <p:pRg st="3" end="3"/>
                                            </p:txEl>
                                          </p:spTgt>
                                        </p:tgtEl>
                                        <p:attrNameLst>
                                          <p:attrName>fill.type</p:attrName>
                                        </p:attrNameLst>
                                      </p:cBhvr>
                                      <p:to>
                                        <p:strVal val="solid"/>
                                      </p:to>
                                    </p:set>
                                    <p:set>
                                      <p:cBhvr>
                                        <p:cTn id="28" dur="500" fill="hold"/>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C9004420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
            <a:ext cx="5562600" cy="3428999"/>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381000" y="381000"/>
            <a:ext cx="327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dirty="0"/>
              <a:t>Powerful questions are those that evoke a choice for accountability and commitment.</a:t>
            </a:r>
          </a:p>
        </p:txBody>
      </p:sp>
      <p:sp>
        <p:nvSpPr>
          <p:cNvPr id="7172" name="Text Box 4"/>
          <p:cNvSpPr txBox="1">
            <a:spLocks noChangeArrowheads="1"/>
          </p:cNvSpPr>
          <p:nvPr/>
        </p:nvSpPr>
        <p:spPr bwMode="auto">
          <a:xfrm>
            <a:off x="3915229" y="4153150"/>
            <a:ext cx="5029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dirty="0"/>
              <a:t>Questions that have the power to make a difference are ones that engage people in an intimate way, confront them with their freedom, and invite them to co-create a future possibility.</a:t>
            </a:r>
          </a:p>
        </p:txBody>
      </p:sp>
      <p:sp>
        <p:nvSpPr>
          <p:cNvPr id="7173" name="Text Box 5"/>
          <p:cNvSpPr txBox="1">
            <a:spLocks noChangeArrowheads="1"/>
          </p:cNvSpPr>
          <p:nvPr/>
        </p:nvSpPr>
        <p:spPr bwMode="auto">
          <a:xfrm>
            <a:off x="152400" y="3429000"/>
            <a:ext cx="3733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dirty="0"/>
              <a:t>Powerful questions are the ones that cause you to become an actor as soon as you answer them.  You no longer have the luxury of being a spectator of whatever it is you are concerned about.</a:t>
            </a:r>
          </a:p>
        </p:txBody>
      </p:sp>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15</a:t>
            </a:fld>
            <a:endParaRPr lang="en-US"/>
          </a:p>
        </p:txBody>
      </p:sp>
    </p:spTree>
    <p:extLst>
      <p:ext uri="{BB962C8B-B14F-4D97-AF65-F5344CB8AC3E}">
        <p14:creationId xmlns:p14="http://schemas.microsoft.com/office/powerpoint/2010/main" val="117134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strVal val="#ppt_w+.3"/>
                                          </p:val>
                                        </p:tav>
                                        <p:tav tm="100000">
                                          <p:val>
                                            <p:strVal val="#ppt_w"/>
                                          </p:val>
                                        </p:tav>
                                      </p:tavLst>
                                    </p:anim>
                                    <p:anim calcmode="lin" valueType="num">
                                      <p:cBhvr>
                                        <p:cTn id="8" dur="1000" fill="hold"/>
                                        <p:tgtEl>
                                          <p:spTgt spid="7171"/>
                                        </p:tgtEl>
                                        <p:attrNameLst>
                                          <p:attrName>ppt_h</p:attrName>
                                        </p:attrNameLst>
                                      </p:cBhvr>
                                      <p:tavLst>
                                        <p:tav tm="0">
                                          <p:val>
                                            <p:strVal val="#ppt_h"/>
                                          </p:val>
                                        </p:tav>
                                        <p:tav tm="100000">
                                          <p:val>
                                            <p:strVal val="#ppt_h"/>
                                          </p:val>
                                        </p:tav>
                                      </p:tavLst>
                                    </p:anim>
                                    <p:animEffect transition="in" filter="fade">
                                      <p:cBhvr>
                                        <p:cTn id="9" dur="1000"/>
                                        <p:tgtEl>
                                          <p:spTgt spid="71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1000" fill="hold"/>
                                        <p:tgtEl>
                                          <p:spTgt spid="7173"/>
                                        </p:tgtEl>
                                        <p:attrNameLst>
                                          <p:attrName>ppt_w</p:attrName>
                                        </p:attrNameLst>
                                      </p:cBhvr>
                                      <p:tavLst>
                                        <p:tav tm="0">
                                          <p:val>
                                            <p:strVal val="#ppt_w+.3"/>
                                          </p:val>
                                        </p:tav>
                                        <p:tav tm="100000">
                                          <p:val>
                                            <p:strVal val="#ppt_w"/>
                                          </p:val>
                                        </p:tav>
                                      </p:tavLst>
                                    </p:anim>
                                    <p:anim calcmode="lin" valueType="num">
                                      <p:cBhvr>
                                        <p:cTn id="15" dur="1000" fill="hold"/>
                                        <p:tgtEl>
                                          <p:spTgt spid="7173"/>
                                        </p:tgtEl>
                                        <p:attrNameLst>
                                          <p:attrName>ppt_h</p:attrName>
                                        </p:attrNameLst>
                                      </p:cBhvr>
                                      <p:tavLst>
                                        <p:tav tm="0">
                                          <p:val>
                                            <p:strVal val="#ppt_h"/>
                                          </p:val>
                                        </p:tav>
                                        <p:tav tm="100000">
                                          <p:val>
                                            <p:strVal val="#ppt_h"/>
                                          </p:val>
                                        </p:tav>
                                      </p:tavLst>
                                    </p:anim>
                                    <p:animEffect transition="in" filter="fade">
                                      <p:cBhvr>
                                        <p:cTn id="16" dur="1000"/>
                                        <p:tgtEl>
                                          <p:spTgt spid="71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172"/>
                                        </p:tgtEl>
                                        <p:attrNameLst>
                                          <p:attrName>style.visibility</p:attrName>
                                        </p:attrNameLst>
                                      </p:cBhvr>
                                      <p:to>
                                        <p:strVal val="visible"/>
                                      </p:to>
                                    </p:set>
                                    <p:anim calcmode="lin" valueType="num">
                                      <p:cBhvr>
                                        <p:cTn id="21" dur="1000" fill="hold"/>
                                        <p:tgtEl>
                                          <p:spTgt spid="7172"/>
                                        </p:tgtEl>
                                        <p:attrNameLst>
                                          <p:attrName>ppt_w</p:attrName>
                                        </p:attrNameLst>
                                      </p:cBhvr>
                                      <p:tavLst>
                                        <p:tav tm="0">
                                          <p:val>
                                            <p:strVal val="#ppt_w+.3"/>
                                          </p:val>
                                        </p:tav>
                                        <p:tav tm="100000">
                                          <p:val>
                                            <p:strVal val="#ppt_w"/>
                                          </p:val>
                                        </p:tav>
                                      </p:tavLst>
                                    </p:anim>
                                    <p:anim calcmode="lin" valueType="num">
                                      <p:cBhvr>
                                        <p:cTn id="22" dur="1000" fill="hold"/>
                                        <p:tgtEl>
                                          <p:spTgt spid="7172"/>
                                        </p:tgtEl>
                                        <p:attrNameLst>
                                          <p:attrName>ppt_h</p:attrName>
                                        </p:attrNameLst>
                                      </p:cBhvr>
                                      <p:tavLst>
                                        <p:tav tm="0">
                                          <p:val>
                                            <p:strVal val="#ppt_h"/>
                                          </p:val>
                                        </p:tav>
                                        <p:tav tm="100000">
                                          <p:val>
                                            <p:strVal val="#ppt_h"/>
                                          </p:val>
                                        </p:tav>
                                      </p:tavLst>
                                    </p:anim>
                                    <p:animEffect transition="in" filter="fade">
                                      <p:cBhvr>
                                        <p:cTn id="23"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sz="half" idx="1"/>
          </p:nvPr>
        </p:nvSpPr>
        <p:spPr>
          <a:xfrm>
            <a:off x="228600" y="381000"/>
            <a:ext cx="4267200" cy="6324600"/>
          </a:xfrm>
        </p:spPr>
        <p:txBody>
          <a:bodyPr>
            <a:normAutofit/>
          </a:bodyPr>
          <a:lstStyle/>
          <a:p>
            <a:pPr>
              <a:lnSpc>
                <a:spcPct val="90000"/>
              </a:lnSpc>
              <a:buFontTx/>
              <a:buNone/>
            </a:pPr>
            <a:r>
              <a:rPr lang="en-US" sz="2400" u="sng" dirty="0"/>
              <a:t>Questions with Little Power</a:t>
            </a:r>
            <a:endParaRPr lang="en-US" sz="2400" dirty="0"/>
          </a:p>
          <a:p>
            <a:pPr>
              <a:lnSpc>
                <a:spcPct val="90000"/>
              </a:lnSpc>
              <a:buFontTx/>
              <a:buNone/>
            </a:pPr>
            <a:r>
              <a:rPr lang="en-US" sz="2400" dirty="0"/>
              <a:t>How do we get people to serve on the Board?</a:t>
            </a:r>
          </a:p>
          <a:p>
            <a:pPr>
              <a:lnSpc>
                <a:spcPct val="90000"/>
              </a:lnSpc>
              <a:buFontTx/>
              <a:buNone/>
            </a:pPr>
            <a:endParaRPr lang="en-US" sz="2400" dirty="0"/>
          </a:p>
          <a:p>
            <a:pPr>
              <a:lnSpc>
                <a:spcPct val="90000"/>
              </a:lnSpc>
              <a:buFontTx/>
              <a:buNone/>
            </a:pPr>
            <a:endParaRPr lang="en-US" sz="2400" dirty="0" smtClean="0"/>
          </a:p>
          <a:p>
            <a:pPr>
              <a:lnSpc>
                <a:spcPct val="90000"/>
              </a:lnSpc>
              <a:buFontTx/>
              <a:buNone/>
            </a:pPr>
            <a:r>
              <a:rPr lang="en-US" sz="2400" dirty="0" smtClean="0"/>
              <a:t>How </a:t>
            </a:r>
            <a:r>
              <a:rPr lang="en-US" sz="2400" dirty="0"/>
              <a:t>do we get people to accept the move to two services?</a:t>
            </a:r>
          </a:p>
          <a:p>
            <a:pPr>
              <a:lnSpc>
                <a:spcPct val="90000"/>
              </a:lnSpc>
              <a:buFontTx/>
              <a:buNone/>
            </a:pPr>
            <a:endParaRPr lang="en-US" sz="2400" dirty="0"/>
          </a:p>
          <a:p>
            <a:pPr>
              <a:lnSpc>
                <a:spcPct val="90000"/>
              </a:lnSpc>
              <a:buFontTx/>
              <a:buNone/>
            </a:pPr>
            <a:r>
              <a:rPr lang="en-US" sz="2400" dirty="0"/>
              <a:t>How do we get people to pledge more money?</a:t>
            </a:r>
          </a:p>
          <a:p>
            <a:pPr>
              <a:lnSpc>
                <a:spcPct val="90000"/>
              </a:lnSpc>
              <a:buFontTx/>
              <a:buNone/>
            </a:pPr>
            <a:endParaRPr lang="en-US" sz="2400" dirty="0"/>
          </a:p>
          <a:p>
            <a:pPr>
              <a:lnSpc>
                <a:spcPct val="90000"/>
              </a:lnSpc>
              <a:buFontTx/>
              <a:buNone/>
            </a:pPr>
            <a:endParaRPr lang="en-US" sz="2400" dirty="0" smtClean="0"/>
          </a:p>
          <a:p>
            <a:pPr>
              <a:lnSpc>
                <a:spcPct val="90000"/>
              </a:lnSpc>
              <a:buFontTx/>
              <a:buNone/>
            </a:pPr>
            <a:r>
              <a:rPr lang="en-US" sz="2400" dirty="0" smtClean="0"/>
              <a:t>How </a:t>
            </a:r>
            <a:r>
              <a:rPr lang="en-US" sz="2400" dirty="0"/>
              <a:t>do we get more people to attend congregational meetings?</a:t>
            </a:r>
            <a:endParaRPr lang="en-US" sz="2400" u="sng" dirty="0"/>
          </a:p>
        </p:txBody>
      </p:sp>
      <p:sp>
        <p:nvSpPr>
          <p:cNvPr id="9219" name="Rectangle 3"/>
          <p:cNvSpPr>
            <a:spLocks noGrp="1" noChangeArrowheads="1"/>
          </p:cNvSpPr>
          <p:nvPr>
            <p:ph sz="half" idx="2"/>
          </p:nvPr>
        </p:nvSpPr>
        <p:spPr>
          <a:xfrm>
            <a:off x="4648200" y="381000"/>
            <a:ext cx="4038600" cy="6324600"/>
          </a:xfrm>
        </p:spPr>
        <p:txBody>
          <a:bodyPr>
            <a:normAutofit/>
          </a:bodyPr>
          <a:lstStyle/>
          <a:p>
            <a:pPr algn="ctr">
              <a:lnSpc>
                <a:spcPct val="90000"/>
              </a:lnSpc>
              <a:buFontTx/>
              <a:buNone/>
            </a:pPr>
            <a:r>
              <a:rPr lang="en-US" sz="2400" u="sng" dirty="0"/>
              <a:t>Powerful Questions</a:t>
            </a:r>
          </a:p>
          <a:p>
            <a:pPr>
              <a:lnSpc>
                <a:spcPct val="90000"/>
              </a:lnSpc>
              <a:buFontTx/>
              <a:buNone/>
            </a:pPr>
            <a:r>
              <a:rPr lang="en-US" sz="2400" dirty="0"/>
              <a:t>What gifts do you hold that you are willing to bring to this congregation?</a:t>
            </a:r>
          </a:p>
          <a:p>
            <a:pPr>
              <a:lnSpc>
                <a:spcPct val="90000"/>
              </a:lnSpc>
              <a:buFontTx/>
              <a:buNone/>
            </a:pPr>
            <a:endParaRPr lang="en-US" sz="2400" dirty="0"/>
          </a:p>
          <a:p>
            <a:pPr>
              <a:lnSpc>
                <a:spcPct val="90000"/>
              </a:lnSpc>
              <a:buFontTx/>
              <a:buNone/>
            </a:pPr>
            <a:r>
              <a:rPr lang="en-US" sz="2400" dirty="0"/>
              <a:t>What are you willing to give up in order to move forward?</a:t>
            </a:r>
          </a:p>
          <a:p>
            <a:pPr>
              <a:lnSpc>
                <a:spcPct val="90000"/>
              </a:lnSpc>
              <a:buFontTx/>
              <a:buNone/>
            </a:pPr>
            <a:endParaRPr lang="en-US" sz="2400" dirty="0"/>
          </a:p>
          <a:p>
            <a:pPr>
              <a:lnSpc>
                <a:spcPct val="90000"/>
              </a:lnSpc>
              <a:buFontTx/>
              <a:buNone/>
            </a:pPr>
            <a:r>
              <a:rPr lang="en-US" sz="2400" dirty="0"/>
              <a:t>What is the commitment that you bring to this congregation?</a:t>
            </a:r>
          </a:p>
          <a:p>
            <a:pPr>
              <a:lnSpc>
                <a:spcPct val="90000"/>
              </a:lnSpc>
              <a:buFontTx/>
              <a:buNone/>
            </a:pPr>
            <a:endParaRPr lang="en-US" sz="2400" dirty="0"/>
          </a:p>
          <a:p>
            <a:pPr>
              <a:lnSpc>
                <a:spcPct val="90000"/>
              </a:lnSpc>
              <a:buFontTx/>
              <a:buNone/>
            </a:pPr>
            <a:r>
              <a:rPr lang="en-US" sz="2400" dirty="0"/>
              <a:t>How valuable do you want this congregational experience to be?</a:t>
            </a:r>
          </a:p>
        </p:txBody>
      </p:sp>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16</a:t>
            </a:fld>
            <a:endParaRPr lang="en-US"/>
          </a:p>
        </p:txBody>
      </p:sp>
    </p:spTree>
    <p:extLst>
      <p:ext uri="{BB962C8B-B14F-4D97-AF65-F5344CB8AC3E}">
        <p14:creationId xmlns:p14="http://schemas.microsoft.com/office/powerpoint/2010/main" val="1264979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p:cTn id="7" dur="500" fill="hold"/>
                                        <p:tgtEl>
                                          <p:spTgt spid="9218">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9218">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9218">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9218">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 calcmode="lin" valueType="num">
                                      <p:cBhvr>
                                        <p:cTn id="16" dur="500" fill="hold"/>
                                        <p:tgtEl>
                                          <p:spTgt spid="9219">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9219">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9219">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92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9218">
                                            <p:txEl>
                                              <p:pRg st="4" end="4"/>
                                            </p:txEl>
                                          </p:spTgt>
                                        </p:tgtEl>
                                        <p:attrNameLst>
                                          <p:attrName>style.visibility</p:attrName>
                                        </p:attrNameLst>
                                      </p:cBhvr>
                                      <p:to>
                                        <p:strVal val="visible"/>
                                      </p:to>
                                    </p:set>
                                    <p:anim calcmode="lin" valueType="num">
                                      <p:cBhvr>
                                        <p:cTn id="25" dur="500" fill="hold"/>
                                        <p:tgtEl>
                                          <p:spTgt spid="9218">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9218">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9218">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9218">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9219">
                                            <p:txEl>
                                              <p:pRg st="3" end="3"/>
                                            </p:txEl>
                                          </p:spTgt>
                                        </p:tgtEl>
                                        <p:attrNameLst>
                                          <p:attrName>style.visibility</p:attrName>
                                        </p:attrNameLst>
                                      </p:cBhvr>
                                      <p:to>
                                        <p:strVal val="visible"/>
                                      </p:to>
                                    </p:set>
                                    <p:anim calcmode="lin" valueType="num">
                                      <p:cBhvr>
                                        <p:cTn id="34" dur="500" fill="hold"/>
                                        <p:tgtEl>
                                          <p:spTgt spid="9219">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9219">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219">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9219">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9218">
                                            <p:txEl>
                                              <p:pRg st="6" end="6"/>
                                            </p:txEl>
                                          </p:spTgt>
                                        </p:tgtEl>
                                        <p:attrNameLst>
                                          <p:attrName>style.visibility</p:attrName>
                                        </p:attrNameLst>
                                      </p:cBhvr>
                                      <p:to>
                                        <p:strVal val="visible"/>
                                      </p:to>
                                    </p:set>
                                    <p:anim calcmode="lin" valueType="num">
                                      <p:cBhvr>
                                        <p:cTn id="43" dur="500" fill="hold"/>
                                        <p:tgtEl>
                                          <p:spTgt spid="9218">
                                            <p:txEl>
                                              <p:pRg st="6" end="6"/>
                                            </p:txEl>
                                          </p:spTgt>
                                        </p:tgtEl>
                                        <p:attrNameLst>
                                          <p:attrName>ppt_w</p:attrName>
                                        </p:attrNameLst>
                                      </p:cBhvr>
                                      <p:tavLst>
                                        <p:tav tm="0">
                                          <p:val>
                                            <p:strVal val="#ppt_w*2.5"/>
                                          </p:val>
                                        </p:tav>
                                        <p:tav tm="100000">
                                          <p:val>
                                            <p:strVal val="#ppt_w"/>
                                          </p:val>
                                        </p:tav>
                                      </p:tavLst>
                                    </p:anim>
                                    <p:anim calcmode="lin" valueType="num">
                                      <p:cBhvr>
                                        <p:cTn id="44" dur="500" fill="hold"/>
                                        <p:tgtEl>
                                          <p:spTgt spid="9218">
                                            <p:txEl>
                                              <p:pRg st="6" end="6"/>
                                            </p:txEl>
                                          </p:spTgt>
                                        </p:tgtEl>
                                        <p:attrNameLst>
                                          <p:attrName>ppt_h</p:attrName>
                                        </p:attrNameLst>
                                      </p:cBhvr>
                                      <p:tavLst>
                                        <p:tav tm="0">
                                          <p:val>
                                            <p:strVal val="#ppt_h*0.01"/>
                                          </p:val>
                                        </p:tav>
                                        <p:tav tm="100000">
                                          <p:val>
                                            <p:strVal val="#ppt_h"/>
                                          </p:val>
                                        </p:tav>
                                      </p:tavLst>
                                    </p:anim>
                                    <p:anim calcmode="lin" valueType="num">
                                      <p:cBhvr>
                                        <p:cTn id="45" dur="500" fill="hold"/>
                                        <p:tgtEl>
                                          <p:spTgt spid="9218">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9218">
                                            <p:txEl>
                                              <p:pRg st="6" end="6"/>
                                            </p:txEl>
                                          </p:spTgt>
                                        </p:tgtEl>
                                        <p:attrNameLst>
                                          <p:attrName>ppt_y</p:attrName>
                                        </p:attrNameLst>
                                      </p:cBhvr>
                                      <p:tavLst>
                                        <p:tav tm="0">
                                          <p:val>
                                            <p:strVal val="#ppt_h+1"/>
                                          </p:val>
                                        </p:tav>
                                        <p:tav tm="100000">
                                          <p:val>
                                            <p:strVal val="#ppt_y"/>
                                          </p:val>
                                        </p:tav>
                                      </p:tavLst>
                                    </p:anim>
                                    <p:animEffect transition="in" filter="fade">
                                      <p:cBhvr>
                                        <p:cTn id="47" dur="500"/>
                                        <p:tgtEl>
                                          <p:spTgt spid="9218">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8" presetClass="entr" presetSubtype="0" accel="100000" fill="hold" nodeType="clickEffect">
                                  <p:stCondLst>
                                    <p:cond delay="0"/>
                                  </p:stCondLst>
                                  <p:childTnLst>
                                    <p:set>
                                      <p:cBhvr>
                                        <p:cTn id="51" dur="1" fill="hold">
                                          <p:stCondLst>
                                            <p:cond delay="0"/>
                                          </p:stCondLst>
                                        </p:cTn>
                                        <p:tgtEl>
                                          <p:spTgt spid="9219">
                                            <p:txEl>
                                              <p:pRg st="5" end="5"/>
                                            </p:txEl>
                                          </p:spTgt>
                                        </p:tgtEl>
                                        <p:attrNameLst>
                                          <p:attrName>style.visibility</p:attrName>
                                        </p:attrNameLst>
                                      </p:cBhvr>
                                      <p:to>
                                        <p:strVal val="visible"/>
                                      </p:to>
                                    </p:set>
                                    <p:anim calcmode="lin" valueType="num">
                                      <p:cBhvr>
                                        <p:cTn id="52" dur="500" fill="hold"/>
                                        <p:tgtEl>
                                          <p:spTgt spid="9219">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9219">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9219">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9219">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8" presetClass="entr" presetSubtype="0" accel="100000" fill="hold" nodeType="clickEffect">
                                  <p:stCondLst>
                                    <p:cond delay="0"/>
                                  </p:stCondLst>
                                  <p:childTnLst>
                                    <p:set>
                                      <p:cBhvr>
                                        <p:cTn id="60" dur="1" fill="hold">
                                          <p:stCondLst>
                                            <p:cond delay="0"/>
                                          </p:stCondLst>
                                        </p:cTn>
                                        <p:tgtEl>
                                          <p:spTgt spid="9218">
                                            <p:txEl>
                                              <p:pRg st="9" end="9"/>
                                            </p:txEl>
                                          </p:spTgt>
                                        </p:tgtEl>
                                        <p:attrNameLst>
                                          <p:attrName>style.visibility</p:attrName>
                                        </p:attrNameLst>
                                      </p:cBhvr>
                                      <p:to>
                                        <p:strVal val="visible"/>
                                      </p:to>
                                    </p:set>
                                    <p:anim calcmode="lin" valueType="num">
                                      <p:cBhvr>
                                        <p:cTn id="61" dur="500" fill="hold"/>
                                        <p:tgtEl>
                                          <p:spTgt spid="9218">
                                            <p:txEl>
                                              <p:pRg st="9" end="9"/>
                                            </p:txEl>
                                          </p:spTgt>
                                        </p:tgtEl>
                                        <p:attrNameLst>
                                          <p:attrName>ppt_w</p:attrName>
                                        </p:attrNameLst>
                                      </p:cBhvr>
                                      <p:tavLst>
                                        <p:tav tm="0">
                                          <p:val>
                                            <p:strVal val="#ppt_w*2.5"/>
                                          </p:val>
                                        </p:tav>
                                        <p:tav tm="100000">
                                          <p:val>
                                            <p:strVal val="#ppt_w"/>
                                          </p:val>
                                        </p:tav>
                                      </p:tavLst>
                                    </p:anim>
                                    <p:anim calcmode="lin" valueType="num">
                                      <p:cBhvr>
                                        <p:cTn id="62" dur="500" fill="hold"/>
                                        <p:tgtEl>
                                          <p:spTgt spid="9218">
                                            <p:txEl>
                                              <p:pRg st="9" end="9"/>
                                            </p:txEl>
                                          </p:spTgt>
                                        </p:tgtEl>
                                        <p:attrNameLst>
                                          <p:attrName>ppt_h</p:attrName>
                                        </p:attrNameLst>
                                      </p:cBhvr>
                                      <p:tavLst>
                                        <p:tav tm="0">
                                          <p:val>
                                            <p:strVal val="#ppt_h*0.01"/>
                                          </p:val>
                                        </p:tav>
                                        <p:tav tm="100000">
                                          <p:val>
                                            <p:strVal val="#ppt_h"/>
                                          </p:val>
                                        </p:tav>
                                      </p:tavLst>
                                    </p:anim>
                                    <p:anim calcmode="lin" valueType="num">
                                      <p:cBhvr>
                                        <p:cTn id="63" dur="500" fill="hold"/>
                                        <p:tgtEl>
                                          <p:spTgt spid="9218">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9218">
                                            <p:txEl>
                                              <p:pRg st="9" end="9"/>
                                            </p:txEl>
                                          </p:spTgt>
                                        </p:tgtEl>
                                        <p:attrNameLst>
                                          <p:attrName>ppt_y</p:attrName>
                                        </p:attrNameLst>
                                      </p:cBhvr>
                                      <p:tavLst>
                                        <p:tav tm="0">
                                          <p:val>
                                            <p:strVal val="#ppt_h+1"/>
                                          </p:val>
                                        </p:tav>
                                        <p:tav tm="100000">
                                          <p:val>
                                            <p:strVal val="#ppt_y"/>
                                          </p:val>
                                        </p:tav>
                                      </p:tavLst>
                                    </p:anim>
                                    <p:animEffect transition="in" filter="fade">
                                      <p:cBhvr>
                                        <p:cTn id="65" dur="500"/>
                                        <p:tgtEl>
                                          <p:spTgt spid="9218">
                                            <p:txEl>
                                              <p:pRg st="9" end="9"/>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8" presetClass="entr" presetSubtype="0" accel="100000" fill="hold" nodeType="clickEffect">
                                  <p:stCondLst>
                                    <p:cond delay="0"/>
                                  </p:stCondLst>
                                  <p:childTnLst>
                                    <p:set>
                                      <p:cBhvr>
                                        <p:cTn id="69" dur="1" fill="hold">
                                          <p:stCondLst>
                                            <p:cond delay="0"/>
                                          </p:stCondLst>
                                        </p:cTn>
                                        <p:tgtEl>
                                          <p:spTgt spid="9219">
                                            <p:txEl>
                                              <p:pRg st="7" end="7"/>
                                            </p:txEl>
                                          </p:spTgt>
                                        </p:tgtEl>
                                        <p:attrNameLst>
                                          <p:attrName>style.visibility</p:attrName>
                                        </p:attrNameLst>
                                      </p:cBhvr>
                                      <p:to>
                                        <p:strVal val="visible"/>
                                      </p:to>
                                    </p:set>
                                    <p:anim calcmode="lin" valueType="num">
                                      <p:cBhvr>
                                        <p:cTn id="70" dur="500" fill="hold"/>
                                        <p:tgtEl>
                                          <p:spTgt spid="9219">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9219">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9219">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990600" y="2743200"/>
            <a:ext cx="8382000" cy="1829761"/>
          </a:xfrm>
        </p:spPr>
        <p:txBody>
          <a:bodyPr>
            <a:noAutofit/>
          </a:bodyPr>
          <a:lstStyle/>
          <a:p>
            <a:pPr eaLnBrk="1" hangingPunct="1">
              <a:defRPr/>
            </a:pPr>
            <a:r>
              <a:rPr lang="en-US" sz="2800" i="1" dirty="0" smtClean="0">
                <a:effectLst/>
                <a:latin typeface="Arial" pitchFamily="34" charset="0"/>
                <a:cs typeface="Arial" pitchFamily="34" charset="0"/>
              </a:rPr>
              <a:t>Creating a Sense of Ownership</a:t>
            </a:r>
            <a:br>
              <a:rPr lang="en-US" sz="2800" i="1" dirty="0" smtClean="0">
                <a:effectLst/>
                <a:latin typeface="Arial" pitchFamily="34" charset="0"/>
                <a:cs typeface="Arial" pitchFamily="34" charset="0"/>
              </a:rPr>
            </a:br>
            <a:r>
              <a:rPr lang="en-US" sz="2800" i="1" dirty="0">
                <a:effectLst/>
                <a:latin typeface="Arial" pitchFamily="34" charset="0"/>
                <a:cs typeface="Arial" pitchFamily="34" charset="0"/>
              </a:rPr>
              <a:t/>
            </a:r>
            <a:br>
              <a:rPr lang="en-US" sz="2800" i="1" dirty="0">
                <a:effectLst/>
                <a:latin typeface="Arial" pitchFamily="34" charset="0"/>
                <a:cs typeface="Arial" pitchFamily="34" charset="0"/>
              </a:rPr>
            </a:br>
            <a:r>
              <a:rPr lang="en-US" sz="2800" i="1" dirty="0" smtClean="0">
                <a:latin typeface="Arial" pitchFamily="34" charset="0"/>
                <a:cs typeface="Arial" pitchFamily="34" charset="0"/>
              </a:rPr>
              <a:t>I </a:t>
            </a:r>
            <a:r>
              <a:rPr lang="en-US" sz="2800" i="1" dirty="0">
                <a:latin typeface="Arial" pitchFamily="34" charset="0"/>
                <a:cs typeface="Arial" pitchFamily="34" charset="0"/>
              </a:rPr>
              <a:t>am, of course, aware that the ultimate solution is the ownership and control of the means of life by the whole of the people; but we are not at that </a:t>
            </a:r>
            <a:r>
              <a:rPr lang="en-US" sz="2800" i="1" dirty="0" smtClean="0">
                <a:latin typeface="Arial" pitchFamily="34" charset="0"/>
                <a:cs typeface="Arial" pitchFamily="34" charset="0"/>
              </a:rPr>
              <a:t>  stage </a:t>
            </a:r>
            <a:r>
              <a:rPr lang="en-US" sz="2800" i="1" dirty="0">
                <a:latin typeface="Arial" pitchFamily="34" charset="0"/>
                <a:cs typeface="Arial" pitchFamily="34" charset="0"/>
              </a:rPr>
              <a:t>of development as yet</a:t>
            </a:r>
            <a:r>
              <a:rPr lang="en-US" sz="2800" i="1" dirty="0" smtClean="0">
                <a:latin typeface="Arial" pitchFamily="34" charset="0"/>
                <a:cs typeface="Arial" pitchFamily="34" charset="0"/>
              </a:rPr>
              <a:t>.    </a:t>
            </a:r>
            <a:br>
              <a:rPr lang="en-US" sz="2800" i="1" dirty="0" smtClean="0">
                <a:latin typeface="Arial" pitchFamily="34" charset="0"/>
                <a:cs typeface="Arial" pitchFamily="34" charset="0"/>
              </a:rPr>
            </a:br>
            <a:r>
              <a:rPr lang="en-US" sz="2800" i="1" dirty="0" smtClean="0">
                <a:latin typeface="Arial" pitchFamily="34" charset="0"/>
                <a:cs typeface="Arial" pitchFamily="34" charset="0"/>
              </a:rPr>
              <a:t>James Larkin</a:t>
            </a:r>
            <a:r>
              <a:rPr lang="en-US" sz="2800" i="1" dirty="0">
                <a:latin typeface="Arial" pitchFamily="34" charset="0"/>
                <a:cs typeface="Arial" pitchFamily="34" charset="0"/>
              </a:rPr>
              <a:t/>
            </a:r>
            <a:br>
              <a:rPr lang="en-US" sz="2800" i="1"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r>
              <a:rPr lang="en-US" sz="2800" dirty="0"/>
              <a:t/>
            </a:r>
            <a:br>
              <a:rPr lang="en-US" sz="2800" dirty="0"/>
            </a:br>
            <a:endParaRPr lang="en-US" sz="2800" dirty="0"/>
          </a:p>
        </p:txBody>
      </p:sp>
      <p:sp>
        <p:nvSpPr>
          <p:cNvPr id="62467" name="Subtitle 1"/>
          <p:cNvSpPr>
            <a:spLocks noGrp="1"/>
          </p:cNvSpPr>
          <p:nvPr>
            <p:ph type="subTitle" idx="1"/>
          </p:nvPr>
        </p:nvSpPr>
        <p:spPr>
          <a:xfrm>
            <a:off x="1066800" y="3352800"/>
            <a:ext cx="8305800" cy="3124200"/>
          </a:xfrm>
        </p:spPr>
        <p:txBody>
          <a:bodyPr>
            <a:normAutofit/>
          </a:bodyPr>
          <a:lstStyle/>
          <a:p>
            <a:pPr marR="0"/>
            <a:endParaRPr lang="en-US" sz="2400" dirty="0" smtClean="0"/>
          </a:p>
          <a:p>
            <a:pPr marR="0"/>
            <a:r>
              <a:rPr lang="en-US" sz="2800" dirty="0" smtClean="0"/>
              <a:t>We have to realize that each time people enter a    room, they walk in with ambivalence, wondering whether this is the right place to be.  This is because they believe that someone else owns the room.</a:t>
            </a:r>
          </a:p>
          <a:p>
            <a:pPr marR="0"/>
            <a:r>
              <a:rPr lang="en-US" sz="2800" dirty="0" smtClean="0"/>
              <a:t>Peter Block</a:t>
            </a:r>
          </a:p>
          <a:p>
            <a:pPr marR="0"/>
            <a:endParaRPr lang="en-US" dirty="0" smtClean="0"/>
          </a:p>
        </p:txBody>
      </p:sp>
    </p:spTree>
    <p:extLst>
      <p:ext uri="{BB962C8B-B14F-4D97-AF65-F5344CB8AC3E}">
        <p14:creationId xmlns:p14="http://schemas.microsoft.com/office/powerpoint/2010/main" val="691263265"/>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MP900400015[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76200"/>
            <a:ext cx="8915400" cy="6478588"/>
          </a:xfrm>
        </p:spPr>
      </p:pic>
      <p:sp>
        <p:nvSpPr>
          <p:cNvPr id="25604" name="Text Box 4"/>
          <p:cNvSpPr txBox="1">
            <a:spLocks noChangeArrowheads="1"/>
          </p:cNvSpPr>
          <p:nvPr/>
        </p:nvSpPr>
        <p:spPr bwMode="auto">
          <a:xfrm>
            <a:off x="381000" y="838200"/>
            <a:ext cx="350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solidFill>
                  <a:srgbClr val="FFFFCC"/>
                </a:solidFill>
              </a:rPr>
              <a:t>The ownership conversation asks us to act as if we are creating what exists in the world.</a:t>
            </a:r>
          </a:p>
          <a:p>
            <a:pPr eaLnBrk="0" hangingPunct="0"/>
            <a:endParaRPr lang="en-US" sz="2400" b="1" dirty="0">
              <a:solidFill>
                <a:srgbClr val="FFFFCC"/>
              </a:solidFill>
              <a:effectLst>
                <a:outerShdw blurRad="38100" dist="38100" dir="2700000" algn="tl">
                  <a:srgbClr val="C0C0C0"/>
                </a:outerShdw>
              </a:effectLst>
            </a:endParaRPr>
          </a:p>
          <a:p>
            <a:pPr eaLnBrk="0" hangingPunct="0">
              <a:spcBef>
                <a:spcPct val="50000"/>
              </a:spcBef>
            </a:pPr>
            <a:endParaRPr lang="en-US" sz="1600" b="1" dirty="0"/>
          </a:p>
        </p:txBody>
      </p:sp>
      <p:sp>
        <p:nvSpPr>
          <p:cNvPr id="25605" name="Text Box 5"/>
          <p:cNvSpPr txBox="1">
            <a:spLocks noChangeArrowheads="1"/>
          </p:cNvSpPr>
          <p:nvPr/>
        </p:nvSpPr>
        <p:spPr bwMode="auto">
          <a:xfrm>
            <a:off x="5334000" y="914400"/>
            <a:ext cx="3657600" cy="179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90000"/>
              <a:buFont typeface="Wingdings" pitchFamily="2" charset="2"/>
              <a:buNone/>
            </a:pPr>
            <a:r>
              <a:rPr lang="en-US" sz="2400" b="1" dirty="0">
                <a:solidFill>
                  <a:srgbClr val="FFFFCC"/>
                </a:solidFill>
              </a:rPr>
              <a:t>This requires that we believe in the possibility that our congregation is mine or ours to create.</a:t>
            </a:r>
          </a:p>
          <a:p>
            <a:pPr eaLnBrk="0" hangingPunct="0"/>
            <a:endParaRPr lang="en-US" sz="2400" dirty="0"/>
          </a:p>
        </p:txBody>
      </p:sp>
      <p:sp>
        <p:nvSpPr>
          <p:cNvPr id="25606" name="Text Box 6"/>
          <p:cNvSpPr txBox="1">
            <a:spLocks noChangeArrowheads="1"/>
          </p:cNvSpPr>
          <p:nvPr/>
        </p:nvSpPr>
        <p:spPr bwMode="auto">
          <a:xfrm>
            <a:off x="2133600" y="5257800"/>
            <a:ext cx="51054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Clr>
                <a:schemeClr val="hlink"/>
              </a:buClr>
              <a:buSzPct val="90000"/>
              <a:buFont typeface="Wingdings" pitchFamily="2" charset="2"/>
              <a:buNone/>
            </a:pPr>
            <a:r>
              <a:rPr lang="en-US" sz="2400" b="1" dirty="0">
                <a:solidFill>
                  <a:srgbClr val="FFFFCC"/>
                </a:solidFill>
              </a:rPr>
              <a:t>It stems from the belief that each of us is cause not effect.</a:t>
            </a:r>
          </a:p>
          <a:p>
            <a:pPr algn="ctr" eaLnBrk="0" hangingPunct="0">
              <a:spcBef>
                <a:spcPct val="50000"/>
              </a:spcBef>
            </a:pPr>
            <a:endParaRPr lang="en-US" sz="2400" b="1" dirty="0">
              <a:solidFill>
                <a:srgbClr val="FFFFCC"/>
              </a:solidFill>
            </a:endParaRPr>
          </a:p>
        </p:txBody>
      </p:sp>
      <p:sp>
        <p:nvSpPr>
          <p:cNvPr id="2" name="Footer Placeholder 1"/>
          <p:cNvSpPr>
            <a:spLocks noGrp="1"/>
          </p:cNvSpPr>
          <p:nvPr>
            <p:ph type="ftr" sz="quarter" idx="11"/>
          </p:nvPr>
        </p:nvSpPr>
        <p:spPr/>
        <p:txBody>
          <a:bodyPr/>
          <a:lstStyle/>
          <a:p>
            <a:pPr>
              <a:defRPr/>
            </a:pPr>
            <a:r>
              <a:rPr lang="en-US" smtClean="0"/>
              <a:t>Beyond Contentment  CERG  2013</a:t>
            </a:r>
            <a:endParaRPr lang="en-US"/>
          </a:p>
        </p:txBody>
      </p:sp>
      <p:sp>
        <p:nvSpPr>
          <p:cNvPr id="3" name="Slide Number Placeholder 2"/>
          <p:cNvSpPr>
            <a:spLocks noGrp="1"/>
          </p:cNvSpPr>
          <p:nvPr>
            <p:ph type="sldNum" sz="quarter" idx="12"/>
          </p:nvPr>
        </p:nvSpPr>
        <p:spPr/>
        <p:txBody>
          <a:bodyPr/>
          <a:lstStyle/>
          <a:p>
            <a:pPr>
              <a:defRPr/>
            </a:pPr>
            <a:fld id="{EFEBF12D-375B-4B91-A2A5-4098BA446501}" type="slidenum">
              <a:rPr lang="en-US" smtClean="0"/>
              <a:pPr>
                <a:defRPr/>
              </a:pPr>
              <a:t>18</a:t>
            </a:fld>
            <a:endParaRPr lang="en-US"/>
          </a:p>
        </p:txBody>
      </p:sp>
    </p:spTree>
    <p:extLst>
      <p:ext uri="{BB962C8B-B14F-4D97-AF65-F5344CB8AC3E}">
        <p14:creationId xmlns:p14="http://schemas.microsoft.com/office/powerpoint/2010/main" val="2275256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5605">
                                            <p:txEl>
                                              <p:pRg st="0" end="0"/>
                                            </p:txEl>
                                          </p:spTgt>
                                        </p:tgtEl>
                                        <p:attrNameLst>
                                          <p:attrName>style.visibility</p:attrName>
                                        </p:attrNameLst>
                                      </p:cBhvr>
                                      <p:to>
                                        <p:strVal val="visible"/>
                                      </p:to>
                                    </p:set>
                                    <p:anim calcmode="lin" valueType="num">
                                      <p:cBhvr additive="base">
                                        <p:cTn id="13" dur="500" fill="hold"/>
                                        <p:tgtEl>
                                          <p:spTgt spid="2560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additive="base">
                                        <p:cTn id="19" dur="500" fill="hold"/>
                                        <p:tgtEl>
                                          <p:spTgt spid="25606"/>
                                        </p:tgtEl>
                                        <p:attrNameLst>
                                          <p:attrName>ppt_x</p:attrName>
                                        </p:attrNameLst>
                                      </p:cBhvr>
                                      <p:tavLst>
                                        <p:tav tm="0">
                                          <p:val>
                                            <p:strVal val="#ppt_x"/>
                                          </p:val>
                                        </p:tav>
                                        <p:tav tm="100000">
                                          <p:val>
                                            <p:strVal val="#ppt_x"/>
                                          </p:val>
                                        </p:tav>
                                      </p:tavLst>
                                    </p:anim>
                                    <p:anim calcmode="lin" valueType="num">
                                      <p:cBhvr additive="base">
                                        <p:cTn id="20"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32560" y="359898"/>
            <a:ext cx="7406640" cy="706902"/>
          </a:xfrm>
        </p:spPr>
        <p:txBody>
          <a:bodyPr>
            <a:normAutofit/>
          </a:bodyPr>
          <a:lstStyle/>
          <a:p>
            <a:r>
              <a:rPr lang="en-US" sz="3200" dirty="0" smtClean="0">
                <a:effectLst/>
              </a:rPr>
              <a:t>Powerful Questions related to Ownership</a:t>
            </a:r>
            <a:endParaRPr lang="en-US" sz="3200" dirty="0">
              <a:effectLst/>
            </a:endParaRPr>
          </a:p>
        </p:txBody>
      </p:sp>
      <p:sp>
        <p:nvSpPr>
          <p:cNvPr id="6" name="Subtitle 5"/>
          <p:cNvSpPr>
            <a:spLocks noGrp="1"/>
          </p:cNvSpPr>
          <p:nvPr>
            <p:ph type="subTitle" idx="1"/>
          </p:nvPr>
        </p:nvSpPr>
        <p:spPr>
          <a:xfrm>
            <a:off x="1432560" y="1850064"/>
            <a:ext cx="7406640" cy="3788736"/>
          </a:xfrm>
        </p:spPr>
        <p:txBody>
          <a:bodyPr/>
          <a:lstStyle/>
          <a:p>
            <a:r>
              <a:rPr lang="en-US" sz="3200" dirty="0" smtClean="0"/>
              <a:t>How </a:t>
            </a:r>
            <a:r>
              <a:rPr lang="en-US" sz="3200" dirty="0"/>
              <a:t>valuable an experience do you plan for this to be</a:t>
            </a:r>
            <a:r>
              <a:rPr lang="en-US" sz="3200" dirty="0" smtClean="0"/>
              <a:t>?</a:t>
            </a:r>
          </a:p>
          <a:p>
            <a:endParaRPr lang="en-US" sz="3200" dirty="0"/>
          </a:p>
          <a:p>
            <a:endParaRPr lang="en-US" sz="3200" dirty="0"/>
          </a:p>
          <a:p>
            <a:r>
              <a:rPr lang="en-US" sz="3200" dirty="0" smtClean="0"/>
              <a:t>What </a:t>
            </a:r>
            <a:r>
              <a:rPr lang="en-US" sz="3200" dirty="0"/>
              <a:t>do you risk by becoming a member of this congregation?</a:t>
            </a:r>
          </a:p>
          <a:p>
            <a:endParaRPr lang="en-US" dirty="0"/>
          </a:p>
        </p:txBody>
      </p:sp>
    </p:spTree>
    <p:extLst>
      <p:ext uri="{BB962C8B-B14F-4D97-AF65-F5344CB8AC3E}">
        <p14:creationId xmlns:p14="http://schemas.microsoft.com/office/powerpoint/2010/main" val="208203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30237"/>
            <a:ext cx="8077200" cy="5257800"/>
          </a:xfrm>
        </p:spPr>
        <p:txBody>
          <a:bodyPr/>
          <a:lstStyle/>
          <a:p>
            <a:pPr marL="0" indent="0">
              <a:buNone/>
            </a:pPr>
            <a:r>
              <a:rPr lang="en-US" dirty="0" smtClean="0"/>
              <a:t>“I </a:t>
            </a:r>
            <a:r>
              <a:rPr lang="en-US" dirty="0"/>
              <a:t>believe in the spirit of sharing and I believe we are what we are because of those around us."</a:t>
            </a:r>
          </a:p>
          <a:p>
            <a:pPr marL="0" indent="0">
              <a:buNone/>
            </a:pPr>
            <a:r>
              <a:rPr lang="en-US" dirty="0"/>
              <a:t>"I am what I am because of other people and they are what they are because of me being around."</a:t>
            </a:r>
          </a:p>
          <a:p>
            <a:pPr marL="0" indent="0">
              <a:buNone/>
            </a:pPr>
            <a:r>
              <a:rPr lang="en-US" dirty="0"/>
              <a:t>"One hand cannot clap on its </a:t>
            </a:r>
            <a:r>
              <a:rPr lang="en-US" dirty="0" smtClean="0"/>
              <a:t>own                  </a:t>
            </a:r>
            <a:r>
              <a:rPr lang="en-US" dirty="0"/>
              <a:t>but it needs the other hand to </a:t>
            </a:r>
            <a:r>
              <a:rPr lang="en-US" dirty="0" smtClean="0"/>
              <a:t>                    make </a:t>
            </a:r>
            <a:r>
              <a:rPr lang="en-US" dirty="0"/>
              <a:t>a clap." </a:t>
            </a:r>
            <a:endParaRPr lang="en-US" dirty="0" smtClean="0"/>
          </a:p>
          <a:p>
            <a:pPr marL="82296"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8956" y="3733799"/>
            <a:ext cx="1600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392" y="4475162"/>
            <a:ext cx="20574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044" y="5486400"/>
            <a:ext cx="962025" cy="127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4" name="Slide Number Placeholder 3"/>
          <p:cNvSpPr>
            <a:spLocks noGrp="1"/>
          </p:cNvSpPr>
          <p:nvPr>
            <p:ph type="sldNum" sz="quarter" idx="12"/>
          </p:nvPr>
        </p:nvSpPr>
        <p:spPr/>
        <p:txBody>
          <a:bodyPr/>
          <a:lstStyle/>
          <a:p>
            <a:fld id="{4B26B66A-4653-4725-B9C0-306FE2A12553}" type="slidenum">
              <a:rPr lang="en-US" smtClean="0"/>
              <a:t>2</a:t>
            </a:fld>
            <a:endParaRPr lang="en-US"/>
          </a:p>
        </p:txBody>
      </p:sp>
    </p:spTree>
    <p:extLst>
      <p:ext uri="{BB962C8B-B14F-4D97-AF65-F5344CB8AC3E}">
        <p14:creationId xmlns:p14="http://schemas.microsoft.com/office/powerpoint/2010/main" val="3498364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effectLst/>
              </a:rPr>
              <a:t>Helping Members </a:t>
            </a:r>
            <a:r>
              <a:rPr lang="en-US" sz="3600" dirty="0">
                <a:effectLst/>
              </a:rPr>
              <a:t>to </a:t>
            </a:r>
            <a:r>
              <a:rPr lang="en-US" sz="3600" dirty="0" smtClean="0">
                <a:effectLst/>
              </a:rPr>
              <a:t>Realize </a:t>
            </a:r>
            <a:r>
              <a:rPr lang="en-US" sz="3600" dirty="0">
                <a:effectLst/>
              </a:rPr>
              <a:t>their Contribution or Transcendent Purpose</a:t>
            </a:r>
            <a:r>
              <a:rPr lang="en-US" dirty="0">
                <a:effectLst/>
              </a:rPr>
              <a:t/>
            </a:r>
            <a:br>
              <a:rPr lang="en-US" dirty="0">
                <a:effectLst/>
              </a:rPr>
            </a:br>
            <a:endParaRPr lang="en-US" dirty="0">
              <a:effectLst/>
            </a:endParaRPr>
          </a:p>
        </p:txBody>
      </p:sp>
      <p:sp>
        <p:nvSpPr>
          <p:cNvPr id="63490" name="Rectangle 3"/>
          <p:cNvSpPr>
            <a:spLocks noGrp="1" noChangeArrowheads="1"/>
          </p:cNvSpPr>
          <p:nvPr>
            <p:ph type="subTitle" idx="1"/>
          </p:nvPr>
        </p:nvSpPr>
        <p:spPr>
          <a:xfrm>
            <a:off x="1520371" y="1600200"/>
            <a:ext cx="7406640" cy="4191000"/>
          </a:xfrm>
        </p:spPr>
        <p:txBody>
          <a:bodyPr>
            <a:normAutofit/>
          </a:bodyPr>
          <a:lstStyle/>
          <a:p>
            <a:pPr>
              <a:buFont typeface="Wingdings" pitchFamily="2" charset="2"/>
              <a:buNone/>
            </a:pPr>
            <a:r>
              <a:rPr lang="en-US" sz="3600" i="1" dirty="0" smtClean="0"/>
              <a:t>When you discover your mission, you will feel its demand.  It will fill you with enthusiasm and a burning desire to get to work on it.</a:t>
            </a:r>
          </a:p>
          <a:p>
            <a:pPr>
              <a:buFont typeface="Wingdings" pitchFamily="2" charset="2"/>
              <a:buNone/>
            </a:pPr>
            <a:endParaRPr lang="en-US" sz="3600" i="1" dirty="0" smtClean="0"/>
          </a:p>
          <a:p>
            <a:pPr>
              <a:buFont typeface="Wingdings" pitchFamily="2" charset="2"/>
              <a:buNone/>
            </a:pPr>
            <a:r>
              <a:rPr lang="en-US" sz="3600" dirty="0" smtClean="0"/>
              <a:t>			</a:t>
            </a:r>
            <a:r>
              <a:rPr lang="en-US" sz="3600" dirty="0"/>
              <a:t> </a:t>
            </a:r>
            <a:r>
              <a:rPr lang="en-US" sz="3600" dirty="0" smtClean="0"/>
              <a:t>     W. Clement Stone</a:t>
            </a:r>
          </a:p>
        </p:txBody>
      </p:sp>
      <p:pic>
        <p:nvPicPr>
          <p:cNvPr id="63491" name="Picture 4" descr="MP90044874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267200"/>
            <a:ext cx="3200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46039"/>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32560" y="359898"/>
            <a:ext cx="7559040" cy="1240302"/>
          </a:xfrm>
        </p:spPr>
        <p:txBody>
          <a:bodyPr>
            <a:normAutofit/>
          </a:bodyPr>
          <a:lstStyle/>
          <a:p>
            <a:r>
              <a:rPr lang="en-US" sz="3200" dirty="0" smtClean="0">
                <a:effectLst/>
              </a:rPr>
              <a:t>Powerful Questions related to Contribution and Purpose</a:t>
            </a:r>
            <a:endParaRPr lang="en-US" sz="3200" dirty="0">
              <a:effectLst/>
            </a:endParaRPr>
          </a:p>
        </p:txBody>
      </p:sp>
      <p:sp>
        <p:nvSpPr>
          <p:cNvPr id="6" name="Subtitle 5"/>
          <p:cNvSpPr>
            <a:spLocks noGrp="1"/>
          </p:cNvSpPr>
          <p:nvPr>
            <p:ph type="subTitle" idx="1"/>
          </p:nvPr>
        </p:nvSpPr>
        <p:spPr>
          <a:xfrm>
            <a:off x="1432560" y="1850064"/>
            <a:ext cx="7406640" cy="3788736"/>
          </a:xfrm>
        </p:spPr>
        <p:txBody>
          <a:bodyPr/>
          <a:lstStyle/>
          <a:p>
            <a:endParaRPr lang="en-US" sz="3200" dirty="0" smtClean="0"/>
          </a:p>
          <a:p>
            <a:r>
              <a:rPr lang="en-US" sz="3200" dirty="0" smtClean="0"/>
              <a:t>How </a:t>
            </a:r>
            <a:r>
              <a:rPr lang="en-US" sz="3200" dirty="0"/>
              <a:t>do you want to live out your Unitarian Universalist beliefs</a:t>
            </a:r>
            <a:r>
              <a:rPr lang="en-US" sz="3200" dirty="0" smtClean="0"/>
              <a:t>?</a:t>
            </a:r>
          </a:p>
          <a:p>
            <a:endParaRPr lang="en-US" sz="3200" dirty="0"/>
          </a:p>
          <a:p>
            <a:endParaRPr lang="en-US" sz="3200" dirty="0"/>
          </a:p>
          <a:p>
            <a:r>
              <a:rPr lang="en-US" sz="3200" dirty="0" smtClean="0"/>
              <a:t>What </a:t>
            </a:r>
            <a:r>
              <a:rPr lang="en-US" sz="3200" dirty="0"/>
              <a:t>are you called to do as a member of this congregation?</a:t>
            </a:r>
          </a:p>
          <a:p>
            <a:endParaRPr lang="en-US" dirty="0"/>
          </a:p>
        </p:txBody>
      </p:sp>
    </p:spTree>
    <p:extLst>
      <p:ext uri="{BB962C8B-B14F-4D97-AF65-F5344CB8AC3E}">
        <p14:creationId xmlns:p14="http://schemas.microsoft.com/office/powerpoint/2010/main" val="3740086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MC900021587[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162800" y="1498222"/>
            <a:ext cx="1476375" cy="1595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2" name="Picture 4" descr="MC90009338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700" y="4942114"/>
            <a:ext cx="2565400" cy="1635125"/>
          </a:xfrm>
          <a:prstGeom prst="rect">
            <a:avLst/>
          </a:prstGeom>
          <a:noFill/>
          <a:extLst>
            <a:ext uri="{909E8E84-426E-40DD-AFC4-6F175D3DCCD1}">
              <a14:hiddenFill xmlns:a14="http://schemas.microsoft.com/office/drawing/2010/main">
                <a:solidFill>
                  <a:srgbClr val="FFFFFF"/>
                </a:solidFill>
              </a14:hiddenFill>
            </a:ext>
          </a:extLst>
        </p:spPr>
      </p:pic>
      <p:sp>
        <p:nvSpPr>
          <p:cNvPr id="37893" name="Text Box 5"/>
          <p:cNvSpPr txBox="1">
            <a:spLocks noChangeArrowheads="1"/>
          </p:cNvSpPr>
          <p:nvPr/>
        </p:nvSpPr>
        <p:spPr bwMode="auto">
          <a:xfrm>
            <a:off x="1253671" y="1538514"/>
            <a:ext cx="4572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dirty="0"/>
              <a:t>We are not defined by deficiencies or what is missing. We are defined by our gifts and what is present. </a:t>
            </a:r>
          </a:p>
        </p:txBody>
      </p:sp>
      <p:sp>
        <p:nvSpPr>
          <p:cNvPr id="37895" name="Text Box 7"/>
          <p:cNvSpPr txBox="1">
            <a:spLocks noChangeArrowheads="1"/>
          </p:cNvSpPr>
          <p:nvPr/>
        </p:nvSpPr>
        <p:spPr bwMode="auto">
          <a:xfrm>
            <a:off x="3200400" y="3581400"/>
            <a:ext cx="5715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dirty="0"/>
              <a:t>We embrace our own destiny when we have the courage to acknowledge our own gifts and choose to bring them into the world.</a:t>
            </a:r>
            <a:br>
              <a:rPr lang="en-US" sz="2800" dirty="0"/>
            </a:br>
            <a:endParaRPr lang="en-US" sz="2800" dirty="0"/>
          </a:p>
        </p:txBody>
      </p:sp>
      <p:sp>
        <p:nvSpPr>
          <p:cNvPr id="3" name="TextBox 2"/>
          <p:cNvSpPr txBox="1"/>
          <p:nvPr/>
        </p:nvSpPr>
        <p:spPr>
          <a:xfrm>
            <a:off x="2667000" y="533400"/>
            <a:ext cx="5105400" cy="584775"/>
          </a:xfrm>
          <a:prstGeom prst="rect">
            <a:avLst/>
          </a:prstGeom>
          <a:noFill/>
        </p:spPr>
        <p:txBody>
          <a:bodyPr wrap="square" rtlCol="0">
            <a:spAutoFit/>
          </a:bodyPr>
          <a:lstStyle/>
          <a:p>
            <a:r>
              <a:rPr lang="en-US" sz="3200" dirty="0" smtClean="0">
                <a:solidFill>
                  <a:schemeClr val="accent3">
                    <a:lumMod val="50000"/>
                  </a:schemeClr>
                </a:solidFill>
              </a:rPr>
              <a:t>Acknowledging Our Gifts</a:t>
            </a:r>
            <a:endParaRPr lang="en-US" sz="3200" dirty="0">
              <a:solidFill>
                <a:schemeClr val="accent3">
                  <a:lumMod val="50000"/>
                </a:schemeClr>
              </a:solidFill>
            </a:endParaRPr>
          </a:p>
        </p:txBody>
      </p:sp>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4" name="Slide Number Placeholder 3"/>
          <p:cNvSpPr>
            <a:spLocks noGrp="1"/>
          </p:cNvSpPr>
          <p:nvPr>
            <p:ph type="sldNum" sz="quarter" idx="12"/>
          </p:nvPr>
        </p:nvSpPr>
        <p:spPr/>
        <p:txBody>
          <a:bodyPr/>
          <a:lstStyle/>
          <a:p>
            <a:fld id="{4B26B66A-4653-4725-B9C0-306FE2A12553}" type="slidenum">
              <a:rPr lang="en-US" smtClean="0"/>
              <a:t>22</a:t>
            </a:fld>
            <a:endParaRPr lang="en-US"/>
          </a:p>
        </p:txBody>
      </p:sp>
    </p:spTree>
    <p:extLst>
      <p:ext uri="{BB962C8B-B14F-4D97-AF65-F5344CB8AC3E}">
        <p14:creationId xmlns:p14="http://schemas.microsoft.com/office/powerpoint/2010/main" val="1520727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normAutofit/>
          </a:bodyPr>
          <a:lstStyle/>
          <a:p>
            <a:r>
              <a:rPr lang="en-US" sz="3200" dirty="0" smtClean="0">
                <a:effectLst/>
              </a:rPr>
              <a:t>Powerful Questions for Acknowledging Our Gifts</a:t>
            </a:r>
            <a:endParaRPr lang="en-US" sz="3200" dirty="0">
              <a:effectLst/>
            </a:endParaRPr>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What </a:t>
            </a:r>
            <a:r>
              <a:rPr lang="en-US" dirty="0"/>
              <a:t>is the gift(s) that you wish to share with other members of this congregation</a:t>
            </a:r>
            <a:r>
              <a:rPr lang="en-US" dirty="0" smtClean="0"/>
              <a:t>?</a:t>
            </a:r>
          </a:p>
          <a:p>
            <a:pPr marL="82296" indent="0">
              <a:buNone/>
            </a:pPr>
            <a:endParaRPr lang="en-US" dirty="0"/>
          </a:p>
          <a:p>
            <a:pPr marL="82296" indent="0">
              <a:buNone/>
            </a:pPr>
            <a:r>
              <a:rPr lang="en-US" dirty="0" smtClean="0"/>
              <a:t>How will you acknowledge the gifts that other members bring forth into the congregation?</a:t>
            </a:r>
            <a:endParaRPr lang="en-US" dirty="0"/>
          </a:p>
        </p:txBody>
      </p:sp>
      <p:sp>
        <p:nvSpPr>
          <p:cNvPr id="4" name="Footer Placeholder 3"/>
          <p:cNvSpPr>
            <a:spLocks noGrp="1"/>
          </p:cNvSpPr>
          <p:nvPr>
            <p:ph type="ftr" sz="quarter" idx="11"/>
          </p:nvPr>
        </p:nvSpPr>
        <p:spPr/>
        <p:txBody>
          <a:bodyPr/>
          <a:lstStyle/>
          <a:p>
            <a:r>
              <a:rPr lang="en-US" smtClean="0"/>
              <a:t>Beyond Contentment  CERG  2013</a:t>
            </a:r>
            <a:endParaRPr lang="en-US"/>
          </a:p>
        </p:txBody>
      </p:sp>
      <p:sp>
        <p:nvSpPr>
          <p:cNvPr id="5" name="Slide Number Placeholder 4"/>
          <p:cNvSpPr>
            <a:spLocks noGrp="1"/>
          </p:cNvSpPr>
          <p:nvPr>
            <p:ph type="sldNum" sz="quarter" idx="12"/>
          </p:nvPr>
        </p:nvSpPr>
        <p:spPr/>
        <p:txBody>
          <a:bodyPr/>
          <a:lstStyle/>
          <a:p>
            <a:fld id="{4B26B66A-4653-4725-B9C0-306FE2A12553}" type="slidenum">
              <a:rPr lang="en-US" smtClean="0"/>
              <a:t>23</a:t>
            </a:fld>
            <a:endParaRPr lang="en-US"/>
          </a:p>
        </p:txBody>
      </p:sp>
    </p:spTree>
    <p:extLst>
      <p:ext uri="{BB962C8B-B14F-4D97-AF65-F5344CB8AC3E}">
        <p14:creationId xmlns:p14="http://schemas.microsoft.com/office/powerpoint/2010/main" val="2228647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pPr algn="ctr"/>
            <a:r>
              <a:rPr lang="en-US" sz="3200" dirty="0" smtClean="0"/>
              <a:t>Strategies for Recruiting and Retaining Volunteers</a:t>
            </a:r>
            <a:endParaRPr lang="en-US" sz="3200" dirty="0"/>
          </a:p>
        </p:txBody>
      </p:sp>
      <p:sp>
        <p:nvSpPr>
          <p:cNvPr id="3" name="Content Placeholder 2"/>
          <p:cNvSpPr>
            <a:spLocks noGrp="1"/>
          </p:cNvSpPr>
          <p:nvPr>
            <p:ph idx="1"/>
          </p:nvPr>
        </p:nvSpPr>
        <p:spPr>
          <a:xfrm>
            <a:off x="1066800" y="1600200"/>
            <a:ext cx="7620000" cy="4724400"/>
          </a:xfrm>
        </p:spPr>
        <p:txBody>
          <a:bodyPr/>
          <a:lstStyle/>
          <a:p>
            <a:r>
              <a:rPr lang="en-US" sz="2800" dirty="0"/>
              <a:t>Test the Waters With a One-Time </a:t>
            </a:r>
            <a:r>
              <a:rPr lang="en-US" sz="2800" dirty="0" smtClean="0"/>
              <a:t>Commitment (otherwise known as First Serve)</a:t>
            </a:r>
          </a:p>
          <a:p>
            <a:r>
              <a:rPr lang="en-US" sz="2800" dirty="0" smtClean="0"/>
              <a:t>Make sure that the congregation knows that volunteers are needed</a:t>
            </a:r>
          </a:p>
          <a:p>
            <a:r>
              <a:rPr lang="en-US" sz="2800" dirty="0"/>
              <a:t>Advertise areas that need more </a:t>
            </a:r>
            <a:r>
              <a:rPr lang="en-US" sz="2800" dirty="0" smtClean="0"/>
              <a:t>volunteers</a:t>
            </a:r>
            <a:r>
              <a:rPr lang="en-US" sz="2800" dirty="0"/>
              <a:t>. You can do this verbally, you could have a volunteer fair, you could send emails, or even post needs on your website. </a:t>
            </a:r>
            <a:endParaRPr lang="en-US" sz="2800" dirty="0" smtClean="0"/>
          </a:p>
          <a:p>
            <a:r>
              <a:rPr lang="en-US" sz="2800" dirty="0" smtClean="0"/>
              <a:t>Start </a:t>
            </a:r>
            <a:r>
              <a:rPr lang="en-US" sz="2800" dirty="0"/>
              <a:t>a connection desk</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Beyond Contentment  CERG  2013</a:t>
            </a:r>
            <a:endParaRPr lang="en-US"/>
          </a:p>
        </p:txBody>
      </p:sp>
      <p:sp>
        <p:nvSpPr>
          <p:cNvPr id="5" name="Slide Number Placeholder 4"/>
          <p:cNvSpPr>
            <a:spLocks noGrp="1"/>
          </p:cNvSpPr>
          <p:nvPr>
            <p:ph type="sldNum" sz="quarter" idx="12"/>
          </p:nvPr>
        </p:nvSpPr>
        <p:spPr/>
        <p:txBody>
          <a:bodyPr/>
          <a:lstStyle/>
          <a:p>
            <a:fld id="{4B26B66A-4653-4725-B9C0-306FE2A12553}" type="slidenum">
              <a:rPr lang="en-US" smtClean="0"/>
              <a:t>24</a:t>
            </a:fld>
            <a:endParaRPr lang="en-US"/>
          </a:p>
        </p:txBody>
      </p:sp>
    </p:spTree>
    <p:extLst>
      <p:ext uri="{BB962C8B-B14F-4D97-AF65-F5344CB8AC3E}">
        <p14:creationId xmlns:p14="http://schemas.microsoft.com/office/powerpoint/2010/main" val="32585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91312"/>
          </a:xfrm>
        </p:spPr>
        <p:txBody>
          <a:bodyPr>
            <a:normAutofit fontScale="90000"/>
          </a:bodyPr>
          <a:lstStyle/>
          <a:p>
            <a:r>
              <a:rPr lang="en-US" sz="4000" dirty="0" smtClean="0"/>
              <a:t>More Strategies</a:t>
            </a:r>
            <a:endParaRPr lang="en-US" sz="4000" dirty="0"/>
          </a:p>
        </p:txBody>
      </p:sp>
      <p:sp>
        <p:nvSpPr>
          <p:cNvPr id="3" name="Content Placeholder 2"/>
          <p:cNvSpPr>
            <a:spLocks noGrp="1"/>
          </p:cNvSpPr>
          <p:nvPr>
            <p:ph idx="1"/>
          </p:nvPr>
        </p:nvSpPr>
        <p:spPr>
          <a:xfrm>
            <a:off x="762000" y="1447800"/>
            <a:ext cx="8229600" cy="5257800"/>
          </a:xfrm>
        </p:spPr>
        <p:txBody>
          <a:bodyPr>
            <a:normAutofit fontScale="85000" lnSpcReduction="20000"/>
          </a:bodyPr>
          <a:lstStyle/>
          <a:p>
            <a:r>
              <a:rPr lang="en-US" dirty="0" smtClean="0"/>
              <a:t>Empower members to do their own recruitment</a:t>
            </a:r>
          </a:p>
          <a:p>
            <a:r>
              <a:rPr lang="en-US" dirty="0" smtClean="0"/>
              <a:t>Recruit mini-recruiters</a:t>
            </a:r>
          </a:p>
          <a:p>
            <a:r>
              <a:rPr lang="en-US" dirty="0" smtClean="0"/>
              <a:t>Write and share “job” descriptions</a:t>
            </a:r>
          </a:p>
          <a:p>
            <a:r>
              <a:rPr lang="en-US" dirty="0"/>
              <a:t>Ask people to take on tasks, not to serve on committees.</a:t>
            </a:r>
          </a:p>
          <a:p>
            <a:r>
              <a:rPr lang="en-US" dirty="0" smtClean="0"/>
              <a:t>If </a:t>
            </a:r>
            <a:r>
              <a:rPr lang="en-US" dirty="0"/>
              <a:t>you must have committees, impose term limits.  Consider having committee heads elected by the congregation.</a:t>
            </a:r>
          </a:p>
          <a:p>
            <a:r>
              <a:rPr lang="en-US" dirty="0" smtClean="0"/>
              <a:t>If </a:t>
            </a:r>
            <a:r>
              <a:rPr lang="en-US" dirty="0"/>
              <a:t>you request that someone take on a leadership role, offer a system of support that is already in place.</a:t>
            </a:r>
          </a:p>
          <a:p>
            <a:r>
              <a:rPr lang="en-US" dirty="0" smtClean="0"/>
              <a:t>Acknowledge </a:t>
            </a:r>
            <a:r>
              <a:rPr lang="en-US" dirty="0"/>
              <a:t>the efforts of your volunteers with mentions at worship, in the newsletter or order of service, and celebratory events.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Beyond Contentment  CERG  2013</a:t>
            </a:r>
            <a:endParaRPr lang="en-US"/>
          </a:p>
        </p:txBody>
      </p:sp>
      <p:sp>
        <p:nvSpPr>
          <p:cNvPr id="5" name="Slide Number Placeholder 4"/>
          <p:cNvSpPr>
            <a:spLocks noGrp="1"/>
          </p:cNvSpPr>
          <p:nvPr>
            <p:ph type="sldNum" sz="quarter" idx="12"/>
          </p:nvPr>
        </p:nvSpPr>
        <p:spPr/>
        <p:txBody>
          <a:bodyPr/>
          <a:lstStyle/>
          <a:p>
            <a:fld id="{4B26B66A-4653-4725-B9C0-306FE2A12553}" type="slidenum">
              <a:rPr lang="en-US" smtClean="0"/>
              <a:t>25</a:t>
            </a:fld>
            <a:endParaRPr lang="en-US"/>
          </a:p>
        </p:txBody>
      </p:sp>
    </p:spTree>
    <p:extLst>
      <p:ext uri="{BB962C8B-B14F-4D97-AF65-F5344CB8AC3E}">
        <p14:creationId xmlns:p14="http://schemas.microsoft.com/office/powerpoint/2010/main" val="94415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19100" y="314325"/>
            <a:ext cx="10591800" cy="1143000"/>
          </a:xfrm>
        </p:spPr>
        <p:txBody>
          <a:bodyPr>
            <a:normAutofit/>
          </a:bodyPr>
          <a:lstStyle/>
          <a:p>
            <a:pPr algn="l"/>
            <a:r>
              <a:rPr lang="en-US" sz="2800" dirty="0">
                <a:latin typeface="Arial" pitchFamily="34" charset="0"/>
                <a:cs typeface="Arial" pitchFamily="34" charset="0"/>
              </a:rPr>
              <a:t>It begins with the </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invitation</a:t>
            </a:r>
            <a:endParaRPr lang="en-US" sz="2800" dirty="0">
              <a:latin typeface="Arial" pitchFamily="34" charset="0"/>
              <a:cs typeface="Arial" pitchFamily="34" charset="0"/>
            </a:endParaRPr>
          </a:p>
        </p:txBody>
      </p:sp>
      <p:sp>
        <p:nvSpPr>
          <p:cNvPr id="11267" name="Rectangle 3"/>
          <p:cNvSpPr>
            <a:spLocks noGrp="1" noChangeArrowheads="1"/>
          </p:cNvSpPr>
          <p:nvPr>
            <p:ph idx="1"/>
          </p:nvPr>
        </p:nvSpPr>
        <p:spPr>
          <a:xfrm>
            <a:off x="0" y="1905000"/>
            <a:ext cx="8915400" cy="4530725"/>
          </a:xfrm>
          <a:prstGeom prst="rect">
            <a:avLst/>
          </a:prstGeom>
        </p:spPr>
        <p:txBody>
          <a:bodyPr/>
          <a:lstStyle/>
          <a:p>
            <a:pPr>
              <a:buFontTx/>
              <a:buNone/>
            </a:pPr>
            <a:r>
              <a:rPr lang="en-US" dirty="0"/>
              <a:t>	</a:t>
            </a:r>
            <a:r>
              <a:rPr lang="en-US" sz="2400" dirty="0"/>
              <a:t>Invitation is the means through which hospitality and </a:t>
            </a:r>
            <a:r>
              <a:rPr lang="en-US" sz="2400" dirty="0" smtClean="0"/>
              <a:t>community </a:t>
            </a:r>
            <a:r>
              <a:rPr lang="en-US" sz="2400" dirty="0"/>
              <a:t>are created.  It is an act of generosity; a call to create an alternative future, to join in the possibility that we have declared.</a:t>
            </a:r>
          </a:p>
          <a:p>
            <a:pPr>
              <a:buFontTx/>
              <a:buNone/>
            </a:pPr>
            <a:endParaRPr lang="en-US" sz="2400" dirty="0"/>
          </a:p>
          <a:p>
            <a:pPr>
              <a:buFontTx/>
              <a:buNone/>
            </a:pPr>
            <a:r>
              <a:rPr lang="en-US" sz="2400" dirty="0"/>
              <a:t>	In an authentic community, members decide anew every single time whether to show up.  If they do not choose to show up, there are no consequences.  They are always welcome.</a:t>
            </a:r>
          </a:p>
        </p:txBody>
      </p:sp>
      <p:pic>
        <p:nvPicPr>
          <p:cNvPr id="11268" name="Picture 4" descr="MP90038482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0"/>
            <a:ext cx="34290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MC90023097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876800"/>
            <a:ext cx="2286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26</a:t>
            </a:fld>
            <a:endParaRPr lang="en-US"/>
          </a:p>
        </p:txBody>
      </p:sp>
    </p:spTree>
    <p:extLst>
      <p:ext uri="{BB962C8B-B14F-4D97-AF65-F5344CB8AC3E}">
        <p14:creationId xmlns:p14="http://schemas.microsoft.com/office/powerpoint/2010/main" val="3931554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285750" y="969963"/>
            <a:ext cx="8229600" cy="5673725"/>
          </a:xfrm>
          <a:prstGeom prst="rect">
            <a:avLst/>
          </a:prstGeom>
        </p:spPr>
        <p:txBody>
          <a:bodyPr/>
          <a:lstStyle/>
          <a:p>
            <a:pPr>
              <a:buFontTx/>
              <a:buNone/>
            </a:pPr>
            <a:r>
              <a:rPr lang="en-US" dirty="0"/>
              <a:t>	</a:t>
            </a:r>
            <a:r>
              <a:rPr lang="en-US" sz="2800" dirty="0"/>
              <a:t>Invitation is not only a step in bringing people together.  It is also a fundamental way of being in community.</a:t>
            </a:r>
          </a:p>
          <a:p>
            <a:pPr>
              <a:buFontTx/>
              <a:buNone/>
            </a:pPr>
            <a:endParaRPr lang="en-US" sz="2800" dirty="0"/>
          </a:p>
          <a:p>
            <a:pPr>
              <a:buFontTx/>
              <a:buNone/>
            </a:pPr>
            <a:r>
              <a:rPr lang="en-US" sz="2800" dirty="0"/>
              <a:t>	Genuine invitation changes our relationship with others, for we come to them as an equal.  I must be willing to take no for an answer, without resorting to various forms of persuasion.</a:t>
            </a:r>
          </a:p>
        </p:txBody>
      </p:sp>
      <p:pic>
        <p:nvPicPr>
          <p:cNvPr id="13315" name="Picture 3" descr="MC91021698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800600"/>
            <a:ext cx="8572500" cy="18430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27</a:t>
            </a:fld>
            <a:endParaRPr lang="en-US"/>
          </a:p>
        </p:txBody>
      </p:sp>
    </p:spTree>
    <p:extLst>
      <p:ext uri="{BB962C8B-B14F-4D97-AF65-F5344CB8AC3E}">
        <p14:creationId xmlns:p14="http://schemas.microsoft.com/office/powerpoint/2010/main" val="1559827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484187"/>
          </a:xfrm>
        </p:spPr>
        <p:txBody>
          <a:bodyPr>
            <a:normAutofit fontScale="90000"/>
          </a:bodyPr>
          <a:lstStyle/>
          <a:p>
            <a:r>
              <a:rPr lang="en-US" sz="3200"/>
              <a:t>Making the Invitation</a:t>
            </a:r>
          </a:p>
        </p:txBody>
      </p:sp>
      <p:sp>
        <p:nvSpPr>
          <p:cNvPr id="15363" name="Rectangle 3"/>
          <p:cNvSpPr>
            <a:spLocks noGrp="1" noChangeArrowheads="1"/>
          </p:cNvSpPr>
          <p:nvPr>
            <p:ph idx="1"/>
          </p:nvPr>
        </p:nvSpPr>
        <p:spPr>
          <a:xfrm>
            <a:off x="152400" y="990600"/>
            <a:ext cx="8839200" cy="5715000"/>
          </a:xfrm>
          <a:prstGeom prst="rect">
            <a:avLst/>
          </a:prstGeom>
        </p:spPr>
        <p:txBody>
          <a:bodyPr/>
          <a:lstStyle/>
          <a:p>
            <a:pPr marL="609600" indent="-609600">
              <a:buFont typeface="Wingdings" pitchFamily="2" charset="2"/>
              <a:buAutoNum type="arabicPeriod"/>
            </a:pPr>
            <a:r>
              <a:rPr lang="en-US" sz="2400"/>
              <a:t>Name the Possibility</a:t>
            </a:r>
          </a:p>
          <a:p>
            <a:pPr marL="609600" indent="-609600">
              <a:buFont typeface="Wingdings" pitchFamily="2" charset="2"/>
              <a:buNone/>
            </a:pPr>
            <a:r>
              <a:rPr lang="en-US" sz="2400"/>
              <a:t>	The invitation is activated by the possibility we are committed to.  The possibility is the future that the convener is committed to.</a:t>
            </a:r>
          </a:p>
          <a:p>
            <a:pPr marL="609600" indent="-609600">
              <a:buFont typeface="Wingdings" pitchFamily="2" charset="2"/>
              <a:buNone/>
            </a:pPr>
            <a:r>
              <a:rPr lang="en-US" sz="2400"/>
              <a:t>		</a:t>
            </a:r>
            <a:r>
              <a:rPr lang="en-US" sz="2400" i="1"/>
              <a:t>Example: the possibility of a congregation that is vital,     	healthy and thriving.</a:t>
            </a:r>
          </a:p>
          <a:p>
            <a:pPr marL="609600" indent="-609600">
              <a:buFont typeface="Wingdings" pitchFamily="2" charset="2"/>
              <a:buNone/>
            </a:pPr>
            <a:endParaRPr lang="en-US" sz="2400" i="1"/>
          </a:p>
          <a:p>
            <a:pPr marL="609600" indent="-609600">
              <a:buFont typeface="Wingdings" pitchFamily="2" charset="2"/>
              <a:buAutoNum type="arabicPeriod" startAt="2"/>
            </a:pPr>
            <a:r>
              <a:rPr lang="en-US" sz="2400"/>
              <a:t>Frame the Choice</a:t>
            </a:r>
          </a:p>
          <a:p>
            <a:pPr marL="609600" indent="-609600">
              <a:buFont typeface="Wingdings" pitchFamily="2" charset="2"/>
              <a:buNone/>
            </a:pPr>
            <a:r>
              <a:rPr lang="en-US" sz="2400"/>
              <a:t>	The invitation must allow room for a no.  We need to be clear that we will not initiate consequences for not attending and that we respect someone’s decision not to attend.</a:t>
            </a:r>
          </a:p>
          <a:p>
            <a:pPr marL="609600" indent="-609600">
              <a:buFontTx/>
              <a:buNone/>
            </a:pPr>
            <a:endParaRPr lang="en-US" sz="2400"/>
          </a:p>
          <a:p>
            <a:pPr marL="609600" indent="-609600">
              <a:buFontTx/>
              <a:buNone/>
            </a:pPr>
            <a:endParaRPr lang="en-US" sz="2400"/>
          </a:p>
          <a:p>
            <a:pPr marL="609600" indent="-609600">
              <a:buFontTx/>
              <a:buNone/>
            </a:pPr>
            <a:endParaRPr lang="en-US" sz="2400"/>
          </a:p>
          <a:p>
            <a:pPr marL="609600" indent="-609600">
              <a:buFontTx/>
              <a:buNone/>
            </a:pPr>
            <a:endParaRPr lang="en-US" sz="2400" i="1"/>
          </a:p>
        </p:txBody>
      </p:sp>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28</a:t>
            </a:fld>
            <a:endParaRPr lang="en-US"/>
          </a:p>
        </p:txBody>
      </p:sp>
    </p:spTree>
    <p:extLst>
      <p:ext uri="{BB962C8B-B14F-4D97-AF65-F5344CB8AC3E}">
        <p14:creationId xmlns:p14="http://schemas.microsoft.com/office/powerpoint/2010/main" val="141780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trips(downLeft)">
                                      <p:cBhvr>
                                        <p:cTn id="7" dur="500"/>
                                        <p:tgtEl>
                                          <p:spTgt spid="1536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strips(downLeft)">
                                      <p:cBhvr>
                                        <p:cTn id="10" dur="500"/>
                                        <p:tgtEl>
                                          <p:spTgt spid="1536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strips(downLeft)">
                                      <p:cBhvr>
                                        <p:cTn id="13" dur="500"/>
                                        <p:tgtEl>
                                          <p:spTgt spid="1536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15363">
                                            <p:txEl>
                                              <p:pRg st="4" end="4"/>
                                            </p:txEl>
                                          </p:spTgt>
                                        </p:tgtEl>
                                        <p:attrNameLst>
                                          <p:attrName>style.visibility</p:attrName>
                                        </p:attrNameLst>
                                      </p:cBhvr>
                                      <p:to>
                                        <p:strVal val="visible"/>
                                      </p:to>
                                    </p:set>
                                    <p:animEffect transition="in" filter="strips(downLeft)">
                                      <p:cBhvr>
                                        <p:cTn id="18" dur="500"/>
                                        <p:tgtEl>
                                          <p:spTgt spid="15363">
                                            <p:txEl>
                                              <p:pRg st="4" end="4"/>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15363">
                                            <p:txEl>
                                              <p:pRg st="5" end="5"/>
                                            </p:txEl>
                                          </p:spTgt>
                                        </p:tgtEl>
                                        <p:attrNameLst>
                                          <p:attrName>style.visibility</p:attrName>
                                        </p:attrNameLst>
                                      </p:cBhvr>
                                      <p:to>
                                        <p:strVal val="visible"/>
                                      </p:to>
                                    </p:set>
                                    <p:animEffect transition="in" filter="strips(downLeft)">
                                      <p:cBhvr>
                                        <p:cTn id="21"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457200" y="457200"/>
            <a:ext cx="8229600" cy="5673725"/>
          </a:xfrm>
          <a:prstGeom prst="rect">
            <a:avLst/>
          </a:prstGeom>
        </p:spPr>
        <p:txBody>
          <a:bodyPr>
            <a:normAutofit/>
          </a:bodyPr>
          <a:lstStyle/>
          <a:p>
            <a:pPr marL="609600" indent="-609600">
              <a:lnSpc>
                <a:spcPct val="90000"/>
              </a:lnSpc>
              <a:buFont typeface="Wingdings" pitchFamily="2" charset="2"/>
              <a:buAutoNum type="arabicPeriod" startAt="3"/>
            </a:pPr>
            <a:r>
              <a:rPr lang="en-US" sz="2400" dirty="0"/>
              <a:t>Name the Hurdle</a:t>
            </a:r>
          </a:p>
          <a:p>
            <a:pPr marL="609600" indent="-609600">
              <a:lnSpc>
                <a:spcPct val="90000"/>
              </a:lnSpc>
              <a:buFont typeface="Wingdings" pitchFamily="2" charset="2"/>
              <a:buNone/>
            </a:pPr>
            <a:r>
              <a:rPr lang="en-US" sz="2400" dirty="0"/>
              <a:t>	The invitation is not only an invitation to show up, but to engage.  We need to tell people explicitly what is expected of them should they choose to attend.</a:t>
            </a:r>
          </a:p>
          <a:p>
            <a:pPr marL="609600" indent="-609600">
              <a:lnSpc>
                <a:spcPct val="90000"/>
              </a:lnSpc>
              <a:buFont typeface="Wingdings" pitchFamily="2" charset="2"/>
              <a:buNone/>
            </a:pPr>
            <a:endParaRPr lang="en-US" sz="2400" dirty="0"/>
          </a:p>
          <a:p>
            <a:pPr marL="609600" indent="-609600">
              <a:lnSpc>
                <a:spcPct val="90000"/>
              </a:lnSpc>
              <a:buFont typeface="Wingdings" pitchFamily="2" charset="2"/>
              <a:buAutoNum type="arabicPeriod" startAt="4"/>
            </a:pPr>
            <a:r>
              <a:rPr lang="en-US" sz="2400" dirty="0"/>
              <a:t>Reinforce the request</a:t>
            </a:r>
          </a:p>
          <a:p>
            <a:pPr marL="609600" indent="-609600">
              <a:lnSpc>
                <a:spcPct val="90000"/>
              </a:lnSpc>
              <a:buFont typeface="Wingdings" pitchFamily="2" charset="2"/>
              <a:buNone/>
            </a:pPr>
            <a:r>
              <a:rPr lang="en-US" sz="2400" dirty="0"/>
              <a:t>	End the invitation by telling people that you want them to come and that if they choose not to attend, they will be missed but not forgotten.</a:t>
            </a:r>
          </a:p>
          <a:p>
            <a:pPr marL="609600" indent="-609600">
              <a:lnSpc>
                <a:spcPct val="90000"/>
              </a:lnSpc>
              <a:buFont typeface="Wingdings" pitchFamily="2" charset="2"/>
              <a:buNone/>
            </a:pPr>
            <a:endParaRPr lang="en-US" sz="2400" dirty="0"/>
          </a:p>
          <a:p>
            <a:pPr marL="609600" indent="-609600">
              <a:lnSpc>
                <a:spcPct val="90000"/>
              </a:lnSpc>
              <a:buFont typeface="Wingdings" pitchFamily="2" charset="2"/>
              <a:buAutoNum type="arabicPeriod" startAt="5"/>
            </a:pPr>
            <a:r>
              <a:rPr lang="en-US" sz="2400" dirty="0"/>
              <a:t>Make it personal</a:t>
            </a:r>
          </a:p>
          <a:p>
            <a:pPr marL="609600" indent="-609600">
              <a:lnSpc>
                <a:spcPct val="90000"/>
              </a:lnSpc>
              <a:buFont typeface="Wingdings" pitchFamily="2" charset="2"/>
              <a:buNone/>
            </a:pPr>
            <a:r>
              <a:rPr lang="en-US" sz="2400" dirty="0"/>
              <a:t>	A visit is more personal than a call; a call is more personal than a letter; a letter is more </a:t>
            </a:r>
            <a:r>
              <a:rPr lang="en-US" sz="2400" dirty="0" smtClean="0"/>
              <a:t>personal </a:t>
            </a:r>
            <a:r>
              <a:rPr lang="en-US" sz="2400" dirty="0"/>
              <a:t>than an email.</a:t>
            </a:r>
          </a:p>
          <a:p>
            <a:pPr marL="609600" indent="-609600">
              <a:lnSpc>
                <a:spcPct val="90000"/>
              </a:lnSpc>
              <a:buFontTx/>
              <a:buNone/>
            </a:pPr>
            <a:endParaRPr lang="en-US" sz="2400" dirty="0"/>
          </a:p>
        </p:txBody>
      </p:sp>
      <p:pic>
        <p:nvPicPr>
          <p:cNvPr id="17411" name="Picture 3" descr="MC90028546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334000"/>
            <a:ext cx="17907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29</a:t>
            </a:fld>
            <a:endParaRPr lang="en-US"/>
          </a:p>
        </p:txBody>
      </p:sp>
    </p:spTree>
    <p:extLst>
      <p:ext uri="{BB962C8B-B14F-4D97-AF65-F5344CB8AC3E}">
        <p14:creationId xmlns:p14="http://schemas.microsoft.com/office/powerpoint/2010/main" val="68763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strips(downLeft)">
                                      <p:cBhvr>
                                        <p:cTn id="7" dur="500"/>
                                        <p:tgtEl>
                                          <p:spTgt spid="17410">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strips(downLeft)">
                                      <p:cBhvr>
                                        <p:cTn id="10" dur="500"/>
                                        <p:tgtEl>
                                          <p:spTgt spid="1741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animEffect transition="in" filter="strips(downLeft)">
                                      <p:cBhvr>
                                        <p:cTn id="15" dur="500"/>
                                        <p:tgtEl>
                                          <p:spTgt spid="17410">
                                            <p:txEl>
                                              <p:pRg st="3" end="3"/>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7410">
                                            <p:txEl>
                                              <p:pRg st="4" end="4"/>
                                            </p:txEl>
                                          </p:spTgt>
                                        </p:tgtEl>
                                        <p:attrNameLst>
                                          <p:attrName>style.visibility</p:attrName>
                                        </p:attrNameLst>
                                      </p:cBhvr>
                                      <p:to>
                                        <p:strVal val="visible"/>
                                      </p:to>
                                    </p:set>
                                    <p:animEffect transition="in" filter="strips(downLeft)">
                                      <p:cBhvr>
                                        <p:cTn id="18" dur="500"/>
                                        <p:tgtEl>
                                          <p:spTgt spid="17410">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7410">
                                            <p:txEl>
                                              <p:pRg st="6" end="6"/>
                                            </p:txEl>
                                          </p:spTgt>
                                        </p:tgtEl>
                                        <p:attrNameLst>
                                          <p:attrName>style.visibility</p:attrName>
                                        </p:attrNameLst>
                                      </p:cBhvr>
                                      <p:to>
                                        <p:strVal val="visible"/>
                                      </p:to>
                                    </p:set>
                                    <p:animEffect transition="in" filter="strips(downLeft)">
                                      <p:cBhvr>
                                        <p:cTn id="23" dur="500"/>
                                        <p:tgtEl>
                                          <p:spTgt spid="17410">
                                            <p:txEl>
                                              <p:pRg st="6" end="6"/>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17410">
                                            <p:txEl>
                                              <p:pRg st="7" end="7"/>
                                            </p:txEl>
                                          </p:spTgt>
                                        </p:tgtEl>
                                        <p:attrNameLst>
                                          <p:attrName>style.visibility</p:attrName>
                                        </p:attrNameLst>
                                      </p:cBhvr>
                                      <p:to>
                                        <p:strVal val="visible"/>
                                      </p:to>
                                    </p:set>
                                    <p:animEffect transition="in" filter="strips(downLeft)">
                                      <p:cBhvr>
                                        <p:cTn id="26" dur="500"/>
                                        <p:tgtEl>
                                          <p:spTgt spid="174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609600"/>
            <a:ext cx="45529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TextBox 3"/>
          <p:cNvSpPr txBox="1">
            <a:spLocks noChangeArrowheads="1"/>
          </p:cNvSpPr>
          <p:nvPr/>
        </p:nvSpPr>
        <p:spPr bwMode="auto">
          <a:xfrm>
            <a:off x="1066800" y="982662"/>
            <a:ext cx="3200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dirty="0"/>
              <a:t>People do not join a church or fellowship in the hopes that someday they will be blessed to make coffee for other members of the congregation.</a:t>
            </a:r>
          </a:p>
        </p:txBody>
      </p:sp>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3</a:t>
            </a:fld>
            <a:endParaRPr lang="en-US"/>
          </a:p>
        </p:txBody>
      </p:sp>
    </p:spTree>
    <p:extLst>
      <p:ext uri="{BB962C8B-B14F-4D97-AF65-F5344CB8AC3E}">
        <p14:creationId xmlns:p14="http://schemas.microsoft.com/office/powerpoint/2010/main" val="1295273783"/>
      </p:ext>
    </p:extLst>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Sometimes…less is more</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GINE</a:t>
            </a:r>
          </a:p>
          <a:p>
            <a:pPr marL="0" indent="0">
              <a:buNone/>
            </a:pPr>
            <a:endParaRPr lang="en-US" sz="4800" dirty="0"/>
          </a:p>
          <a:p>
            <a:pPr marL="0" indent="0" algn="ctr">
              <a:buNone/>
            </a:pPr>
            <a:r>
              <a:rPr lang="en-US" sz="8800" dirty="0" smtClean="0"/>
              <a:t>G</a:t>
            </a:r>
            <a:r>
              <a:rPr lang="en-US" sz="4800" dirty="0" smtClean="0"/>
              <a:t>ood </a:t>
            </a:r>
            <a:r>
              <a:rPr lang="en-US" sz="9600" dirty="0" smtClean="0"/>
              <a:t>I</a:t>
            </a:r>
            <a:r>
              <a:rPr lang="en-US" sz="4800" dirty="0" smtClean="0"/>
              <a:t>dea </a:t>
            </a:r>
            <a:r>
              <a:rPr lang="en-US" sz="9600" dirty="0" smtClean="0"/>
              <a:t>N</a:t>
            </a:r>
            <a:r>
              <a:rPr lang="en-US" sz="4800" dirty="0" smtClean="0"/>
              <a:t>o </a:t>
            </a:r>
            <a:r>
              <a:rPr lang="en-US" sz="9600" dirty="0" smtClean="0"/>
              <a:t>E</a:t>
            </a:r>
            <a:r>
              <a:rPr lang="en-US" sz="4800" dirty="0" smtClean="0"/>
              <a:t>nergy.</a:t>
            </a:r>
            <a:endParaRPr lang="en-US" sz="4800" dirty="0"/>
          </a:p>
        </p:txBody>
      </p:sp>
      <p:sp>
        <p:nvSpPr>
          <p:cNvPr id="4" name="Footer Placeholder 3"/>
          <p:cNvSpPr>
            <a:spLocks noGrp="1"/>
          </p:cNvSpPr>
          <p:nvPr>
            <p:ph type="ftr" sz="quarter" idx="11"/>
          </p:nvPr>
        </p:nvSpPr>
        <p:spPr/>
        <p:txBody>
          <a:bodyPr/>
          <a:lstStyle/>
          <a:p>
            <a:r>
              <a:rPr lang="en-US" smtClean="0"/>
              <a:t>Beyond Contentment  CERG  2013</a:t>
            </a:r>
            <a:endParaRPr lang="en-US"/>
          </a:p>
        </p:txBody>
      </p:sp>
      <p:sp>
        <p:nvSpPr>
          <p:cNvPr id="5" name="Slide Number Placeholder 4"/>
          <p:cNvSpPr>
            <a:spLocks noGrp="1"/>
          </p:cNvSpPr>
          <p:nvPr>
            <p:ph type="sldNum" sz="quarter" idx="12"/>
          </p:nvPr>
        </p:nvSpPr>
        <p:spPr/>
        <p:txBody>
          <a:bodyPr/>
          <a:lstStyle/>
          <a:p>
            <a:fld id="{4B26B66A-4653-4725-B9C0-306FE2A12553}" type="slidenum">
              <a:rPr lang="en-US" smtClean="0"/>
              <a:t>30</a:t>
            </a:fld>
            <a:endParaRPr lang="en-US"/>
          </a:p>
        </p:txBody>
      </p:sp>
    </p:spTree>
    <p:extLst>
      <p:ext uri="{BB962C8B-B14F-4D97-AF65-F5344CB8AC3E}">
        <p14:creationId xmlns:p14="http://schemas.microsoft.com/office/powerpoint/2010/main" val="3538125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152400" y="228600"/>
            <a:ext cx="8686800" cy="6400800"/>
          </a:xfrm>
        </p:spPr>
        <p:txBody>
          <a:bodyPr>
            <a:normAutofit/>
          </a:bodyPr>
          <a:lstStyle/>
          <a:p>
            <a:pPr marL="0" indent="0" algn="ctr">
              <a:buFont typeface="Arial" charset="0"/>
              <a:buNone/>
            </a:pPr>
            <a:r>
              <a:rPr lang="en-US" sz="2000" dirty="0" smtClean="0"/>
              <a:t>Unitarian Universalist Church of Delaware County (UUCDC)</a:t>
            </a:r>
          </a:p>
          <a:p>
            <a:pPr marL="0" indent="0" algn="ctr">
              <a:buFont typeface="Arial" charset="0"/>
              <a:buNone/>
            </a:pPr>
            <a:r>
              <a:rPr lang="en-US" sz="2000" dirty="0" smtClean="0"/>
              <a:t> Growth Through Service Project: Statement of Theological Grounding</a:t>
            </a:r>
          </a:p>
          <a:p>
            <a:pPr marL="0" indent="0">
              <a:buFont typeface="Arial" charset="0"/>
              <a:buNone/>
            </a:pPr>
            <a:r>
              <a:rPr lang="en-US" sz="2400" dirty="0" smtClean="0"/>
              <a:t>As Unitarian Universalists, we live out our faith through our service to others.  True spiritual growth, in ourselves and in our congregation, arises, in part, through our connectedness with others and through serving a higher purpose that is greater than our own individual needs.  In this context, service to our church community becomes a sacred experience, one in which our relationships are defined by a sense of caring, respect, commitment, and responsibility.</a:t>
            </a:r>
          </a:p>
          <a:p>
            <a:pPr marL="0" indent="0">
              <a:buFont typeface="Arial" charset="0"/>
              <a:buNone/>
            </a:pPr>
            <a:endParaRPr lang="en-US" sz="2400" dirty="0" smtClean="0"/>
          </a:p>
          <a:p>
            <a:pPr marL="0" indent="0">
              <a:buFont typeface="Arial" charset="0"/>
              <a:buNone/>
            </a:pPr>
            <a:r>
              <a:rPr lang="en-US" sz="2400" dirty="0" smtClean="0"/>
              <a:t>As sources for this statement, we draw on our third principle, which encourages spiritual growth in our congregations; our seventh principle, which acknowledges the interdependent web of all existence of which we are a part; and the mission of UUCDC, which calls on us to care deeply about each other, our children, our neighbors and our Earth. </a:t>
            </a:r>
          </a:p>
        </p:txBody>
      </p:sp>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3" name="Slide Number Placeholder 2"/>
          <p:cNvSpPr>
            <a:spLocks noGrp="1"/>
          </p:cNvSpPr>
          <p:nvPr>
            <p:ph type="sldNum" sz="quarter" idx="12"/>
          </p:nvPr>
        </p:nvSpPr>
        <p:spPr/>
        <p:txBody>
          <a:bodyPr/>
          <a:lstStyle/>
          <a:p>
            <a:fld id="{4B26B66A-4653-4725-B9C0-306FE2A12553}" type="slidenum">
              <a:rPr lang="en-US" smtClean="0"/>
              <a:t>31</a:t>
            </a:fld>
            <a:endParaRPr lang="en-US"/>
          </a:p>
        </p:txBody>
      </p:sp>
    </p:spTree>
    <p:extLst>
      <p:ext uri="{BB962C8B-B14F-4D97-AF65-F5344CB8AC3E}">
        <p14:creationId xmlns:p14="http://schemas.microsoft.com/office/powerpoint/2010/main" val="2290591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838200"/>
            <a:ext cx="7498080" cy="5410200"/>
          </a:xfrm>
        </p:spPr>
        <p:txBody>
          <a:bodyPr/>
          <a:lstStyle/>
          <a:p>
            <a:pPr marL="82296" indent="0">
              <a:buNone/>
            </a:pPr>
            <a:r>
              <a:rPr lang="en-US" sz="3600" dirty="0" smtClean="0"/>
              <a:t>If </a:t>
            </a:r>
            <a:r>
              <a:rPr lang="en-US" sz="3600" dirty="0"/>
              <a:t>you want to build a ship, don't drum up people together to collect wood and don't assign them tasks and work, but rather teach them to long for the endless immensity of the </a:t>
            </a:r>
            <a:r>
              <a:rPr lang="en-US" sz="3600" dirty="0" smtClean="0"/>
              <a:t>sea.</a:t>
            </a:r>
          </a:p>
          <a:p>
            <a:pPr marL="82296" indent="0">
              <a:buNone/>
            </a:pPr>
            <a:endParaRPr lang="en-US" sz="3600" dirty="0"/>
          </a:p>
          <a:p>
            <a:pPr marL="82296" indent="0">
              <a:buNone/>
            </a:pPr>
            <a:r>
              <a:rPr lang="en-US" sz="3600" dirty="0" smtClean="0"/>
              <a:t> </a:t>
            </a:r>
            <a:r>
              <a:rPr lang="en-US" sz="3600" dirty="0"/>
              <a:t>Antoine de Saint-Exupery </a:t>
            </a:r>
          </a:p>
          <a:p>
            <a:endParaRPr lang="en-US" dirty="0"/>
          </a:p>
        </p:txBody>
      </p:sp>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4" name="Slide Number Placeholder 3"/>
          <p:cNvSpPr>
            <a:spLocks noGrp="1"/>
          </p:cNvSpPr>
          <p:nvPr>
            <p:ph type="sldNum" sz="quarter" idx="12"/>
          </p:nvPr>
        </p:nvSpPr>
        <p:spPr/>
        <p:txBody>
          <a:bodyPr/>
          <a:lstStyle/>
          <a:p>
            <a:fld id="{4B26B66A-4653-4725-B9C0-306FE2A12553}" type="slidenum">
              <a:rPr lang="en-US" smtClean="0"/>
              <a:t>32</a:t>
            </a:fld>
            <a:endParaRPr lang="en-US"/>
          </a:p>
        </p:txBody>
      </p:sp>
    </p:spTree>
    <p:extLst>
      <p:ext uri="{BB962C8B-B14F-4D97-AF65-F5344CB8AC3E}">
        <p14:creationId xmlns:p14="http://schemas.microsoft.com/office/powerpoint/2010/main" val="3964637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99" y="762001"/>
            <a:ext cx="7968343" cy="5181600"/>
          </a:xfrm>
        </p:spPr>
        <p:txBody>
          <a:bodyPr>
            <a:normAutofit/>
          </a:bodyPr>
          <a:lstStyle/>
          <a:p>
            <a:pPr marL="0" indent="0">
              <a:buNone/>
            </a:pPr>
            <a:r>
              <a:rPr lang="en-US" sz="3200" dirty="0" smtClean="0"/>
              <a:t>If many hands make light work…</a:t>
            </a:r>
          </a:p>
          <a:p>
            <a:pPr marL="0" indent="0">
              <a:buNone/>
            </a:pPr>
            <a:endParaRPr lang="en-US" sz="3200" dirty="0" smtClean="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r>
              <a:rPr lang="en-US" sz="3200" dirty="0" smtClean="0"/>
              <a:t>…fewer hands make work more difficult for those who extend them.</a:t>
            </a:r>
          </a:p>
          <a:p>
            <a:pPr marL="0" indent="0">
              <a:buNone/>
            </a:pPr>
            <a:endParaRPr lang="en-US" sz="3200" dirty="0"/>
          </a:p>
          <a:p>
            <a:pPr marL="0" indent="0">
              <a:buNone/>
            </a:pPr>
            <a:endParaRPr lang="en-US" sz="3200" dirty="0" smtClean="0"/>
          </a:p>
          <a:p>
            <a:pPr marL="0" indent="0">
              <a:buNone/>
            </a:pP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4001"/>
            <a:ext cx="3581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724400"/>
            <a:ext cx="2133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Beyond Contentment  CERG  2013</a:t>
            </a:r>
            <a:endParaRPr lang="en-US"/>
          </a:p>
        </p:txBody>
      </p:sp>
      <p:sp>
        <p:nvSpPr>
          <p:cNvPr id="4" name="Slide Number Placeholder 3"/>
          <p:cNvSpPr>
            <a:spLocks noGrp="1"/>
          </p:cNvSpPr>
          <p:nvPr>
            <p:ph type="sldNum" sz="quarter" idx="12"/>
          </p:nvPr>
        </p:nvSpPr>
        <p:spPr/>
        <p:txBody>
          <a:bodyPr/>
          <a:lstStyle/>
          <a:p>
            <a:fld id="{4B26B66A-4653-4725-B9C0-306FE2A12553}" type="slidenum">
              <a:rPr lang="en-US" smtClean="0"/>
              <a:t>4</a:t>
            </a:fld>
            <a:endParaRPr lang="en-US"/>
          </a:p>
        </p:txBody>
      </p:sp>
    </p:spTree>
    <p:extLst>
      <p:ext uri="{BB962C8B-B14F-4D97-AF65-F5344CB8AC3E}">
        <p14:creationId xmlns:p14="http://schemas.microsoft.com/office/powerpoint/2010/main" val="4283792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68389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5410200"/>
            <a:ext cx="7924800" cy="707886"/>
          </a:xfrm>
          <a:prstGeom prst="rect">
            <a:avLst/>
          </a:prstGeom>
          <a:noFill/>
        </p:spPr>
        <p:txBody>
          <a:bodyPr wrap="square" rtlCol="0">
            <a:spAutoFit/>
          </a:bodyPr>
          <a:lstStyle/>
          <a:p>
            <a:r>
              <a:rPr lang="en-US" sz="4000" b="1" dirty="0" smtClean="0"/>
              <a:t>THIS PLACE REALLY EXISTS!!!</a:t>
            </a:r>
            <a:endParaRPr lang="en-US" sz="4000" b="1" dirty="0"/>
          </a:p>
        </p:txBody>
      </p:sp>
      <p:sp>
        <p:nvSpPr>
          <p:cNvPr id="3" name="Footer Placeholder 2"/>
          <p:cNvSpPr>
            <a:spLocks noGrp="1"/>
          </p:cNvSpPr>
          <p:nvPr>
            <p:ph type="ftr" sz="quarter" idx="11"/>
          </p:nvPr>
        </p:nvSpPr>
        <p:spPr/>
        <p:txBody>
          <a:bodyPr/>
          <a:lstStyle/>
          <a:p>
            <a:r>
              <a:rPr lang="en-US" smtClean="0"/>
              <a:t>Beyond Contentment  CERG  2013</a:t>
            </a:r>
            <a:endParaRPr lang="en-US"/>
          </a:p>
        </p:txBody>
      </p:sp>
      <p:sp>
        <p:nvSpPr>
          <p:cNvPr id="4" name="Slide Number Placeholder 3"/>
          <p:cNvSpPr>
            <a:spLocks noGrp="1"/>
          </p:cNvSpPr>
          <p:nvPr>
            <p:ph type="sldNum" sz="quarter" idx="12"/>
          </p:nvPr>
        </p:nvSpPr>
        <p:spPr/>
        <p:txBody>
          <a:bodyPr/>
          <a:lstStyle/>
          <a:p>
            <a:fld id="{4B26B66A-4653-4725-B9C0-306FE2A12553}" type="slidenum">
              <a:rPr lang="en-US" smtClean="0"/>
              <a:t>5</a:t>
            </a:fld>
            <a:endParaRPr lang="en-US"/>
          </a:p>
        </p:txBody>
      </p:sp>
    </p:spTree>
    <p:extLst>
      <p:ext uri="{BB962C8B-B14F-4D97-AF65-F5344CB8AC3E}">
        <p14:creationId xmlns:p14="http://schemas.microsoft.com/office/powerpoint/2010/main" val="1868090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667512"/>
          </a:xfrm>
        </p:spPr>
        <p:txBody>
          <a:bodyPr>
            <a:normAutofit fontScale="90000"/>
          </a:bodyPr>
          <a:lstStyle/>
          <a:p>
            <a:pPr algn="ctr"/>
            <a:r>
              <a:rPr lang="en-US" sz="3600" dirty="0" smtClean="0"/>
              <a:t>Why are some people reluctant to volunteer?</a:t>
            </a:r>
            <a:endParaRPr lang="en-US" sz="3600" dirty="0"/>
          </a:p>
        </p:txBody>
      </p:sp>
      <p:sp>
        <p:nvSpPr>
          <p:cNvPr id="3" name="Content Placeholder 2"/>
          <p:cNvSpPr>
            <a:spLocks noGrp="1"/>
          </p:cNvSpPr>
          <p:nvPr>
            <p:ph idx="1"/>
          </p:nvPr>
        </p:nvSpPr>
        <p:spPr>
          <a:xfrm>
            <a:off x="1066800" y="1676400"/>
            <a:ext cx="8229600" cy="4953000"/>
          </a:xfrm>
        </p:spPr>
        <p:txBody>
          <a:bodyPr>
            <a:normAutofit/>
          </a:bodyPr>
          <a:lstStyle/>
          <a:p>
            <a:r>
              <a:rPr lang="en-US" dirty="0" smtClean="0"/>
              <a:t>Too many other priorities</a:t>
            </a:r>
          </a:p>
          <a:p>
            <a:r>
              <a:rPr lang="en-US" dirty="0" smtClean="0"/>
              <a:t>Fear of getting “stuck” in something from which they cannot escape</a:t>
            </a:r>
          </a:p>
          <a:p>
            <a:r>
              <a:rPr lang="en-US" dirty="0" smtClean="0"/>
              <a:t>Fear of making a deeper commitment to the congregation</a:t>
            </a:r>
          </a:p>
          <a:p>
            <a:r>
              <a:rPr lang="en-US" dirty="0" smtClean="0"/>
              <a:t>Feelings of inadequacy</a:t>
            </a:r>
          </a:p>
          <a:p>
            <a:r>
              <a:rPr lang="en-US" dirty="0" smtClean="0"/>
              <a:t>Lack of ownership in the congregation</a:t>
            </a:r>
          </a:p>
          <a:p>
            <a:r>
              <a:rPr lang="en-US" dirty="0" smtClean="0"/>
              <a:t>A sense of not feeling connected to other members of the congregation</a:t>
            </a:r>
            <a:endParaRPr lang="en-US" dirty="0"/>
          </a:p>
        </p:txBody>
      </p:sp>
      <p:sp>
        <p:nvSpPr>
          <p:cNvPr id="4" name="Footer Placeholder 3"/>
          <p:cNvSpPr>
            <a:spLocks noGrp="1"/>
          </p:cNvSpPr>
          <p:nvPr>
            <p:ph type="ftr" sz="quarter" idx="11"/>
          </p:nvPr>
        </p:nvSpPr>
        <p:spPr/>
        <p:txBody>
          <a:bodyPr/>
          <a:lstStyle/>
          <a:p>
            <a:r>
              <a:rPr lang="en-US" smtClean="0"/>
              <a:t>Beyond Contentment  CERG  2013</a:t>
            </a:r>
            <a:endParaRPr lang="en-US"/>
          </a:p>
        </p:txBody>
      </p:sp>
      <p:sp>
        <p:nvSpPr>
          <p:cNvPr id="5" name="Slide Number Placeholder 4"/>
          <p:cNvSpPr>
            <a:spLocks noGrp="1"/>
          </p:cNvSpPr>
          <p:nvPr>
            <p:ph type="sldNum" sz="quarter" idx="12"/>
          </p:nvPr>
        </p:nvSpPr>
        <p:spPr/>
        <p:txBody>
          <a:bodyPr/>
          <a:lstStyle/>
          <a:p>
            <a:fld id="{4B26B66A-4653-4725-B9C0-306FE2A12553}" type="slidenum">
              <a:rPr lang="en-US" smtClean="0"/>
              <a:t>6</a:t>
            </a:fld>
            <a:endParaRPr lang="en-US"/>
          </a:p>
        </p:txBody>
      </p:sp>
    </p:spTree>
    <p:extLst>
      <p:ext uri="{BB962C8B-B14F-4D97-AF65-F5344CB8AC3E}">
        <p14:creationId xmlns:p14="http://schemas.microsoft.com/office/powerpoint/2010/main" val="25054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7772400" cy="1143000"/>
          </a:xfrm>
        </p:spPr>
        <p:txBody>
          <a:bodyPr>
            <a:noAutofit/>
          </a:bodyPr>
          <a:lstStyle/>
          <a:p>
            <a:pPr eaLnBrk="1" hangingPunct="1">
              <a:defRPr/>
            </a:pPr>
            <a:r>
              <a:rPr lang="en-US" sz="3200" dirty="0" smtClean="0">
                <a:latin typeface="Arial" pitchFamily="34" charset="0"/>
                <a:cs typeface="Arial" pitchFamily="34" charset="0"/>
              </a:rPr>
              <a:t>In order to figure out what motivates members to engage in congregational life, we need to first look at management theory.</a:t>
            </a:r>
            <a:endParaRPr lang="en-US" sz="3200" dirty="0">
              <a:latin typeface="Arial"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29000"/>
            <a:ext cx="4648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5791200" y="2895600"/>
            <a:ext cx="3352800" cy="2438400"/>
          </a:xfrm>
          <a:prstGeom prst="cloudCallout">
            <a:avLst>
              <a:gd name="adj1" fmla="val -103201"/>
              <a:gd name="adj2" fmla="val 9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What the heck is he talking about????</a:t>
            </a:r>
            <a:endParaRPr lang="en-US" sz="3200" dirty="0"/>
          </a:p>
        </p:txBody>
      </p:sp>
      <p:sp>
        <p:nvSpPr>
          <p:cNvPr id="3" name="Footer Placeholder 2"/>
          <p:cNvSpPr>
            <a:spLocks noGrp="1"/>
          </p:cNvSpPr>
          <p:nvPr>
            <p:ph type="ftr" sz="quarter" idx="11"/>
          </p:nvPr>
        </p:nvSpPr>
        <p:spPr/>
        <p:txBody>
          <a:bodyPr/>
          <a:lstStyle/>
          <a:p>
            <a:r>
              <a:rPr lang="en-US" smtClean="0"/>
              <a:t>Beyond Contentment  CERG  2013</a:t>
            </a:r>
            <a:endParaRPr lang="en-US"/>
          </a:p>
        </p:txBody>
      </p:sp>
      <p:sp>
        <p:nvSpPr>
          <p:cNvPr id="5" name="Slide Number Placeholder 4"/>
          <p:cNvSpPr>
            <a:spLocks noGrp="1"/>
          </p:cNvSpPr>
          <p:nvPr>
            <p:ph type="sldNum" sz="quarter" idx="12"/>
          </p:nvPr>
        </p:nvSpPr>
        <p:spPr/>
        <p:txBody>
          <a:bodyPr/>
          <a:lstStyle/>
          <a:p>
            <a:fld id="{4B26B66A-4653-4725-B9C0-306FE2A12553}" type="slidenum">
              <a:rPr lang="en-US" smtClean="0"/>
              <a:t>7</a:t>
            </a:fld>
            <a:endParaRPr lang="en-US"/>
          </a:p>
        </p:txBody>
      </p:sp>
    </p:spTree>
    <p:extLst>
      <p:ext uri="{BB962C8B-B14F-4D97-AF65-F5344CB8AC3E}">
        <p14:creationId xmlns:p14="http://schemas.microsoft.com/office/powerpoint/2010/main" val="252745831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1"/>
                                        </p:tgtEl>
                                        <p:attrNameLst>
                                          <p:attrName>r</p:attrName>
                                        </p:attrNameLst>
                                      </p:cBhvr>
                                    </p:animRot>
                                    <p:animRot by="-240000">
                                      <p:cBhvr>
                                        <p:cTn id="7" dur="200" fill="hold">
                                          <p:stCondLst>
                                            <p:cond delay="200"/>
                                          </p:stCondLst>
                                        </p:cTn>
                                        <p:tgtEl>
                                          <p:spTgt spid="2051"/>
                                        </p:tgtEl>
                                        <p:attrNameLst>
                                          <p:attrName>r</p:attrName>
                                        </p:attrNameLst>
                                      </p:cBhvr>
                                    </p:animRot>
                                    <p:animRot by="240000">
                                      <p:cBhvr>
                                        <p:cTn id="8" dur="200" fill="hold">
                                          <p:stCondLst>
                                            <p:cond delay="400"/>
                                          </p:stCondLst>
                                        </p:cTn>
                                        <p:tgtEl>
                                          <p:spTgt spid="2051"/>
                                        </p:tgtEl>
                                        <p:attrNameLst>
                                          <p:attrName>r</p:attrName>
                                        </p:attrNameLst>
                                      </p:cBhvr>
                                    </p:animRot>
                                    <p:animRot by="-240000">
                                      <p:cBhvr>
                                        <p:cTn id="9" dur="200" fill="hold">
                                          <p:stCondLst>
                                            <p:cond delay="600"/>
                                          </p:stCondLst>
                                        </p:cTn>
                                        <p:tgtEl>
                                          <p:spTgt spid="2051"/>
                                        </p:tgtEl>
                                        <p:attrNameLst>
                                          <p:attrName>r</p:attrName>
                                        </p:attrNameLst>
                                      </p:cBhvr>
                                    </p:animRot>
                                    <p:animRot by="120000">
                                      <p:cBhvr>
                                        <p:cTn id="10" dur="200" fill="hold">
                                          <p:stCondLst>
                                            <p:cond delay="800"/>
                                          </p:stCondLst>
                                        </p:cTn>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609600" y="0"/>
            <a:ext cx="6858000" cy="1143000"/>
          </a:xfrm>
        </p:spPr>
        <p:txBody>
          <a:bodyPr>
            <a:normAutofit/>
          </a:bodyPr>
          <a:lstStyle/>
          <a:p>
            <a:pPr eaLnBrk="1" hangingPunct="1">
              <a:defRPr/>
            </a:pPr>
            <a:r>
              <a:rPr lang="en-US" sz="3600" i="1" dirty="0" smtClean="0"/>
              <a:t>	What </a:t>
            </a:r>
            <a:r>
              <a:rPr lang="en-US" sz="3600" i="1" dirty="0"/>
              <a:t>do people need and want?</a:t>
            </a:r>
          </a:p>
        </p:txBody>
      </p:sp>
      <p:sp>
        <p:nvSpPr>
          <p:cNvPr id="252931" name="Rectangle 3"/>
          <p:cNvSpPr>
            <a:spLocks noGrp="1" noChangeArrowheads="1"/>
          </p:cNvSpPr>
          <p:nvPr>
            <p:ph type="body" sz="half" idx="2"/>
          </p:nvPr>
        </p:nvSpPr>
        <p:spPr>
          <a:xfrm>
            <a:off x="304799" y="1143000"/>
            <a:ext cx="8556625" cy="5486400"/>
          </a:xfrm>
        </p:spPr>
        <p:txBody>
          <a:bodyPr>
            <a:normAutofit fontScale="92500" lnSpcReduction="10000"/>
          </a:bodyPr>
          <a:lstStyle/>
          <a:p>
            <a:pPr eaLnBrk="1" hangingPunct="1">
              <a:buFont typeface="Wingdings" pitchFamily="2" charset="2"/>
              <a:buNone/>
            </a:pPr>
            <a:r>
              <a:rPr lang="en-US" dirty="0" smtClean="0">
                <a:solidFill>
                  <a:srgbClr val="66FF33"/>
                </a:solidFill>
              </a:rPr>
              <a:t>		</a:t>
            </a:r>
            <a:r>
              <a:rPr lang="en-US" dirty="0" smtClean="0"/>
              <a:t>Leadership			</a:t>
            </a:r>
          </a:p>
          <a:p>
            <a:pPr eaLnBrk="1" hangingPunct="1">
              <a:buFont typeface="Wingdings" pitchFamily="2" charset="2"/>
              <a:buNone/>
            </a:pPr>
            <a:r>
              <a:rPr lang="en-US" dirty="0" smtClean="0"/>
              <a:t>					Validation</a:t>
            </a:r>
          </a:p>
          <a:p>
            <a:pPr eaLnBrk="1" hangingPunct="1">
              <a:buFont typeface="Wingdings" pitchFamily="2" charset="2"/>
              <a:buNone/>
            </a:pPr>
            <a:endParaRPr lang="en-US" dirty="0" smtClean="0"/>
          </a:p>
          <a:p>
            <a:pPr eaLnBrk="1" hangingPunct="1">
              <a:buFont typeface="Wingdings" pitchFamily="2" charset="2"/>
              <a:buNone/>
            </a:pPr>
            <a:r>
              <a:rPr lang="en-US" dirty="0" smtClean="0"/>
              <a:t>			Pride in their Work</a:t>
            </a:r>
          </a:p>
          <a:p>
            <a:pPr eaLnBrk="1" hangingPunct="1">
              <a:buFont typeface="Wingdings" pitchFamily="2" charset="2"/>
              <a:buNone/>
            </a:pPr>
            <a:endParaRPr lang="en-US" dirty="0" smtClean="0"/>
          </a:p>
          <a:p>
            <a:pPr eaLnBrk="1" hangingPunct="1">
              <a:buFont typeface="Wingdings" pitchFamily="2" charset="2"/>
              <a:buNone/>
            </a:pPr>
            <a:r>
              <a:rPr lang="en-US" dirty="0" smtClean="0"/>
              <a:t>		Trusting Relationships</a:t>
            </a:r>
          </a:p>
          <a:p>
            <a:pPr eaLnBrk="1" hangingPunct="1">
              <a:buFont typeface="Wingdings" pitchFamily="2" charset="2"/>
              <a:buNone/>
            </a:pPr>
            <a:r>
              <a:rPr lang="en-US" dirty="0" smtClean="0"/>
              <a:t>						Teamwork</a:t>
            </a:r>
          </a:p>
          <a:p>
            <a:pPr eaLnBrk="1" hangingPunct="1">
              <a:buFont typeface="Wingdings" pitchFamily="2" charset="2"/>
              <a:buNone/>
            </a:pPr>
            <a:r>
              <a:rPr lang="en-US" dirty="0" smtClean="0"/>
              <a:t>		Commitment to Quality</a:t>
            </a:r>
          </a:p>
          <a:p>
            <a:pPr eaLnBrk="1" hangingPunct="1">
              <a:buFont typeface="Wingdings" pitchFamily="2" charset="2"/>
              <a:buNone/>
            </a:pPr>
            <a:r>
              <a:rPr lang="en-US" dirty="0" smtClean="0"/>
              <a:t>				        	</a:t>
            </a:r>
          </a:p>
          <a:p>
            <a:pPr eaLnBrk="1" hangingPunct="1">
              <a:buFont typeface="Wingdings" pitchFamily="2" charset="2"/>
              <a:buNone/>
            </a:pPr>
            <a:r>
              <a:rPr lang="en-US" dirty="0" smtClean="0"/>
              <a:t>	 	Involvement        	Personal and Professional 					Recognition</a:t>
            </a:r>
          </a:p>
        </p:txBody>
      </p:sp>
      <p:pic>
        <p:nvPicPr>
          <p:cNvPr id="252933" name="Picture 5" descr="j0078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
            <a:ext cx="16224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Beyond Contentment  CERG  2013</a:t>
            </a:r>
            <a:endParaRPr lang="en-US"/>
          </a:p>
        </p:txBody>
      </p:sp>
      <p:sp>
        <p:nvSpPr>
          <p:cNvPr id="3" name="Slide Number Placeholder 2"/>
          <p:cNvSpPr>
            <a:spLocks noGrp="1"/>
          </p:cNvSpPr>
          <p:nvPr>
            <p:ph type="sldNum" sz="quarter" idx="12"/>
          </p:nvPr>
        </p:nvSpPr>
        <p:spPr/>
        <p:txBody>
          <a:bodyPr/>
          <a:lstStyle/>
          <a:p>
            <a:pPr>
              <a:defRPr/>
            </a:pPr>
            <a:fld id="{90C83D00-D624-43B6-851E-17F4B2303BD4}" type="slidenum">
              <a:rPr lang="en-US" smtClean="0"/>
              <a:pPr>
                <a:defRPr/>
              </a:pPr>
              <a:t>8</a:t>
            </a:fld>
            <a:endParaRPr lang="en-US"/>
          </a:p>
        </p:txBody>
      </p:sp>
    </p:spTree>
    <p:extLst>
      <p:ext uri="{BB962C8B-B14F-4D97-AF65-F5344CB8AC3E}">
        <p14:creationId xmlns:p14="http://schemas.microsoft.com/office/powerpoint/2010/main" val="31097691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252933"/>
                                        </p:tgtEl>
                                        <p:attrNameLst>
                                          <p:attrName>style.visibility</p:attrName>
                                        </p:attrNameLst>
                                      </p:cBhvr>
                                      <p:to>
                                        <p:strVal val="visible"/>
                                      </p:to>
                                    </p:set>
                                    <p:anim calcmode="lin" valueType="num">
                                      <p:cBhvr additive="base">
                                        <p:cTn id="7" dur="500" fill="hold"/>
                                        <p:tgtEl>
                                          <p:spTgt spid="252933"/>
                                        </p:tgtEl>
                                        <p:attrNameLst>
                                          <p:attrName>ppt_x</p:attrName>
                                        </p:attrNameLst>
                                      </p:cBhvr>
                                      <p:tavLst>
                                        <p:tav tm="0">
                                          <p:val>
                                            <p:strVal val="1+#ppt_w/2"/>
                                          </p:val>
                                        </p:tav>
                                        <p:tav tm="100000">
                                          <p:val>
                                            <p:strVal val="#ppt_x"/>
                                          </p:val>
                                        </p:tav>
                                      </p:tavLst>
                                    </p:anim>
                                    <p:anim calcmode="lin" valueType="num">
                                      <p:cBhvr additive="base">
                                        <p:cTn id="8" dur="500" fill="hold"/>
                                        <p:tgtEl>
                                          <p:spTgt spid="25293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2931">
                                            <p:txEl>
                                              <p:pRg st="0" end="0"/>
                                            </p:txEl>
                                          </p:spTgt>
                                        </p:tgtEl>
                                        <p:attrNameLst>
                                          <p:attrName>style.visibility</p:attrName>
                                        </p:attrNameLst>
                                      </p:cBhvr>
                                      <p:to>
                                        <p:strVal val="visible"/>
                                      </p:to>
                                    </p:set>
                                    <p:anim calcmode="lin" valueType="num">
                                      <p:cBhvr>
                                        <p:cTn id="13" dur="500" fill="hold"/>
                                        <p:tgtEl>
                                          <p:spTgt spid="2529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293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52931">
                                            <p:txEl>
                                              <p:pRg st="0" end="0"/>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52931">
                                            <p:txEl>
                                              <p:pRg st="1" end="1"/>
                                            </p:txEl>
                                          </p:spTgt>
                                        </p:tgtEl>
                                        <p:attrNameLst>
                                          <p:attrName>style.visibility</p:attrName>
                                        </p:attrNameLst>
                                      </p:cBhvr>
                                      <p:to>
                                        <p:strVal val="visible"/>
                                      </p:to>
                                    </p:set>
                                    <p:anim calcmode="lin" valueType="num">
                                      <p:cBhvr>
                                        <p:cTn id="18" dur="500" fill="hold"/>
                                        <p:tgtEl>
                                          <p:spTgt spid="25293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5293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52931">
                                            <p:txEl>
                                              <p:pRg st="1" end="1"/>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2931">
                                            <p:txEl>
                                              <p:pRg st="3" end="3"/>
                                            </p:txEl>
                                          </p:spTgt>
                                        </p:tgtEl>
                                        <p:attrNameLst>
                                          <p:attrName>style.visibility</p:attrName>
                                        </p:attrNameLst>
                                      </p:cBhvr>
                                      <p:to>
                                        <p:strVal val="visible"/>
                                      </p:to>
                                    </p:set>
                                    <p:anim calcmode="lin" valueType="num">
                                      <p:cBhvr>
                                        <p:cTn id="23" dur="500" fill="hold"/>
                                        <p:tgtEl>
                                          <p:spTgt spid="252931">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52931">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252931">
                                            <p:txEl>
                                              <p:pRg st="3" end="3"/>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52931">
                                            <p:txEl>
                                              <p:pRg st="5" end="5"/>
                                            </p:txEl>
                                          </p:spTgt>
                                        </p:tgtEl>
                                        <p:attrNameLst>
                                          <p:attrName>style.visibility</p:attrName>
                                        </p:attrNameLst>
                                      </p:cBhvr>
                                      <p:to>
                                        <p:strVal val="visible"/>
                                      </p:to>
                                    </p:set>
                                    <p:anim calcmode="lin" valueType="num">
                                      <p:cBhvr>
                                        <p:cTn id="28" dur="500" fill="hold"/>
                                        <p:tgtEl>
                                          <p:spTgt spid="252931">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52931">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52931">
                                            <p:txEl>
                                              <p:pRg st="5" end="5"/>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52931">
                                            <p:txEl>
                                              <p:pRg st="6" end="6"/>
                                            </p:txEl>
                                          </p:spTgt>
                                        </p:tgtEl>
                                        <p:attrNameLst>
                                          <p:attrName>style.visibility</p:attrName>
                                        </p:attrNameLst>
                                      </p:cBhvr>
                                      <p:to>
                                        <p:strVal val="visible"/>
                                      </p:to>
                                    </p:set>
                                    <p:anim calcmode="lin" valueType="num">
                                      <p:cBhvr>
                                        <p:cTn id="33" dur="500" fill="hold"/>
                                        <p:tgtEl>
                                          <p:spTgt spid="252931">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252931">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252931">
                                            <p:txEl>
                                              <p:pRg st="6" end="6"/>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52931">
                                            <p:txEl>
                                              <p:pRg st="7" end="7"/>
                                            </p:txEl>
                                          </p:spTgt>
                                        </p:tgtEl>
                                        <p:attrNameLst>
                                          <p:attrName>style.visibility</p:attrName>
                                        </p:attrNameLst>
                                      </p:cBhvr>
                                      <p:to>
                                        <p:strVal val="visible"/>
                                      </p:to>
                                    </p:set>
                                    <p:anim calcmode="lin" valueType="num">
                                      <p:cBhvr>
                                        <p:cTn id="38" dur="500" fill="hold"/>
                                        <p:tgtEl>
                                          <p:spTgt spid="252931">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252931">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252931">
                                            <p:txEl>
                                              <p:pRg st="7" end="7"/>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2931">
                                            <p:txEl>
                                              <p:pRg st="8" end="8"/>
                                            </p:txEl>
                                          </p:spTgt>
                                        </p:tgtEl>
                                        <p:attrNameLst>
                                          <p:attrName>style.visibility</p:attrName>
                                        </p:attrNameLst>
                                      </p:cBhvr>
                                      <p:to>
                                        <p:strVal val="visible"/>
                                      </p:to>
                                    </p:set>
                                    <p:anim calcmode="lin" valueType="num">
                                      <p:cBhvr>
                                        <p:cTn id="43" dur="500" fill="hold"/>
                                        <p:tgtEl>
                                          <p:spTgt spid="252931">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252931">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252931">
                                            <p:txEl>
                                              <p:pRg st="8" end="8"/>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52931">
                                            <p:txEl>
                                              <p:pRg st="9" end="9"/>
                                            </p:txEl>
                                          </p:spTgt>
                                        </p:tgtEl>
                                        <p:attrNameLst>
                                          <p:attrName>style.visibility</p:attrName>
                                        </p:attrNameLst>
                                      </p:cBhvr>
                                      <p:to>
                                        <p:strVal val="visible"/>
                                      </p:to>
                                    </p:set>
                                    <p:anim calcmode="lin" valueType="num">
                                      <p:cBhvr>
                                        <p:cTn id="48" dur="500" fill="hold"/>
                                        <p:tgtEl>
                                          <p:spTgt spid="252931">
                                            <p:txEl>
                                              <p:pRg st="9" end="9"/>
                                            </p:txEl>
                                          </p:spTgt>
                                        </p:tgtEl>
                                        <p:attrNameLst>
                                          <p:attrName>ppt_w</p:attrName>
                                        </p:attrNameLst>
                                      </p:cBhvr>
                                      <p:tavLst>
                                        <p:tav tm="0">
                                          <p:val>
                                            <p:fltVal val="0"/>
                                          </p:val>
                                        </p:tav>
                                        <p:tav tm="100000">
                                          <p:val>
                                            <p:strVal val="#ppt_w"/>
                                          </p:val>
                                        </p:tav>
                                      </p:tavLst>
                                    </p:anim>
                                    <p:anim calcmode="lin" valueType="num">
                                      <p:cBhvr>
                                        <p:cTn id="49" dur="500" fill="hold"/>
                                        <p:tgtEl>
                                          <p:spTgt spid="252931">
                                            <p:txEl>
                                              <p:pRg st="9" end="9"/>
                                            </p:txEl>
                                          </p:spTgt>
                                        </p:tgtEl>
                                        <p:attrNameLst>
                                          <p:attrName>ppt_h</p:attrName>
                                        </p:attrNameLst>
                                      </p:cBhvr>
                                      <p:tavLst>
                                        <p:tav tm="0">
                                          <p:val>
                                            <p:fltVal val="0"/>
                                          </p:val>
                                        </p:tav>
                                        <p:tav tm="100000">
                                          <p:val>
                                            <p:strVal val="#ppt_h"/>
                                          </p:val>
                                        </p:tav>
                                      </p:tavLst>
                                    </p:anim>
                                    <p:animEffect transition="in" filter="fade">
                                      <p:cBhvr>
                                        <p:cTn id="50" dur="500"/>
                                        <p:tgtEl>
                                          <p:spTgt spid="2529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4979" name="Picture 3" descr="AN02487_"/>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0" y="304800"/>
            <a:ext cx="3810000" cy="2438400"/>
          </a:xfrm>
        </p:spPr>
      </p:pic>
      <p:sp>
        <p:nvSpPr>
          <p:cNvPr id="254978" name="Rectangle 2"/>
          <p:cNvSpPr>
            <a:spLocks noGrp="1" noChangeArrowheads="1"/>
          </p:cNvSpPr>
          <p:nvPr>
            <p:ph type="body" sz="half" idx="2"/>
          </p:nvPr>
        </p:nvSpPr>
        <p:spPr>
          <a:xfrm>
            <a:off x="3657600" y="304800"/>
            <a:ext cx="4876800" cy="5943600"/>
          </a:xfrm>
        </p:spPr>
        <p:txBody>
          <a:bodyPr/>
          <a:lstStyle/>
          <a:p>
            <a:pPr eaLnBrk="1" hangingPunct="1">
              <a:lnSpc>
                <a:spcPct val="90000"/>
              </a:lnSpc>
              <a:buFont typeface="Wingdings" pitchFamily="2" charset="2"/>
              <a:buNone/>
            </a:pPr>
            <a:r>
              <a:rPr lang="en-US" sz="2800" smtClean="0">
                <a:latin typeface="Kristen ITC" pitchFamily="66" charset="0"/>
              </a:rPr>
              <a:t>Meaningful Work</a:t>
            </a:r>
          </a:p>
          <a:p>
            <a:pPr eaLnBrk="1" hangingPunct="1">
              <a:lnSpc>
                <a:spcPct val="90000"/>
              </a:lnSpc>
              <a:buFont typeface="Wingdings" pitchFamily="2" charset="2"/>
              <a:buNone/>
            </a:pPr>
            <a:endParaRPr lang="en-US" sz="2800" smtClean="0">
              <a:latin typeface="Kristen ITC" pitchFamily="66" charset="0"/>
            </a:endParaRPr>
          </a:p>
          <a:p>
            <a:pPr eaLnBrk="1" hangingPunct="1">
              <a:lnSpc>
                <a:spcPct val="90000"/>
              </a:lnSpc>
              <a:buFont typeface="Wingdings" pitchFamily="2" charset="2"/>
              <a:buNone/>
            </a:pPr>
            <a:r>
              <a:rPr lang="en-US" sz="2800" smtClean="0">
                <a:latin typeface="Kristen ITC" pitchFamily="66" charset="0"/>
              </a:rPr>
              <a:t>High Standards</a:t>
            </a:r>
          </a:p>
          <a:p>
            <a:pPr eaLnBrk="1" hangingPunct="1">
              <a:lnSpc>
                <a:spcPct val="90000"/>
              </a:lnSpc>
              <a:buFont typeface="Wingdings" pitchFamily="2" charset="2"/>
              <a:buNone/>
            </a:pPr>
            <a:endParaRPr lang="en-US" sz="2800" smtClean="0">
              <a:latin typeface="Kristen ITC" pitchFamily="66" charset="0"/>
            </a:endParaRPr>
          </a:p>
          <a:p>
            <a:pPr eaLnBrk="1" hangingPunct="1">
              <a:lnSpc>
                <a:spcPct val="90000"/>
              </a:lnSpc>
              <a:buFont typeface="Wingdings" pitchFamily="2" charset="2"/>
              <a:buNone/>
            </a:pPr>
            <a:r>
              <a:rPr lang="en-US" sz="2800" smtClean="0">
                <a:latin typeface="Kristen ITC" pitchFamily="66" charset="0"/>
              </a:rPr>
              <a:t>Clear Sense of Purpose and Direction</a:t>
            </a:r>
          </a:p>
          <a:p>
            <a:pPr eaLnBrk="1" hangingPunct="1">
              <a:lnSpc>
                <a:spcPct val="90000"/>
              </a:lnSpc>
              <a:buFont typeface="Wingdings" pitchFamily="2" charset="2"/>
              <a:buNone/>
            </a:pPr>
            <a:endParaRPr lang="en-US" sz="2800" smtClean="0">
              <a:latin typeface="Kristen ITC" pitchFamily="66" charset="0"/>
            </a:endParaRPr>
          </a:p>
          <a:p>
            <a:pPr eaLnBrk="1" hangingPunct="1">
              <a:lnSpc>
                <a:spcPct val="90000"/>
              </a:lnSpc>
              <a:buFont typeface="Wingdings" pitchFamily="2" charset="2"/>
              <a:buNone/>
            </a:pPr>
            <a:r>
              <a:rPr lang="en-US" sz="2800" smtClean="0">
                <a:latin typeface="Kristen ITC" pitchFamily="66" charset="0"/>
              </a:rPr>
              <a:t>Balanced “worth-its”</a:t>
            </a:r>
          </a:p>
          <a:p>
            <a:pPr eaLnBrk="1" hangingPunct="1">
              <a:lnSpc>
                <a:spcPct val="90000"/>
              </a:lnSpc>
              <a:buFont typeface="Wingdings" pitchFamily="2" charset="2"/>
              <a:buNone/>
            </a:pPr>
            <a:endParaRPr lang="en-US" sz="2800" smtClean="0">
              <a:latin typeface="Kristen ITC" pitchFamily="66" charset="0"/>
            </a:endParaRPr>
          </a:p>
          <a:p>
            <a:pPr eaLnBrk="1" hangingPunct="1">
              <a:lnSpc>
                <a:spcPct val="90000"/>
              </a:lnSpc>
              <a:buFont typeface="Wingdings" pitchFamily="2" charset="2"/>
              <a:buNone/>
            </a:pPr>
            <a:r>
              <a:rPr lang="en-US" sz="2800" smtClean="0">
                <a:latin typeface="Kristen ITC" pitchFamily="66" charset="0"/>
              </a:rPr>
              <a:t>Level Playing Field</a:t>
            </a:r>
          </a:p>
          <a:p>
            <a:pPr eaLnBrk="1" hangingPunct="1">
              <a:lnSpc>
                <a:spcPct val="90000"/>
              </a:lnSpc>
              <a:buFont typeface="Wingdings" pitchFamily="2" charset="2"/>
              <a:buNone/>
            </a:pPr>
            <a:endParaRPr lang="en-US" sz="2800" smtClean="0">
              <a:latin typeface="Kristen ITC" pitchFamily="66" charset="0"/>
            </a:endParaRPr>
          </a:p>
          <a:p>
            <a:pPr eaLnBrk="1" hangingPunct="1">
              <a:lnSpc>
                <a:spcPct val="90000"/>
              </a:lnSpc>
              <a:buFont typeface="Wingdings" pitchFamily="2" charset="2"/>
              <a:buNone/>
            </a:pPr>
            <a:r>
              <a:rPr lang="en-US" sz="2800" smtClean="0">
                <a:latin typeface="Kristen ITC" pitchFamily="66" charset="0"/>
              </a:rPr>
              <a:t>To be and Feel Competent</a:t>
            </a:r>
          </a:p>
          <a:p>
            <a:pPr eaLnBrk="1" hangingPunct="1">
              <a:lnSpc>
                <a:spcPct val="90000"/>
              </a:lnSpc>
              <a:buFont typeface="Wingdings" pitchFamily="2" charset="2"/>
              <a:buNone/>
            </a:pPr>
            <a:endParaRPr lang="en-US" sz="2800" smtClean="0">
              <a:latin typeface="Kristen ITC" pitchFamily="66" charset="0"/>
            </a:endParaRPr>
          </a:p>
        </p:txBody>
      </p:sp>
      <p:pic>
        <p:nvPicPr>
          <p:cNvPr id="254980" name="Picture 4" descr="AN0249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895600"/>
            <a:ext cx="291465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Beyond Contentment  CERG  2013</a:t>
            </a:r>
            <a:endParaRPr lang="en-US"/>
          </a:p>
        </p:txBody>
      </p:sp>
      <p:sp>
        <p:nvSpPr>
          <p:cNvPr id="3" name="Slide Number Placeholder 2"/>
          <p:cNvSpPr>
            <a:spLocks noGrp="1"/>
          </p:cNvSpPr>
          <p:nvPr>
            <p:ph type="sldNum" sz="quarter" idx="12"/>
          </p:nvPr>
        </p:nvSpPr>
        <p:spPr/>
        <p:txBody>
          <a:bodyPr/>
          <a:lstStyle/>
          <a:p>
            <a:pPr>
              <a:defRPr/>
            </a:pPr>
            <a:fld id="{90C83D00-D624-43B6-851E-17F4B2303BD4}" type="slidenum">
              <a:rPr lang="en-US" smtClean="0"/>
              <a:pPr>
                <a:defRPr/>
              </a:pPr>
              <a:t>9</a:t>
            </a:fld>
            <a:endParaRPr lang="en-US"/>
          </a:p>
        </p:txBody>
      </p:sp>
    </p:spTree>
    <p:extLst>
      <p:ext uri="{BB962C8B-B14F-4D97-AF65-F5344CB8AC3E}">
        <p14:creationId xmlns:p14="http://schemas.microsoft.com/office/powerpoint/2010/main" val="425599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4979"/>
                                        </p:tgtEl>
                                        <p:attrNameLst>
                                          <p:attrName>style.visibility</p:attrName>
                                        </p:attrNameLst>
                                      </p:cBhvr>
                                      <p:to>
                                        <p:strVal val="visible"/>
                                      </p:to>
                                    </p:set>
                                    <p:anim calcmode="lin" valueType="num">
                                      <p:cBhvr>
                                        <p:cTn id="7" dur="500" fill="hold"/>
                                        <p:tgtEl>
                                          <p:spTgt spid="254979"/>
                                        </p:tgtEl>
                                        <p:attrNameLst>
                                          <p:attrName>ppt_w</p:attrName>
                                        </p:attrNameLst>
                                      </p:cBhvr>
                                      <p:tavLst>
                                        <p:tav tm="0">
                                          <p:val>
                                            <p:fltVal val="0"/>
                                          </p:val>
                                        </p:tav>
                                        <p:tav tm="100000">
                                          <p:val>
                                            <p:strVal val="#ppt_w"/>
                                          </p:val>
                                        </p:tav>
                                      </p:tavLst>
                                    </p:anim>
                                    <p:anim calcmode="lin" valueType="num">
                                      <p:cBhvr>
                                        <p:cTn id="8" dur="500" fill="hold"/>
                                        <p:tgtEl>
                                          <p:spTgt spid="25497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54980"/>
                                        </p:tgtEl>
                                        <p:attrNameLst>
                                          <p:attrName>style.visibility</p:attrName>
                                        </p:attrNameLst>
                                      </p:cBhvr>
                                      <p:to>
                                        <p:strVal val="visible"/>
                                      </p:to>
                                    </p:set>
                                    <p:anim calcmode="lin" valueType="num">
                                      <p:cBhvr>
                                        <p:cTn id="13" dur="500" fill="hold"/>
                                        <p:tgtEl>
                                          <p:spTgt spid="254980"/>
                                        </p:tgtEl>
                                        <p:attrNameLst>
                                          <p:attrName>ppt_w</p:attrName>
                                        </p:attrNameLst>
                                      </p:cBhvr>
                                      <p:tavLst>
                                        <p:tav tm="0">
                                          <p:val>
                                            <p:fltVal val="0"/>
                                          </p:val>
                                        </p:tav>
                                        <p:tav tm="100000">
                                          <p:val>
                                            <p:strVal val="#ppt_w"/>
                                          </p:val>
                                        </p:tav>
                                      </p:tavLst>
                                    </p:anim>
                                    <p:anim calcmode="lin" valueType="num">
                                      <p:cBhvr>
                                        <p:cTn id="14" dur="500" fill="hold"/>
                                        <p:tgtEl>
                                          <p:spTgt spid="25498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54978">
                                            <p:txEl>
                                              <p:pRg st="0" end="0"/>
                                            </p:txEl>
                                          </p:spTgt>
                                        </p:tgtEl>
                                        <p:attrNameLst>
                                          <p:attrName>style.visibility</p:attrName>
                                        </p:attrNameLst>
                                      </p:cBhvr>
                                      <p:to>
                                        <p:strVal val="visible"/>
                                      </p:to>
                                    </p:set>
                                    <p:animEffect transition="in" filter="circle(in)">
                                      <p:cBhvr>
                                        <p:cTn id="19" dur="1250"/>
                                        <p:tgtEl>
                                          <p:spTgt spid="25497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54978">
                                            <p:txEl>
                                              <p:pRg st="2" end="2"/>
                                            </p:txEl>
                                          </p:spTgt>
                                        </p:tgtEl>
                                        <p:attrNameLst>
                                          <p:attrName>style.visibility</p:attrName>
                                        </p:attrNameLst>
                                      </p:cBhvr>
                                      <p:to>
                                        <p:strVal val="visible"/>
                                      </p:to>
                                    </p:set>
                                    <p:animEffect transition="in" filter="circle(in)">
                                      <p:cBhvr>
                                        <p:cTn id="24" dur="1250"/>
                                        <p:tgtEl>
                                          <p:spTgt spid="25497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254978">
                                            <p:txEl>
                                              <p:pRg st="4" end="4"/>
                                            </p:txEl>
                                          </p:spTgt>
                                        </p:tgtEl>
                                        <p:attrNameLst>
                                          <p:attrName>style.visibility</p:attrName>
                                        </p:attrNameLst>
                                      </p:cBhvr>
                                      <p:to>
                                        <p:strVal val="visible"/>
                                      </p:to>
                                    </p:set>
                                    <p:animEffect transition="in" filter="circle(in)">
                                      <p:cBhvr>
                                        <p:cTn id="29" dur="1250"/>
                                        <p:tgtEl>
                                          <p:spTgt spid="254978">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254978">
                                            <p:txEl>
                                              <p:pRg st="6" end="6"/>
                                            </p:txEl>
                                          </p:spTgt>
                                        </p:tgtEl>
                                        <p:attrNameLst>
                                          <p:attrName>style.visibility</p:attrName>
                                        </p:attrNameLst>
                                      </p:cBhvr>
                                      <p:to>
                                        <p:strVal val="visible"/>
                                      </p:to>
                                    </p:set>
                                    <p:animEffect transition="in" filter="circle(in)">
                                      <p:cBhvr>
                                        <p:cTn id="34" dur="1250"/>
                                        <p:tgtEl>
                                          <p:spTgt spid="254978">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254978">
                                            <p:txEl>
                                              <p:pRg st="8" end="8"/>
                                            </p:txEl>
                                          </p:spTgt>
                                        </p:tgtEl>
                                        <p:attrNameLst>
                                          <p:attrName>style.visibility</p:attrName>
                                        </p:attrNameLst>
                                      </p:cBhvr>
                                      <p:to>
                                        <p:strVal val="visible"/>
                                      </p:to>
                                    </p:set>
                                    <p:animEffect transition="in" filter="circle(in)">
                                      <p:cBhvr>
                                        <p:cTn id="39" dur="1250"/>
                                        <p:tgtEl>
                                          <p:spTgt spid="254978">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nodeType="clickEffect">
                                  <p:stCondLst>
                                    <p:cond delay="0"/>
                                  </p:stCondLst>
                                  <p:childTnLst>
                                    <p:set>
                                      <p:cBhvr>
                                        <p:cTn id="43" dur="1" fill="hold">
                                          <p:stCondLst>
                                            <p:cond delay="0"/>
                                          </p:stCondLst>
                                        </p:cTn>
                                        <p:tgtEl>
                                          <p:spTgt spid="254978">
                                            <p:txEl>
                                              <p:pRg st="10" end="10"/>
                                            </p:txEl>
                                          </p:spTgt>
                                        </p:tgtEl>
                                        <p:attrNameLst>
                                          <p:attrName>style.visibility</p:attrName>
                                        </p:attrNameLst>
                                      </p:cBhvr>
                                      <p:to>
                                        <p:strVal val="visible"/>
                                      </p:to>
                                    </p:set>
                                    <p:animEffect transition="in" filter="circle(in)">
                                      <p:cBhvr>
                                        <p:cTn id="44" dur="1250"/>
                                        <p:tgtEl>
                                          <p:spTgt spid="2549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620</TotalTime>
  <Words>3991</Words>
  <Application>Microsoft Office PowerPoint</Application>
  <PresentationFormat>On-screen Show (4:3)</PresentationFormat>
  <Paragraphs>389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Beyond Contentment: Motivating Members to Do More</vt:lpstr>
      <vt:lpstr>PowerPoint Presentation</vt:lpstr>
      <vt:lpstr>PowerPoint Presentation</vt:lpstr>
      <vt:lpstr>PowerPoint Presentation</vt:lpstr>
      <vt:lpstr>PowerPoint Presentation</vt:lpstr>
      <vt:lpstr>Why are some people reluctant to volunteer?</vt:lpstr>
      <vt:lpstr>In order to figure out what motivates members to engage in congregational life, we need to first look at management theory.</vt:lpstr>
      <vt:lpstr> What do people need and want?</vt:lpstr>
      <vt:lpstr>PowerPoint Presentation</vt:lpstr>
      <vt:lpstr>PowerPoint Presentation</vt:lpstr>
      <vt:lpstr> Herzberg’s Motivation-Hygiene Theory (What?)</vt:lpstr>
      <vt:lpstr>What are the hygiene factors in our congregations?</vt:lpstr>
      <vt:lpstr>What are the motivators that compel members to immerse themselves in congregational life?</vt:lpstr>
      <vt:lpstr>Creating Highly Motivated Participants in Congregational Life</vt:lpstr>
      <vt:lpstr>PowerPoint Presentation</vt:lpstr>
      <vt:lpstr>PowerPoint Presentation</vt:lpstr>
      <vt:lpstr>Creating a Sense of Ownership  I am, of course, aware that the ultimate solution is the ownership and control of the means of life by the whole of the people; but we are not at that   stage of development as yet.     James Larkin   </vt:lpstr>
      <vt:lpstr>PowerPoint Presentation</vt:lpstr>
      <vt:lpstr>Powerful Questions related to Ownership</vt:lpstr>
      <vt:lpstr>Helping Members to Realize their Contribution or Transcendent Purpose </vt:lpstr>
      <vt:lpstr>Powerful Questions related to Contribution and Purpose</vt:lpstr>
      <vt:lpstr>PowerPoint Presentation</vt:lpstr>
      <vt:lpstr>Powerful Questions for Acknowledging Our Gifts</vt:lpstr>
      <vt:lpstr>Strategies for Recruiting and Retaining Volunteers</vt:lpstr>
      <vt:lpstr>More Strategies</vt:lpstr>
      <vt:lpstr>It begins with the  invitation</vt:lpstr>
      <vt:lpstr>PowerPoint Presentation</vt:lpstr>
      <vt:lpstr>Making the Invitation</vt:lpstr>
      <vt:lpstr>PowerPoint Presentation</vt:lpstr>
      <vt:lpstr>Sometimes…less is more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MarkB</dc:creator>
  <cp:lastModifiedBy>MarkB</cp:lastModifiedBy>
  <cp:revision>65</cp:revision>
  <cp:lastPrinted>2013-06-17T23:04:45Z</cp:lastPrinted>
  <dcterms:created xsi:type="dcterms:W3CDTF">2012-10-17T12:34:53Z</dcterms:created>
  <dcterms:modified xsi:type="dcterms:W3CDTF">2013-06-18T11:48:53Z</dcterms:modified>
</cp:coreProperties>
</file>