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1"/>
  </p:notesMasterIdLst>
  <p:sldIdLst>
    <p:sldId id="406" r:id="rId2"/>
    <p:sldId id="277" r:id="rId3"/>
    <p:sldId id="401" r:id="rId4"/>
    <p:sldId id="291" r:id="rId5"/>
    <p:sldId id="321" r:id="rId6"/>
    <p:sldId id="402" r:id="rId7"/>
    <p:sldId id="403" r:id="rId8"/>
    <p:sldId id="407" r:id="rId9"/>
    <p:sldId id="373" r:id="rId10"/>
    <p:sldId id="374" r:id="rId11"/>
    <p:sldId id="307" r:id="rId12"/>
    <p:sldId id="404" r:id="rId13"/>
    <p:sldId id="378" r:id="rId14"/>
    <p:sldId id="380" r:id="rId15"/>
    <p:sldId id="381" r:id="rId16"/>
    <p:sldId id="408" r:id="rId17"/>
    <p:sldId id="342" r:id="rId18"/>
    <p:sldId id="383" r:id="rId19"/>
    <p:sldId id="384" r:id="rId20"/>
    <p:sldId id="409" r:id="rId21"/>
    <p:sldId id="385" r:id="rId22"/>
    <p:sldId id="386" r:id="rId23"/>
    <p:sldId id="332" r:id="rId24"/>
    <p:sldId id="387" r:id="rId25"/>
    <p:sldId id="388" r:id="rId26"/>
    <p:sldId id="390" r:id="rId27"/>
    <p:sldId id="278" r:id="rId28"/>
    <p:sldId id="398" r:id="rId29"/>
    <p:sldId id="3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79A"/>
    <a:srgbClr val="59C6A2"/>
    <a:srgbClr val="256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>
        <p:scale>
          <a:sx n="91" d="100"/>
          <a:sy n="91" d="100"/>
        </p:scale>
        <p:origin x="-1214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753B-564E-E149-A835-06C5A5833312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585B-1857-F347-B8AD-61A11B6E7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585B-1857-F347-B8AD-61A11B6E7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05F-882F-41AC-9868-B449749C2C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Congregations and Beyond - MFD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05F-882F-41AC-9868-B449749C2C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Congregations and Beyond - MFD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3jYVe1RGa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UYu7psM7t4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4268" y="5022661"/>
            <a:ext cx="5304932" cy="13412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General Assembly, Louisville, KY</a:t>
            </a:r>
          </a:p>
          <a:p>
            <a:r>
              <a:rPr lang="en-US" sz="1600" dirty="0" smtClean="0"/>
              <a:t>Rev. Dr. Terasa Cooley</a:t>
            </a:r>
          </a:p>
          <a:p>
            <a:r>
              <a:rPr lang="en-US" sz="1600" dirty="0" smtClean="0"/>
              <a:t>June 20, 2013</a:t>
            </a:r>
            <a:endParaRPr lang="en-US" sz="16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40" y="1215635"/>
            <a:ext cx="2702222" cy="19293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758165">
            <a:off x="42351" y="1943810"/>
            <a:ext cx="6416853" cy="1927225"/>
          </a:xfrm>
        </p:spPr>
        <p:txBody>
          <a:bodyPr/>
          <a:lstStyle/>
          <a:p>
            <a:r>
              <a:rPr lang="en-US" dirty="0" smtClean="0"/>
              <a:t>Congregations and Beyond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religious life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hurch (14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9" y="867871"/>
            <a:ext cx="2849886" cy="189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3 church (13)"/>
          <p:cNvPicPr>
            <a:picLocks noGrp="1"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02" y="1122384"/>
            <a:ext cx="1907866" cy="27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6 churches (4)"/>
          <p:cNvPicPr>
            <a:picLocks noGrp="1" noChangeAspect="1"/>
          </p:cNvPicPr>
          <p:nvPr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15" y="1329142"/>
            <a:ext cx="2435340" cy="183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-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0" y="4093970"/>
            <a:ext cx="2604910" cy="2409542"/>
          </a:xfrm>
          <a:prstGeom prst="rect">
            <a:avLst/>
          </a:prstGeom>
        </p:spPr>
      </p:pic>
      <p:pic>
        <p:nvPicPr>
          <p:cNvPr id="6" name="Picture 5" descr="3 church (21)"/>
          <p:cNvPicPr>
            <a:picLocks noGrp="1" noChangeAspect="1"/>
          </p:cNvPicPr>
          <p:nvPr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42" y="4445239"/>
            <a:ext cx="3016413" cy="2262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Congregations</a:t>
            </a:r>
            <a:endParaRPr lang="en-US" dirty="0"/>
          </a:p>
        </p:txBody>
      </p:sp>
      <p:pic>
        <p:nvPicPr>
          <p:cNvPr id="3" name="Picture 2" descr="Mosaic Conference_02 19 12_2067_edite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0" y="1524000"/>
            <a:ext cx="3069676" cy="1955557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8794"/>
            <a:ext cx="3505200" cy="2324100"/>
          </a:xfrm>
          <a:prstGeom prst="rect">
            <a:avLst/>
          </a:prstGeom>
        </p:spPr>
      </p:pic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797587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3" y="1512787"/>
            <a:ext cx="2838947" cy="1889190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5" y="4430652"/>
            <a:ext cx="2838947" cy="1906446"/>
          </a:xfrm>
          <a:prstGeom prst="rect">
            <a:avLst/>
          </a:prstGeom>
        </p:spPr>
      </p:pic>
      <p:pic>
        <p:nvPicPr>
          <p:cNvPr id="4" name="Picture 3" descr="volunte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7" y="1114659"/>
            <a:ext cx="3194985" cy="2060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057" y="462034"/>
            <a:ext cx="371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Alternatives to Church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6" name="Picture 5" descr="image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14" y="3421436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you know people who are “spiritual but not religious”?  What do you think they are looking for? </a:t>
            </a:r>
          </a:p>
          <a:p>
            <a:endParaRPr lang="en-US" dirty="0" smtClean="0"/>
          </a:p>
          <a:p>
            <a:r>
              <a:rPr lang="en-US" dirty="0" smtClean="0"/>
              <a:t>How might congregations help meet these spiritual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implications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22300"/>
            <a:ext cx="7658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Rethinking Everything</a:t>
            </a:r>
            <a:r>
              <a:rPr lang="en-US" dirty="0" smtClean="0"/>
              <a:t>….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hlinkClick r:id="rId2"/>
              </a:rPr>
              <a:t>Play Video on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UUA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Moving from</a:t>
            </a:r>
          </a:p>
          <a:p>
            <a:r>
              <a:rPr lang="en-US" sz="3600" dirty="0" smtClean="0"/>
              <a:t>“We can do it” to “Who is doing it”</a:t>
            </a:r>
          </a:p>
          <a:p>
            <a:r>
              <a:rPr lang="en-US" sz="3600" dirty="0" smtClean="0"/>
              <a:t>“We can build it” to “who is building it and how can we partner with them”</a:t>
            </a:r>
          </a:p>
          <a:p>
            <a:r>
              <a:rPr lang="en-US" sz="3600" dirty="0" smtClean="0"/>
              <a:t> “Who owns it” to “how can we work together” </a:t>
            </a:r>
          </a:p>
        </p:txBody>
      </p:sp>
    </p:spTree>
    <p:extLst>
      <p:ext uri="{BB962C8B-B14F-4D97-AF65-F5344CB8AC3E}">
        <p14:creationId xmlns:p14="http://schemas.microsoft.com/office/powerpoint/2010/main" val="40413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8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8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8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Congregations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7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Moving from …</a:t>
            </a:r>
          </a:p>
          <a:p>
            <a:r>
              <a:rPr lang="en-US" sz="3600" dirty="0" smtClean="0"/>
              <a:t>Age segregation to multigenerational</a:t>
            </a:r>
          </a:p>
          <a:p>
            <a:r>
              <a:rPr lang="en-US" sz="3600" dirty="0" smtClean="0"/>
              <a:t>Emphasis on excellence to all to small group experiences</a:t>
            </a:r>
          </a:p>
          <a:p>
            <a:r>
              <a:rPr lang="en-US" sz="3600" dirty="0" smtClean="0"/>
              <a:t>“member programming” to “outside of the church” thinking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81128" y="5894724"/>
            <a:ext cx="37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Liberating Hope</a:t>
            </a:r>
            <a:r>
              <a:rPr lang="en-US" dirty="0" smtClean="0"/>
              <a:t> by Michael Piazza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0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8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8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8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the world is changing…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 </a:t>
            </a:r>
            <a:r>
              <a:rPr lang="en-US" sz="36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passivity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 </a:t>
            </a:r>
            <a:r>
              <a:rPr lang="en-US" sz="36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interactivity</a:t>
            </a:r>
            <a:endParaRPr lang="en-US" sz="3600" b="1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en-US" sz="3600" b="1" i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institution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 </a:t>
            </a:r>
            <a:r>
              <a:rPr lang="en-US" sz="36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grassroots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 </a:t>
            </a:r>
            <a:r>
              <a:rPr lang="en-US" sz="3600" b="1" i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face-to-face 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</a:t>
            </a:r>
            <a:r>
              <a:rPr lang="en-US" sz="3600" b="1" i="1" dirty="0" smtClean="0">
                <a:ln w="11430"/>
                <a:solidFill>
                  <a:srgbClr val="25652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virtual</a:t>
            </a:r>
            <a:endParaRPr lang="en-US" sz="3600" b="1" dirty="0" smtClean="0">
              <a:ln w="11430"/>
              <a:solidFill>
                <a:srgbClr val="25652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1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Congregations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Moving from </a:t>
            </a:r>
          </a:p>
          <a:p>
            <a:r>
              <a:rPr lang="en-US" sz="3200" dirty="0" smtClean="0"/>
              <a:t>“</a:t>
            </a:r>
            <a:r>
              <a:rPr lang="en-US" sz="3200" dirty="0"/>
              <a:t>we offer all things to all people” to “what can we curate and interpret for our people” </a:t>
            </a:r>
          </a:p>
          <a:p>
            <a:r>
              <a:rPr lang="en-US" sz="3200" dirty="0"/>
              <a:t>“how do we serve us” to “whom do we serve?” </a:t>
            </a:r>
          </a:p>
          <a:p>
            <a:r>
              <a:rPr lang="en-US" sz="3200" dirty="0"/>
              <a:t>Traditional to innovative</a:t>
            </a:r>
          </a:p>
          <a:p>
            <a:r>
              <a:rPr lang="en-US" sz="3200" dirty="0"/>
              <a:t>Member to participant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How do you view these institutional transformations? </a:t>
            </a:r>
          </a:p>
          <a:p>
            <a:r>
              <a:rPr lang="en-US" sz="3200" dirty="0" smtClean="0"/>
              <a:t>Where do you see opportunities? </a:t>
            </a:r>
          </a:p>
          <a:p>
            <a:r>
              <a:rPr lang="en-US" sz="3200" dirty="0" smtClean="0"/>
              <a:t>Where do you see challenges?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35212"/>
            <a:ext cx="7848600" cy="1927225"/>
          </a:xfrm>
        </p:spPr>
        <p:txBody>
          <a:bodyPr/>
          <a:lstStyle/>
          <a:p>
            <a:r>
              <a:rPr lang="en-US" dirty="0" smtClean="0"/>
              <a:t>Opportunities for social transformation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changes (1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" y="0"/>
            <a:ext cx="9034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4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3 at 7.47.3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Surplus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Opportunities for immediate engagement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Building upon people’s passions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Grassroots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Values based</a:t>
            </a:r>
          </a:p>
        </p:txBody>
      </p:sp>
    </p:spTree>
    <p:extLst>
      <p:ext uri="{BB962C8B-B14F-4D97-AF65-F5344CB8AC3E}">
        <p14:creationId xmlns:p14="http://schemas.microsoft.com/office/powerpoint/2010/main" val="37599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Apps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Games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Meet-ups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Social network sites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Crowd-sourced problem solving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4" name="Picture 3" descr="imag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33" y="1600200"/>
            <a:ext cx="398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Assumptions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Requires cultural, adaptive change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Congregations still central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Shared ministry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Need collaborative partners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Break down silos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Multitude of models and modes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 smtClean="0"/>
              <a:t>Culture Change</a:t>
            </a:r>
            <a:endParaRPr lang="en-US" dirty="0"/>
          </a:p>
        </p:txBody>
      </p:sp>
      <p:pic>
        <p:nvPicPr>
          <p:cNvPr id="6" name="Picture 5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998132"/>
            <a:ext cx="6153150" cy="41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future</a:t>
            </a:r>
            <a:endParaRPr lang="en-US" dirty="0"/>
          </a:p>
        </p:txBody>
      </p:sp>
      <p:pic>
        <p:nvPicPr>
          <p:cNvPr id="5" name="Picture 4" descr="images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2319865"/>
            <a:ext cx="5376333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Innovation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Innovation a communal event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Explosive periods of change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Requires adaptive 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15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agrarian (7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1" y="2057294"/>
            <a:ext cx="3292874" cy="213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Living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5 crowds (4)"/>
          <p:cNvPicPr>
            <a:picLocks noGrp="1"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5" y="3601108"/>
            <a:ext cx="3853925" cy="2890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changes (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9" y="1860797"/>
            <a:ext cx="2200171" cy="1890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transportation</a:t>
            </a:r>
            <a:endParaRPr lang="en-US" dirty="0"/>
          </a:p>
        </p:txBody>
      </p:sp>
      <p:pic>
        <p:nvPicPr>
          <p:cNvPr id="4" name="Picture 3" descr="7 changes (5)"/>
          <p:cNvPicPr>
            <a:picLocks noGrp="1"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2" y="1524000"/>
            <a:ext cx="2471986" cy="18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0" y="923409"/>
            <a:ext cx="2786610" cy="1874776"/>
          </a:xfrm>
          <a:prstGeom prst="rect">
            <a:avLst/>
          </a:prstGeom>
        </p:spPr>
      </p:pic>
      <p:pic>
        <p:nvPicPr>
          <p:cNvPr id="6" name="Picture 5" descr="7 changes (1a)"/>
          <p:cNvPicPr>
            <a:picLocks noGrp="1" noChangeAspect="1"/>
          </p:cNvPicPr>
          <p:nvPr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9" y="4421555"/>
            <a:ext cx="2637736" cy="197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-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20" y="3751132"/>
            <a:ext cx="2557180" cy="1513939"/>
          </a:xfrm>
          <a:prstGeom prst="rect">
            <a:avLst/>
          </a:prstGeom>
        </p:spPr>
      </p:pic>
      <p:pic>
        <p:nvPicPr>
          <p:cNvPr id="8" name="Picture 7" descr="images-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50" y="4202279"/>
            <a:ext cx="279627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Food</a:t>
            </a:r>
            <a:endParaRPr lang="en-US" dirty="0"/>
          </a:p>
        </p:txBody>
      </p:sp>
      <p:pic>
        <p:nvPicPr>
          <p:cNvPr id="3" name="Picture 2" descr="garden_basket_eco_vegetab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6" y="1629183"/>
            <a:ext cx="3267109" cy="2099118"/>
          </a:xfrm>
          <a:prstGeom prst="rect">
            <a:avLst/>
          </a:prstGeom>
        </p:spPr>
      </p:pic>
      <p:pic>
        <p:nvPicPr>
          <p:cNvPr id="4" name="Picture 3" descr="images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96" y="4302487"/>
            <a:ext cx="3225634" cy="2119587"/>
          </a:xfrm>
          <a:prstGeom prst="rect">
            <a:avLst/>
          </a:prstGeom>
        </p:spPr>
      </p:pic>
      <p:pic>
        <p:nvPicPr>
          <p:cNvPr id="5" name="Picture 4" descr="farm market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53" y="2446006"/>
            <a:ext cx="3363255" cy="25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Communications</a:t>
            </a:r>
            <a:endParaRPr lang="en-US" dirty="0"/>
          </a:p>
        </p:txBody>
      </p:sp>
      <p:pic>
        <p:nvPicPr>
          <p:cNvPr id="3" name="Picture 2" descr="image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1524000"/>
            <a:ext cx="1409095" cy="1888478"/>
          </a:xfrm>
          <a:prstGeom prst="rect">
            <a:avLst/>
          </a:prstGeom>
        </p:spPr>
      </p:pic>
      <p:pic>
        <p:nvPicPr>
          <p:cNvPr id="4" name="Picture 3" descr="images-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7" y="3664123"/>
            <a:ext cx="2092094" cy="1414549"/>
          </a:xfrm>
          <a:prstGeom prst="rect">
            <a:avLst/>
          </a:prstGeom>
        </p:spPr>
      </p:pic>
      <p:pic>
        <p:nvPicPr>
          <p:cNvPr id="6" name="Picture 5" descr="jk-ipad-arm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25" y="4757243"/>
            <a:ext cx="2707874" cy="1844160"/>
          </a:xfrm>
          <a:prstGeom prst="rect">
            <a:avLst/>
          </a:prstGeom>
        </p:spPr>
      </p:pic>
      <p:pic>
        <p:nvPicPr>
          <p:cNvPr id="7" name="Picture 6" descr="images-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8" y="3075562"/>
            <a:ext cx="2553854" cy="2553854"/>
          </a:xfrm>
          <a:prstGeom prst="rect">
            <a:avLst/>
          </a:prstGeom>
        </p:spPr>
      </p:pic>
      <p:pic>
        <p:nvPicPr>
          <p:cNvPr id="8" name="Picture 7" descr="Book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46" y="1508970"/>
            <a:ext cx="1473049" cy="1429947"/>
          </a:xfrm>
          <a:prstGeom prst="rect">
            <a:avLst/>
          </a:prstGeom>
        </p:spPr>
      </p:pic>
      <p:pic>
        <p:nvPicPr>
          <p:cNvPr id="9" name="Picture 8" descr="7 changes (13)"/>
          <p:cNvPicPr>
            <a:picLocks noGrp="1" noChangeAspect="1"/>
          </p:cNvPicPr>
          <p:nvPr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94" y="2104907"/>
            <a:ext cx="1778201" cy="192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ewspape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32" y="1426963"/>
            <a:ext cx="1946930" cy="1457564"/>
          </a:xfrm>
          <a:prstGeom prst="rect">
            <a:avLst/>
          </a:prstGeom>
        </p:spPr>
      </p:pic>
      <p:pic>
        <p:nvPicPr>
          <p:cNvPr id="11" name="Picture 10" descr="images-1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62" y="1143246"/>
            <a:ext cx="1285370" cy="12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13681"/>
            <a:ext cx="7556313" cy="984556"/>
          </a:xfrm>
        </p:spPr>
        <p:txBody>
          <a:bodyPr>
            <a:normAutofit/>
          </a:bodyPr>
          <a:lstStyle/>
          <a:p>
            <a:r>
              <a:rPr lang="en-US" dirty="0" smtClean="0"/>
              <a:t>Social Media </a:t>
            </a:r>
            <a:r>
              <a:rPr lang="en-US" dirty="0" smtClean="0"/>
              <a:t>Revolution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Play Video on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Draw a thread between what you know of your grandparents’ lives, your parents’ lives and yours over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What are the significant changes?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How do they impact your life?</a:t>
            </a:r>
          </a:p>
          <a:p>
            <a:pPr marL="0" indent="0">
              <a:buNone/>
            </a:pPr>
            <a:endParaRPr lang="en-US" dirty="0"/>
          </a:p>
          <a:p>
            <a:pPr marL="0" indent="-1828800">
              <a:buNone/>
            </a:pPr>
            <a:r>
              <a:rPr lang="en-US" dirty="0" smtClean="0"/>
              <a:t>			How will the next generation live?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3547</TotalTime>
  <Words>354</Words>
  <Application>Microsoft Office PowerPoint</Application>
  <PresentationFormat>On-screen Show (4:3)</PresentationFormat>
  <Paragraphs>85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Congregations and Beyond </vt:lpstr>
      <vt:lpstr>Because the world is changing…</vt:lpstr>
      <vt:lpstr>Spiritual Innovation </vt:lpstr>
      <vt:lpstr>Changes in Living</vt:lpstr>
      <vt:lpstr>Changes in transportation</vt:lpstr>
      <vt:lpstr>Changes in Food</vt:lpstr>
      <vt:lpstr>Changes in Communications</vt:lpstr>
      <vt:lpstr>Social Media Revolution</vt:lpstr>
      <vt:lpstr>Question</vt:lpstr>
      <vt:lpstr>Changes in religious life</vt:lpstr>
      <vt:lpstr>PowerPoint Presentation</vt:lpstr>
      <vt:lpstr>Vital Congregations</vt:lpstr>
      <vt:lpstr>PowerPoint Presentation</vt:lpstr>
      <vt:lpstr>Questions</vt:lpstr>
      <vt:lpstr>Institutional implications</vt:lpstr>
      <vt:lpstr>PowerPoint Presentation</vt:lpstr>
      <vt:lpstr>Rethinking Everything….</vt:lpstr>
      <vt:lpstr>Implications for UUA</vt:lpstr>
      <vt:lpstr>Implications for Congregations</vt:lpstr>
      <vt:lpstr>Implications for Congregations</vt:lpstr>
      <vt:lpstr>Questions</vt:lpstr>
      <vt:lpstr>Opportunities for social transformation</vt:lpstr>
      <vt:lpstr>PowerPoint Presentation</vt:lpstr>
      <vt:lpstr>PowerPoint Presentation</vt:lpstr>
      <vt:lpstr>Cognitive Surplus </vt:lpstr>
      <vt:lpstr>Use of new technologies</vt:lpstr>
      <vt:lpstr>Assumptions</vt:lpstr>
      <vt:lpstr>Culture Change</vt:lpstr>
      <vt:lpstr>For the future</vt:lpstr>
    </vt:vector>
  </TitlesOfParts>
  <Company>UUA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Congregations and Beyond</dc:title>
  <dc:creator>Carey McDonald</dc:creator>
  <cp:lastModifiedBy>Kasey Kruser</cp:lastModifiedBy>
  <cp:revision>93</cp:revision>
  <dcterms:created xsi:type="dcterms:W3CDTF">2012-10-05T12:34:31Z</dcterms:created>
  <dcterms:modified xsi:type="dcterms:W3CDTF">2013-06-26T17:55:50Z</dcterms:modified>
</cp:coreProperties>
</file>