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800" y="4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2515d78d9ad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g2515d78d9a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2515d78d9ad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2515d78d9ad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515d78d9ad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515d78d9ad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2515d78d9ad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2515d78d9ad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2515d78d9ad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2515d78d9ad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2515d78d9ad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2515d78d9ad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t>Welcome</a:t>
            </a:r>
            <a:endParaRPr/>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0" lvl="0" indent="0" algn="l" rtl="0">
              <a:lnSpc>
                <a:spcPct val="95000"/>
              </a:lnSpc>
              <a:spcBef>
                <a:spcPts val="0"/>
              </a:spcBef>
              <a:spcAft>
                <a:spcPts val="0"/>
              </a:spcAft>
              <a:buClr>
                <a:schemeClr val="dk1"/>
              </a:buClr>
              <a:buSzPts val="770"/>
              <a:buFont typeface="Arial"/>
              <a:buNone/>
            </a:pPr>
            <a:endParaRPr sz="2400" b="1">
              <a:solidFill>
                <a:schemeClr val="dk1"/>
              </a:solidFill>
            </a:endParaRPr>
          </a:p>
          <a:p>
            <a:pPr marL="0" lvl="0" indent="0" algn="ctr" rtl="0">
              <a:lnSpc>
                <a:spcPct val="80000"/>
              </a:lnSpc>
              <a:spcBef>
                <a:spcPts val="0"/>
              </a:spcBef>
              <a:spcAft>
                <a:spcPts val="0"/>
              </a:spcAft>
              <a:buSzPts val="770"/>
              <a:buNone/>
            </a:pPr>
            <a:r>
              <a:rPr lang="en" sz="2400"/>
              <a:t>Session 5</a:t>
            </a:r>
            <a:endParaRPr sz="2400"/>
          </a:p>
          <a:p>
            <a:pPr marL="0" lvl="0" indent="0" algn="ctr" rtl="0">
              <a:lnSpc>
                <a:spcPct val="80000"/>
              </a:lnSpc>
              <a:spcBef>
                <a:spcPts val="0"/>
              </a:spcBef>
              <a:spcAft>
                <a:spcPts val="0"/>
              </a:spcAft>
              <a:buSzPts val="770"/>
              <a:buNone/>
            </a:pPr>
            <a:r>
              <a:rPr lang="en" sz="2400"/>
              <a:t>Ad-Ministry: Administration as Ministry and Leadership</a:t>
            </a:r>
            <a:endParaRPr sz="2400"/>
          </a:p>
        </p:txBody>
      </p:sp>
      <p:pic>
        <p:nvPicPr>
          <p:cNvPr id="56" name="Google Shape;56;p13"/>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57" name="Google Shape;57;p13"/>
          <p:cNvPicPr preferRelativeResize="0"/>
          <p:nvPr/>
        </p:nvPicPr>
        <p:blipFill>
          <a:blip r:embed="rId4">
            <a:alphaModFix/>
          </a:blip>
          <a:stretch>
            <a:fillRect/>
          </a:stretch>
        </p:blipFill>
        <p:spPr>
          <a:xfrm>
            <a:off x="6790100" y="4118232"/>
            <a:ext cx="2253362" cy="10252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Opening Words</a:t>
            </a:r>
            <a:endParaRPr/>
          </a:p>
        </p:txBody>
      </p:sp>
      <p:sp>
        <p:nvSpPr>
          <p:cNvPr id="63" name="Google Shape;63;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ts val="1100"/>
              <a:buFont typeface="Arial"/>
              <a:buNone/>
            </a:pPr>
            <a:r>
              <a:rPr lang="en" sz="1600">
                <a:solidFill>
                  <a:schemeClr val="dk1"/>
                </a:solidFill>
              </a:rPr>
              <a:t>“You are not a mess. You are a feely person in a messy world.” ~ Glennon Melton</a:t>
            </a:r>
            <a:endParaRPr sz="1600">
              <a:solidFill>
                <a:schemeClr val="dk1"/>
              </a:solidFill>
            </a:endParaRPr>
          </a:p>
          <a:p>
            <a:pPr marL="0" lvl="0" indent="0" algn="l" rtl="0">
              <a:spcBef>
                <a:spcPts val="0"/>
              </a:spcBef>
              <a:spcAft>
                <a:spcPts val="0"/>
              </a:spcAft>
              <a:buClr>
                <a:schemeClr val="dk1"/>
              </a:buClr>
              <a:buSzPts val="1100"/>
              <a:buFont typeface="Arial"/>
              <a:buNone/>
            </a:pPr>
            <a:endParaRPr sz="1600">
              <a:solidFill>
                <a:schemeClr val="dk1"/>
              </a:solidFill>
            </a:endParaRPr>
          </a:p>
          <a:p>
            <a:pPr marL="0" lvl="0" indent="0" algn="l" rtl="0">
              <a:spcBef>
                <a:spcPts val="0"/>
              </a:spcBef>
              <a:spcAft>
                <a:spcPts val="0"/>
              </a:spcAft>
              <a:buClr>
                <a:schemeClr val="dk1"/>
              </a:buClr>
              <a:buSzPts val="1100"/>
              <a:buFont typeface="Arial"/>
              <a:buNone/>
            </a:pPr>
            <a:r>
              <a:rPr lang="en" sz="1600">
                <a:solidFill>
                  <a:schemeClr val="dk1"/>
                </a:solidFill>
              </a:rPr>
              <a:t>“The patterns are simple, but followed together, they make for a whole that is wiser than the sum of its parts. Go for a walk; cultivate hunches; write everything down, but keep your folders messy; embrace serendipity; make generative mistakes; take on multiple hobbies; frequent coffeehouses and other liquid networks; follow the links; let others build on your ideas; borrow, recycle; reinvent. Build a tangled bank.” ~ Steven Johnson</a:t>
            </a:r>
            <a:endParaRPr sz="1600">
              <a:solidFill>
                <a:schemeClr val="dk1"/>
              </a:solidFill>
            </a:endParaRPr>
          </a:p>
          <a:p>
            <a:pPr marL="0" lvl="0" indent="0" algn="l" rtl="0">
              <a:spcBef>
                <a:spcPts val="0"/>
              </a:spcBef>
              <a:spcAft>
                <a:spcPts val="0"/>
              </a:spcAft>
              <a:buClr>
                <a:schemeClr val="dk1"/>
              </a:buClr>
              <a:buSzPts val="1100"/>
              <a:buFont typeface="Arial"/>
              <a:buNone/>
            </a:pPr>
            <a:endParaRPr sz="1600">
              <a:solidFill>
                <a:schemeClr val="dk1"/>
              </a:solidFill>
            </a:endParaRPr>
          </a:p>
          <a:p>
            <a:pPr marL="0" lvl="0" indent="0" algn="l" rtl="0">
              <a:spcBef>
                <a:spcPts val="0"/>
              </a:spcBef>
              <a:spcAft>
                <a:spcPts val="0"/>
              </a:spcAft>
              <a:buClr>
                <a:schemeClr val="dk1"/>
              </a:buClr>
              <a:buSzPts val="1100"/>
              <a:buFont typeface="Arial"/>
              <a:buNone/>
            </a:pPr>
            <a:r>
              <a:rPr lang="en" sz="1600">
                <a:solidFill>
                  <a:schemeClr val="dk1"/>
                </a:solidFill>
              </a:rPr>
              <a:t>“Spiritual growth is more than procedure, it’s a wild search for God in the midst of the tangled jungle of our souls, a search for which involves a volatile mix of messy reality, wild freedom, frustrating stuckness, increasing slowness and a healthy dose of gratitude” ~ Mike Yaconelli</a:t>
            </a:r>
            <a:endParaRPr sz="2300"/>
          </a:p>
        </p:txBody>
      </p:sp>
      <p:pic>
        <p:nvPicPr>
          <p:cNvPr id="64" name="Google Shape;64;p14"/>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65" name="Google Shape;65;p14"/>
          <p:cNvPicPr preferRelativeResize="0"/>
          <p:nvPr/>
        </p:nvPicPr>
        <p:blipFill>
          <a:blip r:embed="rId4">
            <a:alphaModFix/>
          </a:blip>
          <a:stretch>
            <a:fillRect/>
          </a:stretch>
        </p:blipFill>
        <p:spPr>
          <a:xfrm>
            <a:off x="7336096" y="4366650"/>
            <a:ext cx="1707354" cy="7768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5"/>
          <p:cNvSpPr txBox="1">
            <a:spLocks noGrp="1"/>
          </p:cNvSpPr>
          <p:nvPr>
            <p:ph type="title"/>
          </p:nvPr>
        </p:nvSpPr>
        <p:spPr>
          <a:xfrm>
            <a:off x="311700" y="11247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Agenda</a:t>
            </a:r>
            <a:endParaRPr/>
          </a:p>
        </p:txBody>
      </p:sp>
      <p:sp>
        <p:nvSpPr>
          <p:cNvPr id="71" name="Google Shape;71;p15"/>
          <p:cNvSpPr txBox="1">
            <a:spLocks noGrp="1"/>
          </p:cNvSpPr>
          <p:nvPr>
            <p:ph type="body" idx="1"/>
          </p:nvPr>
        </p:nvSpPr>
        <p:spPr>
          <a:xfrm>
            <a:off x="311700" y="685175"/>
            <a:ext cx="8520600" cy="3416400"/>
          </a:xfrm>
          <a:prstGeom prst="rect">
            <a:avLst/>
          </a:prstGeom>
        </p:spPr>
        <p:txBody>
          <a:bodyPr spcFirstLastPara="1" wrap="square" lIns="91425" tIns="91425" rIns="91425" bIns="91425" anchor="t" anchorCtr="0">
            <a:normAutofit fontScale="47500" lnSpcReduction="20000"/>
          </a:bodyPr>
          <a:lstStyle/>
          <a:p>
            <a:pPr marL="0" lvl="0" indent="0" algn="l" rtl="0">
              <a:spcBef>
                <a:spcPts val="0"/>
              </a:spcBef>
              <a:spcAft>
                <a:spcPts val="0"/>
              </a:spcAft>
              <a:buClr>
                <a:schemeClr val="dk1"/>
              </a:buClr>
              <a:buSzPct val="43815"/>
              <a:buFont typeface="Arial"/>
              <a:buNone/>
            </a:pPr>
            <a:endParaRPr sz="2510" b="1" dirty="0">
              <a:solidFill>
                <a:schemeClr val="dk1"/>
              </a:solidFill>
            </a:endParaRPr>
          </a:p>
          <a:p>
            <a:pPr marL="114300" lvl="0" indent="0" algn="l" rtl="0">
              <a:spcBef>
                <a:spcPts val="0"/>
              </a:spcBef>
              <a:spcAft>
                <a:spcPts val="0"/>
              </a:spcAft>
              <a:buClr>
                <a:schemeClr val="dk1"/>
              </a:buClr>
              <a:buSzPct val="43815"/>
              <a:buFont typeface="Arial"/>
              <a:buNone/>
            </a:pPr>
            <a:r>
              <a:rPr lang="en" sz="2510" b="1">
                <a:solidFill>
                  <a:schemeClr val="dk1"/>
                </a:solidFill>
              </a:rPr>
              <a:t>Welcome                                                                                        	           5 </a:t>
            </a:r>
            <a:r>
              <a:rPr lang="en" sz="2510" b="1" dirty="0">
                <a:solidFill>
                  <a:schemeClr val="dk1"/>
                </a:solidFill>
              </a:rPr>
              <a:t>minutes</a:t>
            </a:r>
            <a:endParaRPr sz="2510" b="1" dirty="0">
              <a:solidFill>
                <a:schemeClr val="dk1"/>
              </a:solidFill>
            </a:endParaRPr>
          </a:p>
          <a:p>
            <a:pPr marL="114300" lvl="0" indent="0" algn="l" rtl="0">
              <a:spcBef>
                <a:spcPts val="800"/>
              </a:spcBef>
              <a:spcAft>
                <a:spcPts val="0"/>
              </a:spcAft>
              <a:buClr>
                <a:schemeClr val="dk1"/>
              </a:buClr>
              <a:buSzPct val="43815"/>
              <a:buFont typeface="Arial"/>
              <a:buNone/>
            </a:pPr>
            <a:r>
              <a:rPr lang="en" sz="2510" b="1" dirty="0">
                <a:solidFill>
                  <a:schemeClr val="dk1"/>
                </a:solidFill>
              </a:rPr>
              <a:t>Chalice Lighting and Opening Words                                                    5 minutes                                                                                                             </a:t>
            </a:r>
            <a:endParaRPr sz="2510" b="1" dirty="0">
              <a:solidFill>
                <a:schemeClr val="dk1"/>
              </a:solidFill>
            </a:endParaRPr>
          </a:p>
          <a:p>
            <a:pPr marL="114300" lvl="0" indent="0" algn="l" rtl="0">
              <a:spcBef>
                <a:spcPts val="800"/>
              </a:spcBef>
              <a:spcAft>
                <a:spcPts val="0"/>
              </a:spcAft>
              <a:buClr>
                <a:schemeClr val="dk1"/>
              </a:buClr>
              <a:buSzPct val="43815"/>
              <a:buFont typeface="Arial"/>
              <a:buNone/>
            </a:pPr>
            <a:r>
              <a:rPr lang="en" sz="2510" b="1" dirty="0">
                <a:solidFill>
                  <a:schemeClr val="dk1"/>
                </a:solidFill>
              </a:rPr>
              <a:t>Land Acknowledgement                                                                          5 minutes</a:t>
            </a:r>
            <a:endParaRPr sz="2510" b="1" dirty="0">
              <a:solidFill>
                <a:schemeClr val="dk1"/>
              </a:solidFill>
            </a:endParaRPr>
          </a:p>
          <a:p>
            <a:pPr marL="114300" lvl="0" indent="0" algn="l" rtl="0">
              <a:spcBef>
                <a:spcPts val="800"/>
              </a:spcBef>
              <a:spcAft>
                <a:spcPts val="0"/>
              </a:spcAft>
              <a:buClr>
                <a:schemeClr val="dk1"/>
              </a:buClr>
              <a:buSzPct val="43815"/>
              <a:buFont typeface="Arial"/>
              <a:buNone/>
            </a:pPr>
            <a:r>
              <a:rPr lang="en" sz="2510" b="1" dirty="0">
                <a:solidFill>
                  <a:schemeClr val="dk1"/>
                </a:solidFill>
              </a:rPr>
              <a:t>Agenda Sharing                                                                                        5 minutes</a:t>
            </a:r>
            <a:endParaRPr sz="2510" b="1" dirty="0">
              <a:solidFill>
                <a:schemeClr val="dk1"/>
              </a:solidFill>
            </a:endParaRPr>
          </a:p>
          <a:p>
            <a:pPr marL="114300" lvl="0" indent="0" algn="l" rtl="0">
              <a:spcBef>
                <a:spcPts val="800"/>
              </a:spcBef>
              <a:spcAft>
                <a:spcPts val="0"/>
              </a:spcAft>
              <a:buClr>
                <a:schemeClr val="dk1"/>
              </a:buClr>
              <a:buSzPct val="43815"/>
              <a:buFont typeface="Arial"/>
              <a:buNone/>
            </a:pPr>
            <a:r>
              <a:rPr lang="en" sz="2510" b="1" dirty="0">
                <a:solidFill>
                  <a:schemeClr val="dk1"/>
                </a:solidFill>
              </a:rPr>
              <a:t>Covenant Review                                                                                      5  minutes</a:t>
            </a:r>
            <a:endParaRPr sz="2510" b="1" dirty="0">
              <a:solidFill>
                <a:schemeClr val="dk1"/>
              </a:solidFill>
            </a:endParaRPr>
          </a:p>
          <a:p>
            <a:pPr marL="114300" lvl="0" indent="0" algn="l" rtl="0">
              <a:spcBef>
                <a:spcPts val="800"/>
              </a:spcBef>
              <a:spcAft>
                <a:spcPts val="0"/>
              </a:spcAft>
              <a:buClr>
                <a:schemeClr val="dk1"/>
              </a:buClr>
              <a:buSzPct val="43815"/>
              <a:buFont typeface="Arial"/>
              <a:buNone/>
            </a:pPr>
            <a:r>
              <a:rPr lang="en" sz="2510" b="1" dirty="0">
                <a:solidFill>
                  <a:schemeClr val="dk1"/>
                </a:solidFill>
              </a:rPr>
              <a:t>Check In                                                                                                    10 minutes</a:t>
            </a:r>
            <a:endParaRPr sz="2510" b="1" dirty="0">
              <a:solidFill>
                <a:schemeClr val="dk1"/>
              </a:solidFill>
            </a:endParaRPr>
          </a:p>
          <a:p>
            <a:pPr marL="114300" lvl="0" indent="0" algn="l" rtl="0">
              <a:spcBef>
                <a:spcPts val="800"/>
              </a:spcBef>
              <a:spcAft>
                <a:spcPts val="0"/>
              </a:spcAft>
              <a:buClr>
                <a:schemeClr val="dk1"/>
              </a:buClr>
              <a:buSzPct val="43815"/>
              <a:buFont typeface="Arial"/>
              <a:buNone/>
            </a:pPr>
            <a:r>
              <a:rPr lang="en" sz="2510" b="1" dirty="0">
                <a:solidFill>
                  <a:schemeClr val="dk1"/>
                </a:solidFill>
              </a:rPr>
              <a:t>BREAK                                                                                                       5 minutes</a:t>
            </a:r>
            <a:endParaRPr sz="2510" b="1" dirty="0">
              <a:solidFill>
                <a:schemeClr val="dk1"/>
              </a:solidFill>
            </a:endParaRPr>
          </a:p>
          <a:p>
            <a:pPr marL="114300" lvl="0" indent="0" algn="l" rtl="0">
              <a:spcBef>
                <a:spcPts val="800"/>
              </a:spcBef>
              <a:spcAft>
                <a:spcPts val="0"/>
              </a:spcAft>
              <a:buClr>
                <a:schemeClr val="dk1"/>
              </a:buClr>
              <a:buSzPct val="43815"/>
              <a:buFont typeface="Arial"/>
              <a:buNone/>
            </a:pPr>
            <a:r>
              <a:rPr lang="en" sz="2510" b="1" dirty="0">
                <a:solidFill>
                  <a:schemeClr val="dk1"/>
                </a:solidFill>
              </a:rPr>
              <a:t>Final Project Presentations                                                                     60 minutes</a:t>
            </a:r>
            <a:endParaRPr sz="2510" b="1" dirty="0">
              <a:solidFill>
                <a:schemeClr val="dk1"/>
              </a:solidFill>
            </a:endParaRPr>
          </a:p>
          <a:p>
            <a:pPr marL="114300" lvl="0" indent="0" algn="l" rtl="0">
              <a:spcBef>
                <a:spcPts val="800"/>
              </a:spcBef>
              <a:spcAft>
                <a:spcPts val="0"/>
              </a:spcAft>
              <a:buClr>
                <a:schemeClr val="dk1"/>
              </a:buClr>
              <a:buSzPct val="43815"/>
              <a:buFont typeface="Arial"/>
              <a:buNone/>
            </a:pPr>
            <a:r>
              <a:rPr lang="en" sz="2510" b="1" dirty="0">
                <a:solidFill>
                  <a:schemeClr val="dk1"/>
                </a:solidFill>
              </a:rPr>
              <a:t>Appreciations                                                                                            15 minutes</a:t>
            </a:r>
            <a:endParaRPr sz="2510" b="1" dirty="0">
              <a:solidFill>
                <a:schemeClr val="dk1"/>
              </a:solidFill>
            </a:endParaRPr>
          </a:p>
          <a:p>
            <a:pPr marL="114300" lvl="0" indent="0" algn="l" rtl="0">
              <a:spcBef>
                <a:spcPts val="800"/>
              </a:spcBef>
              <a:spcAft>
                <a:spcPts val="0"/>
              </a:spcAft>
              <a:buClr>
                <a:schemeClr val="dk1"/>
              </a:buClr>
              <a:buSzPct val="43815"/>
              <a:buFont typeface="Arial"/>
              <a:buNone/>
            </a:pPr>
            <a:r>
              <a:rPr lang="en" sz="2510" b="1" dirty="0">
                <a:solidFill>
                  <a:schemeClr val="dk1"/>
                </a:solidFill>
              </a:rPr>
              <a:t>Closing/Extinguish Chalice                                                                      5 minutes</a:t>
            </a:r>
            <a:endParaRPr sz="2510" b="1" dirty="0">
              <a:solidFill>
                <a:schemeClr val="dk1"/>
              </a:solidFill>
            </a:endParaRPr>
          </a:p>
          <a:p>
            <a:pPr marL="0" marR="63500" lvl="0" indent="0" algn="r" rtl="0">
              <a:spcBef>
                <a:spcPts val="800"/>
              </a:spcBef>
              <a:spcAft>
                <a:spcPts val="0"/>
              </a:spcAft>
              <a:buClr>
                <a:schemeClr val="dk1"/>
              </a:buClr>
              <a:buSzPct val="43815"/>
              <a:buFont typeface="Arial"/>
              <a:buNone/>
            </a:pPr>
            <a:r>
              <a:rPr lang="en" sz="2510" b="1" dirty="0">
                <a:solidFill>
                  <a:schemeClr val="dk1"/>
                </a:solidFill>
              </a:rPr>
              <a:t>Total Time: 2 hours</a:t>
            </a:r>
            <a:endParaRPr sz="2510" dirty="0">
              <a:solidFill>
                <a:schemeClr val="dk1"/>
              </a:solidFill>
            </a:endParaRPr>
          </a:p>
          <a:p>
            <a:pPr marL="0" lvl="0" indent="0" algn="l" rtl="0">
              <a:spcBef>
                <a:spcPts val="0"/>
              </a:spcBef>
              <a:spcAft>
                <a:spcPts val="1200"/>
              </a:spcAft>
              <a:buNone/>
            </a:pPr>
            <a:endParaRPr dirty="0"/>
          </a:p>
        </p:txBody>
      </p:sp>
      <p:pic>
        <p:nvPicPr>
          <p:cNvPr id="72" name="Google Shape;72;p15"/>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73" name="Google Shape;73;p15"/>
          <p:cNvPicPr preferRelativeResize="0"/>
          <p:nvPr/>
        </p:nvPicPr>
        <p:blipFill>
          <a:blip r:embed="rId4">
            <a:alphaModFix/>
          </a:blip>
          <a:stretch>
            <a:fillRect/>
          </a:stretch>
        </p:blipFill>
        <p:spPr>
          <a:xfrm>
            <a:off x="6790100" y="4118232"/>
            <a:ext cx="2253362" cy="10252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Check-In Question </a:t>
            </a:r>
            <a:endParaRPr/>
          </a:p>
          <a:p>
            <a:pPr marL="0" lvl="0" indent="0" algn="l" rtl="0">
              <a:spcBef>
                <a:spcPts val="0"/>
              </a:spcBef>
              <a:spcAft>
                <a:spcPts val="0"/>
              </a:spcAft>
              <a:buNone/>
            </a:pPr>
            <a:endParaRPr/>
          </a:p>
        </p:txBody>
      </p:sp>
      <p:sp>
        <p:nvSpPr>
          <p:cNvPr id="79" name="Google Shape;79;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ts val="1100"/>
              <a:buFont typeface="Arial"/>
              <a:buNone/>
            </a:pPr>
            <a:r>
              <a:rPr lang="en" sz="4100">
                <a:solidFill>
                  <a:schemeClr val="dk1"/>
                </a:solidFill>
              </a:rPr>
              <a:t>Please share your</a:t>
            </a:r>
            <a:endParaRPr sz="4100">
              <a:solidFill>
                <a:schemeClr val="dk1"/>
              </a:solidFill>
            </a:endParaRPr>
          </a:p>
          <a:p>
            <a:pPr marL="1371600" lvl="0" indent="-488950" algn="l" rtl="0">
              <a:spcBef>
                <a:spcPts val="100"/>
              </a:spcBef>
              <a:spcAft>
                <a:spcPts val="0"/>
              </a:spcAft>
              <a:buClr>
                <a:schemeClr val="dk1"/>
              </a:buClr>
              <a:buSzPts val="4100"/>
              <a:buChar char="●"/>
            </a:pPr>
            <a:r>
              <a:rPr lang="en" sz="4100">
                <a:solidFill>
                  <a:schemeClr val="dk1"/>
                </a:solidFill>
              </a:rPr>
              <a:t>Name</a:t>
            </a:r>
            <a:endParaRPr sz="4100">
              <a:solidFill>
                <a:schemeClr val="dk1"/>
              </a:solidFill>
            </a:endParaRPr>
          </a:p>
          <a:p>
            <a:pPr marL="1371600" lvl="0" indent="-488950" algn="l" rtl="0">
              <a:spcBef>
                <a:spcPts val="0"/>
              </a:spcBef>
              <a:spcAft>
                <a:spcPts val="0"/>
              </a:spcAft>
              <a:buClr>
                <a:schemeClr val="dk1"/>
              </a:buClr>
              <a:buSzPts val="4100"/>
              <a:buChar char="●"/>
            </a:pPr>
            <a:r>
              <a:rPr lang="en" sz="4100">
                <a:solidFill>
                  <a:schemeClr val="dk1"/>
                </a:solidFill>
              </a:rPr>
              <a:t>Pronouns (if you choose)</a:t>
            </a:r>
            <a:endParaRPr sz="4100">
              <a:solidFill>
                <a:schemeClr val="dk1"/>
              </a:solidFill>
            </a:endParaRPr>
          </a:p>
          <a:p>
            <a:pPr marL="1371600" lvl="0" indent="-488950" algn="l" rtl="0">
              <a:spcBef>
                <a:spcPts val="0"/>
              </a:spcBef>
              <a:spcAft>
                <a:spcPts val="0"/>
              </a:spcAft>
              <a:buClr>
                <a:schemeClr val="dk1"/>
              </a:buClr>
              <a:buSzPts val="4100"/>
              <a:buChar char="●"/>
            </a:pPr>
            <a:r>
              <a:rPr lang="en" sz="4100">
                <a:solidFill>
                  <a:schemeClr val="dk1"/>
                </a:solidFill>
              </a:rPr>
              <a:t>Ad-Ministry Object</a:t>
            </a:r>
            <a:endParaRPr sz="4800"/>
          </a:p>
        </p:txBody>
      </p:sp>
      <p:pic>
        <p:nvPicPr>
          <p:cNvPr id="80" name="Google Shape;80;p16"/>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81" name="Google Shape;81;p16"/>
          <p:cNvPicPr preferRelativeResize="0"/>
          <p:nvPr/>
        </p:nvPicPr>
        <p:blipFill>
          <a:blip r:embed="rId4">
            <a:alphaModFix/>
          </a:blip>
          <a:stretch>
            <a:fillRect/>
          </a:stretch>
        </p:blipFill>
        <p:spPr>
          <a:xfrm>
            <a:off x="6790100" y="4118232"/>
            <a:ext cx="2253362" cy="10252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7"/>
          <p:cNvSpPr txBox="1">
            <a:spLocks noGrp="1"/>
          </p:cNvSpPr>
          <p:nvPr>
            <p:ph type="body" idx="1"/>
          </p:nvPr>
        </p:nvSpPr>
        <p:spPr>
          <a:xfrm>
            <a:off x="311700" y="701825"/>
            <a:ext cx="8520600" cy="3416400"/>
          </a:xfrm>
          <a:prstGeom prst="rect">
            <a:avLst/>
          </a:prstGeom>
        </p:spPr>
        <p:txBody>
          <a:bodyPr spcFirstLastPara="1" wrap="square" lIns="91425" tIns="91425" rIns="91425" bIns="91425" anchor="ctr" anchorCtr="0">
            <a:normAutofit/>
          </a:bodyPr>
          <a:lstStyle/>
          <a:p>
            <a:pPr marL="0" lvl="0" indent="0" algn="ctr" rtl="0">
              <a:spcBef>
                <a:spcPts val="0"/>
              </a:spcBef>
              <a:spcAft>
                <a:spcPts val="1200"/>
              </a:spcAft>
              <a:buClr>
                <a:schemeClr val="dk1"/>
              </a:buClr>
              <a:buSzPts val="1100"/>
              <a:buFont typeface="Arial"/>
              <a:buNone/>
            </a:pPr>
            <a:r>
              <a:rPr lang="en" sz="10700"/>
              <a:t>BREAK</a:t>
            </a:r>
            <a:endParaRPr/>
          </a:p>
        </p:txBody>
      </p:sp>
      <p:pic>
        <p:nvPicPr>
          <p:cNvPr id="87" name="Google Shape;87;p17"/>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88" name="Google Shape;88;p17"/>
          <p:cNvPicPr preferRelativeResize="0"/>
          <p:nvPr/>
        </p:nvPicPr>
        <p:blipFill>
          <a:blip r:embed="rId4">
            <a:alphaModFix/>
          </a:blip>
          <a:stretch>
            <a:fillRect/>
          </a:stretch>
        </p:blipFill>
        <p:spPr>
          <a:xfrm>
            <a:off x="6790100" y="4118232"/>
            <a:ext cx="2253362" cy="10252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lnSpc>
                <a:spcPct val="115000"/>
              </a:lnSpc>
              <a:spcBef>
                <a:spcPts val="0"/>
              </a:spcBef>
              <a:spcAft>
                <a:spcPts val="0"/>
              </a:spcAft>
              <a:buClr>
                <a:schemeClr val="dk1"/>
              </a:buClr>
              <a:buSzPct val="50000"/>
              <a:buFont typeface="Arial"/>
              <a:buNone/>
            </a:pPr>
            <a:r>
              <a:rPr lang="en" sz="2200" b="1" u="sng"/>
              <a:t>Breakout Group Personal Professional Mission Statement Share</a:t>
            </a:r>
            <a:endParaRPr sz="3900" b="1" u="sng"/>
          </a:p>
        </p:txBody>
      </p:sp>
      <p:sp>
        <p:nvSpPr>
          <p:cNvPr id="94" name="Google Shape;94;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ts val="1100"/>
              <a:buFont typeface="Arial"/>
              <a:buNone/>
            </a:pPr>
            <a:r>
              <a:rPr lang="en" sz="2600">
                <a:solidFill>
                  <a:schemeClr val="dk1"/>
                </a:solidFill>
              </a:rPr>
              <a:t>Breakout group Personal Professional Mission statement share. Each participant has 10 minutes to present their Personal Professional Mission statement and an administrative project that relates to that statement, specifically focusing on how values/mission guides and improves their work. </a:t>
            </a:r>
            <a:endParaRPr sz="3300"/>
          </a:p>
        </p:txBody>
      </p:sp>
      <p:pic>
        <p:nvPicPr>
          <p:cNvPr id="95" name="Google Shape;95;p18"/>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96" name="Google Shape;96;p18"/>
          <p:cNvPicPr preferRelativeResize="0"/>
          <p:nvPr/>
        </p:nvPicPr>
        <p:blipFill>
          <a:blip r:embed="rId4">
            <a:alphaModFix/>
          </a:blip>
          <a:stretch>
            <a:fillRect/>
          </a:stretch>
        </p:blipFill>
        <p:spPr>
          <a:xfrm>
            <a:off x="6790100" y="4118232"/>
            <a:ext cx="2253362" cy="10252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9"/>
          <p:cNvSpPr txBox="1">
            <a:spLocks noGrp="1"/>
          </p:cNvSpPr>
          <p:nvPr>
            <p:ph type="title"/>
          </p:nvPr>
        </p:nvSpPr>
        <p:spPr>
          <a:xfrm>
            <a:off x="311700" y="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Closing Words</a:t>
            </a:r>
            <a:endParaRPr/>
          </a:p>
        </p:txBody>
      </p:sp>
      <p:sp>
        <p:nvSpPr>
          <p:cNvPr id="102" name="Google Shape;102;p19"/>
          <p:cNvSpPr txBox="1">
            <a:spLocks noGrp="1"/>
          </p:cNvSpPr>
          <p:nvPr>
            <p:ph type="body" idx="1"/>
          </p:nvPr>
        </p:nvSpPr>
        <p:spPr>
          <a:xfrm>
            <a:off x="234100" y="487350"/>
            <a:ext cx="8855700" cy="3711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a:solidFill>
                  <a:schemeClr val="dk1"/>
                </a:solidFill>
                <a:latin typeface="Times New Roman"/>
                <a:ea typeface="Times New Roman"/>
                <a:cs typeface="Times New Roman"/>
                <a:sym typeface="Times New Roman"/>
              </a:rPr>
              <a:t>Infinite Spirit of Life, we ask thy blessing on these, thy messengers of fellowship and love.</a:t>
            </a:r>
            <a:endParaRPr>
              <a:solidFill>
                <a:schemeClr val="dk1"/>
              </a:solidFill>
              <a:latin typeface="Times New Roman"/>
              <a:ea typeface="Times New Roman"/>
              <a:cs typeface="Times New Roman"/>
              <a:sym typeface="Times New Roman"/>
            </a:endParaRPr>
          </a:p>
          <a:p>
            <a:pPr marL="0" lvl="0" indent="0" algn="l" rtl="0">
              <a:spcBef>
                <a:spcPts val="1200"/>
              </a:spcBef>
              <a:spcAft>
                <a:spcPts val="0"/>
              </a:spcAft>
              <a:buClr>
                <a:schemeClr val="dk1"/>
              </a:buClr>
              <a:buSzPts val="1100"/>
              <a:buFont typeface="Arial"/>
              <a:buNone/>
            </a:pPr>
            <a:r>
              <a:rPr lang="en">
                <a:solidFill>
                  <a:schemeClr val="dk1"/>
                </a:solidFill>
                <a:latin typeface="Times New Roman"/>
                <a:ea typeface="Times New Roman"/>
                <a:cs typeface="Times New Roman"/>
                <a:sym typeface="Times New Roman"/>
              </a:rPr>
              <a:t>May they remind us. amid diversities of knowledge and of gifts, to be one in desire and</a:t>
            </a:r>
            <a:endParaRPr>
              <a:solidFill>
                <a:schemeClr val="dk1"/>
              </a:solidFill>
              <a:latin typeface="Times New Roman"/>
              <a:ea typeface="Times New Roman"/>
              <a:cs typeface="Times New Roman"/>
              <a:sym typeface="Times New Roman"/>
            </a:endParaRPr>
          </a:p>
          <a:p>
            <a:pPr marL="0" lvl="0" indent="0" algn="l" rtl="0">
              <a:spcBef>
                <a:spcPts val="1200"/>
              </a:spcBef>
              <a:spcAft>
                <a:spcPts val="0"/>
              </a:spcAft>
              <a:buClr>
                <a:schemeClr val="dk1"/>
              </a:buClr>
              <a:buSzPts val="1100"/>
              <a:buFont typeface="Arial"/>
              <a:buNone/>
            </a:pPr>
            <a:r>
              <a:rPr lang="en">
                <a:solidFill>
                  <a:schemeClr val="dk1"/>
                </a:solidFill>
                <a:latin typeface="Times New Roman"/>
                <a:ea typeface="Times New Roman"/>
                <a:cs typeface="Times New Roman"/>
                <a:sym typeface="Times New Roman"/>
              </a:rPr>
              <a:t>affection, and devotion to thy holy will. May they also remind us of the value of comradeship,</a:t>
            </a:r>
            <a:endParaRPr>
              <a:solidFill>
                <a:schemeClr val="dk1"/>
              </a:solidFill>
              <a:latin typeface="Times New Roman"/>
              <a:ea typeface="Times New Roman"/>
              <a:cs typeface="Times New Roman"/>
              <a:sym typeface="Times New Roman"/>
            </a:endParaRPr>
          </a:p>
          <a:p>
            <a:pPr marL="0" lvl="0" indent="0" algn="l" rtl="0">
              <a:spcBef>
                <a:spcPts val="1200"/>
              </a:spcBef>
              <a:spcAft>
                <a:spcPts val="0"/>
              </a:spcAft>
              <a:buClr>
                <a:schemeClr val="dk1"/>
              </a:buClr>
              <a:buSzPts val="1100"/>
              <a:buFont typeface="Arial"/>
              <a:buNone/>
            </a:pPr>
            <a:r>
              <a:rPr lang="en">
                <a:solidFill>
                  <a:schemeClr val="dk1"/>
                </a:solidFill>
                <a:latin typeface="Times New Roman"/>
                <a:ea typeface="Times New Roman"/>
                <a:cs typeface="Times New Roman"/>
                <a:sym typeface="Times New Roman"/>
              </a:rPr>
              <a:t>of doing and sharing alike. May we cherish friendship as one of thy most precious gifts. May</a:t>
            </a:r>
            <a:endParaRPr>
              <a:solidFill>
                <a:schemeClr val="dk1"/>
              </a:solidFill>
              <a:latin typeface="Times New Roman"/>
              <a:ea typeface="Times New Roman"/>
              <a:cs typeface="Times New Roman"/>
              <a:sym typeface="Times New Roman"/>
            </a:endParaRPr>
          </a:p>
          <a:p>
            <a:pPr marL="0" lvl="0" indent="0" algn="l" rtl="0">
              <a:spcBef>
                <a:spcPts val="1200"/>
              </a:spcBef>
              <a:spcAft>
                <a:spcPts val="0"/>
              </a:spcAft>
              <a:buClr>
                <a:schemeClr val="dk1"/>
              </a:buClr>
              <a:buSzPts val="1100"/>
              <a:buFont typeface="Arial"/>
              <a:buNone/>
            </a:pPr>
            <a:r>
              <a:rPr lang="en">
                <a:solidFill>
                  <a:schemeClr val="dk1"/>
                </a:solidFill>
                <a:latin typeface="Times New Roman"/>
                <a:ea typeface="Times New Roman"/>
                <a:cs typeface="Times New Roman"/>
                <a:sym typeface="Times New Roman"/>
              </a:rPr>
              <a:t>we not let awareness of another's talents discourage us, or sully our relationship, but may we</a:t>
            </a:r>
            <a:endParaRPr>
              <a:solidFill>
                <a:schemeClr val="dk1"/>
              </a:solidFill>
              <a:latin typeface="Times New Roman"/>
              <a:ea typeface="Times New Roman"/>
              <a:cs typeface="Times New Roman"/>
              <a:sym typeface="Times New Roman"/>
            </a:endParaRPr>
          </a:p>
          <a:p>
            <a:pPr marL="0" lvl="0" indent="0" algn="l" rtl="0">
              <a:spcBef>
                <a:spcPts val="1200"/>
              </a:spcBef>
              <a:spcAft>
                <a:spcPts val="0"/>
              </a:spcAft>
              <a:buClr>
                <a:schemeClr val="dk1"/>
              </a:buClr>
              <a:buSzPts val="1100"/>
              <a:buFont typeface="Arial"/>
              <a:buNone/>
            </a:pPr>
            <a:r>
              <a:rPr lang="en">
                <a:solidFill>
                  <a:schemeClr val="dk1"/>
                </a:solidFill>
                <a:latin typeface="Times New Roman"/>
                <a:ea typeface="Times New Roman"/>
                <a:cs typeface="Times New Roman"/>
                <a:sym typeface="Times New Roman"/>
              </a:rPr>
              <a:t>realize that, whatever we can do, great or small, the efforts of all of us are needed to do thy</a:t>
            </a:r>
            <a:endParaRPr>
              <a:solidFill>
                <a:schemeClr val="dk1"/>
              </a:solidFill>
              <a:latin typeface="Times New Roman"/>
              <a:ea typeface="Times New Roman"/>
              <a:cs typeface="Times New Roman"/>
              <a:sym typeface="Times New Roman"/>
            </a:endParaRPr>
          </a:p>
          <a:p>
            <a:pPr marL="0" lvl="0" indent="0" algn="l" rtl="0">
              <a:spcBef>
                <a:spcPts val="1200"/>
              </a:spcBef>
              <a:spcAft>
                <a:spcPts val="0"/>
              </a:spcAft>
              <a:buNone/>
            </a:pPr>
            <a:r>
              <a:rPr lang="en">
                <a:solidFill>
                  <a:schemeClr val="dk1"/>
                </a:solidFill>
                <a:latin typeface="Times New Roman"/>
                <a:ea typeface="Times New Roman"/>
                <a:cs typeface="Times New Roman"/>
                <a:sym typeface="Times New Roman"/>
              </a:rPr>
              <a:t>work in this world.</a:t>
            </a:r>
            <a:endParaRPr>
              <a:solidFill>
                <a:schemeClr val="dk1"/>
              </a:solidFill>
              <a:latin typeface="Times New Roman"/>
              <a:ea typeface="Times New Roman"/>
              <a:cs typeface="Times New Roman"/>
              <a:sym typeface="Times New Roman"/>
            </a:endParaRPr>
          </a:p>
          <a:p>
            <a:pPr marL="0" lvl="0" indent="0" algn="l" rtl="0">
              <a:spcBef>
                <a:spcPts val="1200"/>
              </a:spcBef>
              <a:spcAft>
                <a:spcPts val="1200"/>
              </a:spcAft>
              <a:buNone/>
            </a:pPr>
            <a:r>
              <a:rPr lang="en">
                <a:solidFill>
                  <a:schemeClr val="dk1"/>
                </a:solidFill>
                <a:latin typeface="Times New Roman"/>
                <a:ea typeface="Times New Roman"/>
                <a:cs typeface="Times New Roman"/>
                <a:sym typeface="Times New Roman"/>
              </a:rPr>
              <a:t>                                                              -Norbert Capek</a:t>
            </a:r>
            <a:endParaRPr>
              <a:solidFill>
                <a:schemeClr val="dk1"/>
              </a:solidFill>
              <a:latin typeface="Times New Roman"/>
              <a:ea typeface="Times New Roman"/>
              <a:cs typeface="Times New Roman"/>
              <a:sym typeface="Times New Roman"/>
            </a:endParaRPr>
          </a:p>
        </p:txBody>
      </p:sp>
      <p:pic>
        <p:nvPicPr>
          <p:cNvPr id="103" name="Google Shape;103;p19"/>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104" name="Google Shape;104;p19"/>
          <p:cNvPicPr preferRelativeResize="0"/>
          <p:nvPr/>
        </p:nvPicPr>
        <p:blipFill>
          <a:blip r:embed="rId4">
            <a:alphaModFix/>
          </a:blip>
          <a:stretch>
            <a:fillRect/>
          </a:stretch>
        </p:blipFill>
        <p:spPr>
          <a:xfrm>
            <a:off x="6790100" y="4118232"/>
            <a:ext cx="2253362" cy="1025275"/>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419</Words>
  <Application>Microsoft Office PowerPoint</Application>
  <PresentationFormat>On-screen Show (16:9)</PresentationFormat>
  <Paragraphs>40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Times New Roman</vt:lpstr>
      <vt:lpstr>Simple Light</vt:lpstr>
      <vt:lpstr>Welcome</vt:lpstr>
      <vt:lpstr>Opening Words</vt:lpstr>
      <vt:lpstr>Agenda</vt:lpstr>
      <vt:lpstr>Check-In Question  </vt:lpstr>
      <vt:lpstr>PowerPoint Presentation</vt:lpstr>
      <vt:lpstr>Breakout Group Personal Professional Mission Statement Share</vt:lpstr>
      <vt:lpstr>Closing Words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Sarah Gettie McNeill</dc:creator>
  <cp:lastModifiedBy>Sarah Gettie McNeill</cp:lastModifiedBy>
  <cp:revision>1</cp:revision>
  <dcterms:modified xsi:type="dcterms:W3CDTF">2024-09-20T14:46:08Z</dcterms:modified>
</cp:coreProperties>
</file>