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8773ffc42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8773ffc42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3068b8f9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3068b8f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43a1c6f2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43a1c6f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15b88f9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15b88f9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15b88f9b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515b88f9b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15b88f9b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15b88f9b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43a1c6f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543a1c6f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15b88f9b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15b88f9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3068b8f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3068b8f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7676a85b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87676a85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8773ffc42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8773ffc42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Welcome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Clr>
                <a:schemeClr val="dk1"/>
              </a:buClr>
              <a:buSzPct val="39285"/>
              <a:buFont typeface="Arial"/>
              <a:buNone/>
            </a:pPr>
            <a:r>
              <a:rPr lang="en"/>
              <a:t>To Session 4</a:t>
            </a:r>
            <a:endParaRPr/>
          </a:p>
          <a:p>
            <a:pPr marL="0" lvl="0" indent="0" algn="ctr" rtl="0">
              <a:spcBef>
                <a:spcPts val="0"/>
              </a:spcBef>
              <a:spcAft>
                <a:spcPts val="0"/>
              </a:spcAft>
              <a:buClr>
                <a:schemeClr val="dk1"/>
              </a:buClr>
              <a:buSzPct val="39285"/>
              <a:buFont typeface="Arial"/>
              <a:buNone/>
            </a:pPr>
            <a:r>
              <a:rPr lang="en"/>
              <a:t>Administration as Functional Leadership</a:t>
            </a:r>
            <a:endParaRPr/>
          </a:p>
        </p:txBody>
      </p:sp>
      <p:pic>
        <p:nvPicPr>
          <p:cNvPr id="56" name="Google Shape;56;p13"/>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57" name="Google Shape;57;p13"/>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25" name="Google Shape;125;p22"/>
          <p:cNvPicPr preferRelativeResize="0"/>
          <p:nvPr/>
        </p:nvPicPr>
        <p:blipFill>
          <a:blip r:embed="rId4">
            <a:alphaModFix/>
          </a:blip>
          <a:stretch>
            <a:fillRect/>
          </a:stretch>
        </p:blipFill>
        <p:spPr>
          <a:xfrm>
            <a:off x="6790100" y="4118232"/>
            <a:ext cx="2253362" cy="1025275"/>
          </a:xfrm>
          <a:prstGeom prst="rect">
            <a:avLst/>
          </a:prstGeom>
          <a:noFill/>
          <a:ln>
            <a:noFill/>
          </a:ln>
        </p:spPr>
      </p:pic>
      <p:pic>
        <p:nvPicPr>
          <p:cNvPr id="126" name="Google Shape;126;p22"/>
          <p:cNvPicPr preferRelativeResize="0"/>
          <p:nvPr/>
        </p:nvPicPr>
        <p:blipFill>
          <a:blip r:embed="rId5">
            <a:alphaModFix/>
          </a:blip>
          <a:stretch>
            <a:fillRect/>
          </a:stretch>
        </p:blipFill>
        <p:spPr>
          <a:xfrm>
            <a:off x="1689496" y="-72250"/>
            <a:ext cx="4982853" cy="443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311700" y="58682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700">
                <a:solidFill>
                  <a:schemeClr val="dk1"/>
                </a:solidFill>
              </a:rPr>
              <a:t>Write, draw, dance, or quietly reflect about a time you received feedback you felt really good about. What was the feedback? How did the delivery impact how you felt about the feedback? Is there anything you noticed about the feedback that you might be able to replicate? </a:t>
            </a:r>
            <a:endParaRPr sz="2700">
              <a:solidFill>
                <a:schemeClr val="dk1"/>
              </a:solidFill>
            </a:endParaRPr>
          </a:p>
          <a:p>
            <a:pPr marL="0" lvl="0" indent="0" algn="r" rtl="0">
              <a:spcBef>
                <a:spcPts val="0"/>
              </a:spcBef>
              <a:spcAft>
                <a:spcPts val="1200"/>
              </a:spcAft>
              <a:buNone/>
            </a:pPr>
            <a:r>
              <a:rPr lang="en" sz="3400"/>
              <a:t>5 minutes</a:t>
            </a:r>
            <a:endParaRPr sz="3400"/>
          </a:p>
        </p:txBody>
      </p:sp>
      <p:pic>
        <p:nvPicPr>
          <p:cNvPr id="132" name="Google Shape;132;p23"/>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33" name="Google Shape;133;p23"/>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Closing</a:t>
            </a:r>
            <a:endParaRPr/>
          </a:p>
        </p:txBody>
      </p:sp>
      <p:sp>
        <p:nvSpPr>
          <p:cNvPr id="139" name="Google Shape;13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rgbClr val="373839"/>
                </a:solidFill>
                <a:highlight>
                  <a:srgbClr val="FFFFFF"/>
                </a:highlight>
              </a:rPr>
              <a:t>Excerpt from Pushing Forward</a:t>
            </a:r>
            <a:endParaRPr sz="1700">
              <a:solidFill>
                <a:srgbClr val="373839"/>
              </a:solidFill>
              <a:highlight>
                <a:srgbClr val="FFFFFF"/>
              </a:highlight>
            </a:endParaRPr>
          </a:p>
          <a:p>
            <a:pPr marL="0" lvl="0" indent="0" algn="l" rtl="0">
              <a:spcBef>
                <a:spcPts val="1200"/>
              </a:spcBef>
              <a:spcAft>
                <a:spcPts val="0"/>
              </a:spcAft>
              <a:buNone/>
            </a:pPr>
            <a:r>
              <a:rPr lang="en" sz="1700">
                <a:solidFill>
                  <a:srgbClr val="373839"/>
                </a:solidFill>
                <a:highlight>
                  <a:srgbClr val="FFFFFF"/>
                </a:highlight>
              </a:rPr>
              <a:t>If we believe in the promise of our faith, we must continue pushing forward, even if the reality makes us want to give up. There is no one-size-fits-all solution or model, but there are many paths forward based on context, relationships, and place…Everything comes back to our congregations and covenanted communities. That is where the faith starts and ends. We must embody the changes we wish to see and not just say that we believe in the changes. We must actually live the changes with every fabric of our being. If we believe in the promise of our faith, we must continue pushing forward.</a:t>
            </a:r>
            <a:endParaRPr sz="1700">
              <a:solidFill>
                <a:srgbClr val="373839"/>
              </a:solidFill>
              <a:highlight>
                <a:srgbClr val="FFFFFF"/>
              </a:highlight>
            </a:endParaRPr>
          </a:p>
          <a:p>
            <a:pPr marL="0" lvl="0" indent="0" algn="l" rtl="0">
              <a:spcBef>
                <a:spcPts val="1200"/>
              </a:spcBef>
              <a:spcAft>
                <a:spcPts val="1200"/>
              </a:spcAft>
              <a:buNone/>
            </a:pPr>
            <a:r>
              <a:rPr lang="en" sz="1700">
                <a:solidFill>
                  <a:srgbClr val="373839"/>
                </a:solidFill>
                <a:highlight>
                  <a:srgbClr val="FFFFFF"/>
                </a:highlight>
              </a:rPr>
              <a:t>Elandria Williams </a:t>
            </a:r>
            <a:endParaRPr sz="1700">
              <a:solidFill>
                <a:srgbClr val="373839"/>
              </a:solidFill>
              <a:highlight>
                <a:srgbClr val="FFFFFF"/>
              </a:highlight>
            </a:endParaRPr>
          </a:p>
        </p:txBody>
      </p:sp>
      <p:pic>
        <p:nvPicPr>
          <p:cNvPr id="140" name="Google Shape;140;p24"/>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41" name="Google Shape;141;p24"/>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Opening Words</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900">
                <a:solidFill>
                  <a:schemeClr val="dk1"/>
                </a:solidFill>
              </a:rPr>
              <a:t>Spirit of Life, God of Many Names, grant me the serenity to accept the things I cannot change, courage to change the things I can, and the wisdom to know the difference. </a:t>
            </a:r>
            <a:endParaRPr sz="29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~Adaptation of the Serenity Prayer. The Serenity Prayer is attributed to Reinhold Niebuhr.</a:t>
            </a:r>
            <a:endParaRPr sz="4200">
              <a:solidFill>
                <a:schemeClr val="dk1"/>
              </a:solidFill>
            </a:endParaRPr>
          </a:p>
        </p:txBody>
      </p:sp>
      <p:pic>
        <p:nvPicPr>
          <p:cNvPr id="64" name="Google Shape;64;p14"/>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65" name="Google Shape;65;p14"/>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a:t>
            </a:r>
            <a:endParaRPr/>
          </a:p>
        </p:txBody>
      </p:sp>
      <p:sp>
        <p:nvSpPr>
          <p:cNvPr id="71" name="Google Shape;71;p15"/>
          <p:cNvSpPr txBox="1">
            <a:spLocks noGrp="1"/>
          </p:cNvSpPr>
          <p:nvPr>
            <p:ph type="body" idx="1"/>
          </p:nvPr>
        </p:nvSpPr>
        <p:spPr>
          <a:xfrm>
            <a:off x="234100" y="572700"/>
            <a:ext cx="8742000" cy="37062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chemeClr val="dk1"/>
              </a:buClr>
              <a:buSzPts val="1100"/>
              <a:buFont typeface="Arial"/>
              <a:buNone/>
            </a:pPr>
            <a:r>
              <a:rPr lang="en" sz="1200" b="1">
                <a:solidFill>
                  <a:schemeClr val="dk1"/>
                </a:solidFill>
              </a:rPr>
              <a:t>Welcome                                                                                                   5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Chalice Lighting and Opening Words                                                    5 minutes                                                                                                             </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Land Acknowledgement                                                                          5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Agenda Sharing                                                                                        5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Covenant Review                                                                                      5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Check In                                                                                                    10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Policy                                                                                                         20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BREAK                                                                                                      5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Evaluation                                                                                                 20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Breakout groups:                                                                                      30 minutes</a:t>
            </a:r>
            <a:endParaRPr sz="1200" b="1">
              <a:solidFill>
                <a:schemeClr val="dk1"/>
              </a:solidFill>
            </a:endParaRPr>
          </a:p>
          <a:p>
            <a:pPr marL="114300" lvl="0" indent="0" algn="l" rtl="0">
              <a:spcBef>
                <a:spcPts val="800"/>
              </a:spcBef>
              <a:spcAft>
                <a:spcPts val="0"/>
              </a:spcAft>
              <a:buClr>
                <a:schemeClr val="dk1"/>
              </a:buClr>
              <a:buSzPts val="1100"/>
              <a:buFont typeface="Arial"/>
              <a:buNone/>
            </a:pPr>
            <a:r>
              <a:rPr lang="en" sz="1200" b="1">
                <a:solidFill>
                  <a:schemeClr val="dk1"/>
                </a:solidFill>
              </a:rPr>
              <a:t>Closing/Extinguish Chalice/ Looking Ahead                                          10 minutes</a:t>
            </a:r>
            <a:endParaRPr sz="1200" b="1">
              <a:solidFill>
                <a:schemeClr val="dk1"/>
              </a:solidFill>
            </a:endParaRPr>
          </a:p>
          <a:p>
            <a:pPr marL="0" marR="63500" lvl="0" indent="0" algn="ctr" rtl="0">
              <a:spcBef>
                <a:spcPts val="800"/>
              </a:spcBef>
              <a:spcAft>
                <a:spcPts val="0"/>
              </a:spcAft>
              <a:buClr>
                <a:schemeClr val="dk1"/>
              </a:buClr>
              <a:buSzPts val="1100"/>
              <a:buFont typeface="Arial"/>
              <a:buNone/>
            </a:pPr>
            <a:r>
              <a:rPr lang="en" sz="1200" b="1">
                <a:solidFill>
                  <a:schemeClr val="dk1"/>
                </a:solidFill>
              </a:rPr>
              <a:t>                                                                                                                                  Total Time: 2 hours</a:t>
            </a:r>
            <a:endParaRPr sz="1200">
              <a:solidFill>
                <a:schemeClr val="dk1"/>
              </a:solidFill>
            </a:endParaRPr>
          </a:p>
          <a:p>
            <a:pPr marL="0" lvl="0" indent="0" algn="l" rtl="0">
              <a:spcBef>
                <a:spcPts val="0"/>
              </a:spcBef>
              <a:spcAft>
                <a:spcPts val="1200"/>
              </a:spcAft>
              <a:buNone/>
            </a:pPr>
            <a:endParaRPr sz="1200"/>
          </a:p>
        </p:txBody>
      </p:sp>
      <p:pic>
        <p:nvPicPr>
          <p:cNvPr id="72" name="Google Shape;72;p15"/>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73" name="Google Shape;73;p15"/>
          <p:cNvPicPr preferRelativeResize="0"/>
          <p:nvPr/>
        </p:nvPicPr>
        <p:blipFill>
          <a:blip r:embed="rId4">
            <a:alphaModFix/>
          </a:blip>
          <a:stretch>
            <a:fillRect/>
          </a:stretch>
        </p:blipFill>
        <p:spPr>
          <a:xfrm>
            <a:off x="7336096" y="4366650"/>
            <a:ext cx="1707354" cy="77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Check In Question</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Please Share: </a:t>
            </a:r>
            <a:endParaRPr/>
          </a:p>
          <a:p>
            <a:pPr marL="1371600" lvl="0" indent="-476250" algn="l" rtl="0">
              <a:spcBef>
                <a:spcPts val="1200"/>
              </a:spcBef>
              <a:spcAft>
                <a:spcPts val="0"/>
              </a:spcAft>
              <a:buClr>
                <a:schemeClr val="dk1"/>
              </a:buClr>
              <a:buSzPts val="3900"/>
              <a:buChar char="●"/>
            </a:pPr>
            <a:r>
              <a:rPr lang="en" sz="3900">
                <a:solidFill>
                  <a:schemeClr val="dk1"/>
                </a:solidFill>
              </a:rPr>
              <a:t>Name</a:t>
            </a:r>
            <a:endParaRPr sz="3900">
              <a:solidFill>
                <a:schemeClr val="dk1"/>
              </a:solidFill>
            </a:endParaRPr>
          </a:p>
          <a:p>
            <a:pPr marL="1371600" lvl="0" indent="-476250" algn="l" rtl="0">
              <a:spcBef>
                <a:spcPts val="0"/>
              </a:spcBef>
              <a:spcAft>
                <a:spcPts val="0"/>
              </a:spcAft>
              <a:buClr>
                <a:schemeClr val="dk1"/>
              </a:buClr>
              <a:buSzPts val="3900"/>
              <a:buChar char="●"/>
            </a:pPr>
            <a:r>
              <a:rPr lang="en" sz="3900">
                <a:solidFill>
                  <a:schemeClr val="dk1"/>
                </a:solidFill>
              </a:rPr>
              <a:t>Pronouns (if you choose)</a:t>
            </a:r>
            <a:endParaRPr sz="3900">
              <a:solidFill>
                <a:schemeClr val="dk1"/>
              </a:solidFill>
            </a:endParaRPr>
          </a:p>
          <a:p>
            <a:pPr marL="1371600" lvl="0" indent="-476250" algn="l" rtl="0">
              <a:spcBef>
                <a:spcPts val="0"/>
              </a:spcBef>
              <a:spcAft>
                <a:spcPts val="0"/>
              </a:spcAft>
              <a:buClr>
                <a:schemeClr val="dk1"/>
              </a:buClr>
              <a:buSzPts val="3900"/>
              <a:buChar char="●"/>
            </a:pPr>
            <a:r>
              <a:rPr lang="en" sz="3900">
                <a:solidFill>
                  <a:schemeClr val="dk1"/>
                </a:solidFill>
              </a:rPr>
              <a:t>How you prefer to receive feedback</a:t>
            </a:r>
            <a:endParaRPr sz="3900">
              <a:solidFill>
                <a:schemeClr val="dk1"/>
              </a:solidFill>
            </a:endParaRPr>
          </a:p>
        </p:txBody>
      </p:sp>
      <p:pic>
        <p:nvPicPr>
          <p:cNvPr id="80" name="Google Shape;80;p16"/>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81" name="Google Shape;81;p16"/>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Prompt</a:t>
            </a:r>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chemeClr val="dk1"/>
                </a:solidFill>
              </a:rPr>
              <a:t>Think of policies in your congregations. It could be a policy in religious education or a board policy, a building policy.</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 sz="2000">
                <a:solidFill>
                  <a:schemeClr val="dk1"/>
                </a:solidFill>
              </a:rPr>
              <a:t>Raise your hand and unmute if you have policy to add to our list. You can also list them in the chat.</a:t>
            </a:r>
            <a:endParaRPr sz="20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p:txBody>
      </p:sp>
      <p:pic>
        <p:nvPicPr>
          <p:cNvPr id="88" name="Google Shape;88;p17"/>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89" name="Google Shape;89;p17"/>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341525" y="429375"/>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Clr>
                <a:schemeClr val="dk1"/>
              </a:buClr>
              <a:buSzPts val="1100"/>
              <a:buFont typeface="Arial"/>
              <a:buNone/>
            </a:pPr>
            <a:r>
              <a:rPr lang="en" sz="10700"/>
              <a:t>BREAK</a:t>
            </a:r>
            <a:endParaRPr/>
          </a:p>
        </p:txBody>
      </p:sp>
      <p:pic>
        <p:nvPicPr>
          <p:cNvPr id="95" name="Google Shape;95;p18"/>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96" name="Google Shape;96;p18"/>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2400"/>
              </a:spcBef>
              <a:spcAft>
                <a:spcPts val="0"/>
              </a:spcAft>
              <a:buClr>
                <a:schemeClr val="dk1"/>
              </a:buClr>
              <a:buSzPts val="1100"/>
              <a:buFont typeface="Arial"/>
              <a:buNone/>
            </a:pPr>
            <a:endParaRPr sz="2300" b="1">
              <a:solidFill>
                <a:schemeClr val="dk1"/>
              </a:solidFill>
            </a:endParaRPr>
          </a:p>
          <a:p>
            <a:pPr marL="0" lvl="0" indent="0" algn="l" rtl="0">
              <a:spcBef>
                <a:spcPts val="600"/>
              </a:spcBef>
              <a:spcAft>
                <a:spcPts val="1200"/>
              </a:spcAft>
              <a:buNone/>
            </a:pPr>
            <a:endParaRPr/>
          </a:p>
        </p:txBody>
      </p:sp>
      <p:pic>
        <p:nvPicPr>
          <p:cNvPr id="102" name="Google Shape;102;p19"/>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03" name="Google Shape;103;p19"/>
          <p:cNvPicPr preferRelativeResize="0"/>
          <p:nvPr/>
        </p:nvPicPr>
        <p:blipFill>
          <a:blip r:embed="rId4">
            <a:alphaModFix/>
          </a:blip>
          <a:stretch>
            <a:fillRect/>
          </a:stretch>
        </p:blipFill>
        <p:spPr>
          <a:xfrm>
            <a:off x="6790100" y="4118232"/>
            <a:ext cx="2253362" cy="1025275"/>
          </a:xfrm>
          <a:prstGeom prst="rect">
            <a:avLst/>
          </a:prstGeom>
          <a:noFill/>
          <a:ln>
            <a:noFill/>
          </a:ln>
        </p:spPr>
      </p:pic>
      <p:pic>
        <p:nvPicPr>
          <p:cNvPr id="104" name="Google Shape;104;p19" descr="Drawing of a river and a tree and garden with text: Prepandemic, Once upon a time we were the keepers of a garden." title="Image by Shannon Harper"/>
          <p:cNvPicPr preferRelativeResize="0"/>
          <p:nvPr/>
        </p:nvPicPr>
        <p:blipFill>
          <a:blip r:embed="rId5">
            <a:alphaModFix/>
          </a:blip>
          <a:stretch>
            <a:fillRect/>
          </a:stretch>
        </p:blipFill>
        <p:spPr>
          <a:xfrm>
            <a:off x="2090706" y="513226"/>
            <a:ext cx="4468294" cy="3416400"/>
          </a:xfrm>
          <a:prstGeom prst="rect">
            <a:avLst/>
          </a:prstGeom>
          <a:noFill/>
          <a:ln>
            <a:noFill/>
          </a:ln>
        </p:spPr>
      </p:pic>
      <p:sp>
        <p:nvSpPr>
          <p:cNvPr id="105" name="Google Shape;105;p19"/>
          <p:cNvSpPr txBox="1"/>
          <p:nvPr/>
        </p:nvSpPr>
        <p:spPr>
          <a:xfrm>
            <a:off x="1852638" y="0"/>
            <a:ext cx="3028500" cy="256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373839"/>
                </a:solidFill>
                <a:highlight>
                  <a:srgbClr val="FFFFFF"/>
                </a:highlight>
              </a:rPr>
              <a:t>.</a:t>
            </a:r>
            <a:endParaRPr sz="1200">
              <a:solidFill>
                <a:srgbClr val="373839"/>
              </a:solidFill>
              <a:highlight>
                <a:srgbClr val="FFFFFF"/>
              </a:highlight>
            </a:endParaRPr>
          </a:p>
          <a:p>
            <a:pPr marL="0" lvl="0" indent="0" algn="l" rtl="0">
              <a:lnSpc>
                <a:spcPct val="115000"/>
              </a:lnSpc>
              <a:spcBef>
                <a:spcPts val="1200"/>
              </a:spcBef>
              <a:spcAft>
                <a:spcPts val="1200"/>
              </a:spcAft>
              <a:buNone/>
            </a:pPr>
            <a:endParaRPr sz="1200">
              <a:solidFill>
                <a:srgbClr val="373839"/>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11" name="Google Shape;111;p20"/>
          <p:cNvPicPr preferRelativeResize="0"/>
          <p:nvPr/>
        </p:nvPicPr>
        <p:blipFill>
          <a:blip r:embed="rId4">
            <a:alphaModFix/>
          </a:blip>
          <a:stretch>
            <a:fillRect/>
          </a:stretch>
        </p:blipFill>
        <p:spPr>
          <a:xfrm>
            <a:off x="6790100" y="4118232"/>
            <a:ext cx="2253362" cy="1025275"/>
          </a:xfrm>
          <a:prstGeom prst="rect">
            <a:avLst/>
          </a:prstGeom>
          <a:noFill/>
          <a:ln>
            <a:noFill/>
          </a:ln>
        </p:spPr>
      </p:pic>
      <p:pic>
        <p:nvPicPr>
          <p:cNvPr id="112" name="Google Shape;112;p20"/>
          <p:cNvPicPr preferRelativeResize="0"/>
          <p:nvPr/>
        </p:nvPicPr>
        <p:blipFill>
          <a:blip r:embed="rId5">
            <a:alphaModFix/>
          </a:blip>
          <a:stretch>
            <a:fillRect/>
          </a:stretch>
        </p:blipFill>
        <p:spPr>
          <a:xfrm>
            <a:off x="1731750" y="0"/>
            <a:ext cx="4797044" cy="4366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1"/>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18" name="Google Shape;118;p21"/>
          <p:cNvPicPr preferRelativeResize="0"/>
          <p:nvPr/>
        </p:nvPicPr>
        <p:blipFill>
          <a:blip r:embed="rId4">
            <a:alphaModFix/>
          </a:blip>
          <a:stretch>
            <a:fillRect/>
          </a:stretch>
        </p:blipFill>
        <p:spPr>
          <a:xfrm>
            <a:off x="6790100" y="4118232"/>
            <a:ext cx="2253362" cy="1025275"/>
          </a:xfrm>
          <a:prstGeom prst="rect">
            <a:avLst/>
          </a:prstGeom>
          <a:noFill/>
          <a:ln>
            <a:noFill/>
          </a:ln>
        </p:spPr>
      </p:pic>
      <p:pic>
        <p:nvPicPr>
          <p:cNvPr id="119" name="Google Shape;119;p21"/>
          <p:cNvPicPr preferRelativeResize="0"/>
          <p:nvPr/>
        </p:nvPicPr>
        <p:blipFill>
          <a:blip r:embed="rId5">
            <a:alphaModFix/>
          </a:blip>
          <a:stretch>
            <a:fillRect/>
          </a:stretch>
        </p:blipFill>
        <p:spPr>
          <a:xfrm>
            <a:off x="1825462" y="0"/>
            <a:ext cx="4802336" cy="4366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On-screen Show (16:9)</PresentationFormat>
  <Paragraphs>36</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Light</vt:lpstr>
      <vt:lpstr>Welcome</vt:lpstr>
      <vt:lpstr>Opening Words</vt:lpstr>
      <vt:lpstr>Agenda</vt:lpstr>
      <vt:lpstr>Check In Question</vt:lpstr>
      <vt:lpstr>Prompt</vt:lpstr>
      <vt:lpstr>PowerPoint Presentation</vt:lpstr>
      <vt:lpstr>PowerPoint Presentation</vt:lpstr>
      <vt:lpstr>PowerPoint Presentation</vt:lpstr>
      <vt:lpstr>PowerPoint Presentation</vt:lpstr>
      <vt:lpstr>PowerPoint Presentation</vt:lpstr>
      <vt:lpstr>PowerPoint Presentation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Gettie McNeill</dc:creator>
  <cp:lastModifiedBy>Sarah Gettie McNeill</cp:lastModifiedBy>
  <cp:revision>1</cp:revision>
  <dcterms:modified xsi:type="dcterms:W3CDTF">2024-09-20T14:45:30Z</dcterms:modified>
</cp:coreProperties>
</file>