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800" y="4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251206fc91a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251206fc91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251206fc91a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251206fc91a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51206fc91a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251206fc91a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51206fc91a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251206fc91a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51206fc91a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251206fc91a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253a4155df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253a4155df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251206fc91a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251206fc91a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51206fc91a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251206fc91a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Welcome</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fontScale="85000" lnSpcReduction="20000"/>
          </a:bodyPr>
          <a:lstStyle/>
          <a:p>
            <a:pPr marL="0" lvl="0" indent="0" algn="ctr" rtl="0">
              <a:spcBef>
                <a:spcPts val="0"/>
              </a:spcBef>
              <a:spcAft>
                <a:spcPts val="0"/>
              </a:spcAft>
              <a:buNone/>
            </a:pPr>
            <a:r>
              <a:rPr lang="en"/>
              <a:t>To Session 3</a:t>
            </a:r>
            <a:endParaRPr/>
          </a:p>
          <a:p>
            <a:pPr marL="0" lvl="0" indent="0" algn="ctr" rtl="0">
              <a:spcBef>
                <a:spcPts val="0"/>
              </a:spcBef>
              <a:spcAft>
                <a:spcPts val="0"/>
              </a:spcAft>
              <a:buNone/>
            </a:pPr>
            <a:r>
              <a:rPr lang="en"/>
              <a:t>Administration as Community Leadership</a:t>
            </a:r>
            <a:endParaRPr/>
          </a:p>
        </p:txBody>
      </p:sp>
      <p:pic>
        <p:nvPicPr>
          <p:cNvPr id="56" name="Google Shape;56;p13"/>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57" name="Google Shape;57;p13"/>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Opening Words</a:t>
            </a:r>
            <a:endParaRPr/>
          </a:p>
        </p:txBody>
      </p:sp>
      <p:sp>
        <p:nvSpPr>
          <p:cNvPr id="63" name="Google Shape;63;p14"/>
          <p:cNvSpPr txBox="1">
            <a:spLocks noGrp="1"/>
          </p:cNvSpPr>
          <p:nvPr>
            <p:ph type="body" idx="1"/>
          </p:nvPr>
        </p:nvSpPr>
        <p:spPr>
          <a:xfrm>
            <a:off x="311700" y="950250"/>
            <a:ext cx="8520600" cy="3416400"/>
          </a:xfrm>
          <a:prstGeom prst="rect">
            <a:avLst/>
          </a:prstGeom>
        </p:spPr>
        <p:txBody>
          <a:bodyPr spcFirstLastPara="1" wrap="square" lIns="91425" tIns="91425" rIns="91425" bIns="91425" anchor="t" anchorCtr="0">
            <a:normAutofit fontScale="47500" lnSpcReduction="20000"/>
          </a:bodyPr>
          <a:lstStyle/>
          <a:p>
            <a:pPr marL="0" lvl="0" indent="0" algn="l" rtl="0">
              <a:spcBef>
                <a:spcPts val="0"/>
              </a:spcBef>
              <a:spcAft>
                <a:spcPts val="0"/>
              </a:spcAft>
              <a:buClr>
                <a:schemeClr val="dk1"/>
              </a:buClr>
              <a:buSzPts val="523"/>
              <a:buFont typeface="Arial"/>
              <a:buNone/>
            </a:pPr>
            <a:endParaRPr sz="5150">
              <a:solidFill>
                <a:schemeClr val="dk1"/>
              </a:solidFill>
            </a:endParaRPr>
          </a:p>
          <a:p>
            <a:pPr marL="0" lvl="0" indent="0" algn="l" rtl="0">
              <a:spcBef>
                <a:spcPts val="0"/>
              </a:spcBef>
              <a:spcAft>
                <a:spcPts val="0"/>
              </a:spcAft>
              <a:buClr>
                <a:schemeClr val="dk1"/>
              </a:buClr>
              <a:buSzPts val="523"/>
              <a:buFont typeface="Arial"/>
              <a:buNone/>
            </a:pPr>
            <a:r>
              <a:rPr lang="en" sz="5050" b="1" i="1">
                <a:solidFill>
                  <a:srgbClr val="45818E"/>
                </a:solidFill>
              </a:rPr>
              <a:t>"Church is a place </a:t>
            </a:r>
            <a:endParaRPr sz="5050" b="1" i="1">
              <a:solidFill>
                <a:srgbClr val="45818E"/>
              </a:solidFill>
            </a:endParaRPr>
          </a:p>
          <a:p>
            <a:pPr marL="0" lvl="0" indent="0" algn="l" rtl="0">
              <a:spcBef>
                <a:spcPts val="0"/>
              </a:spcBef>
              <a:spcAft>
                <a:spcPts val="0"/>
              </a:spcAft>
              <a:buClr>
                <a:schemeClr val="dk1"/>
              </a:buClr>
              <a:buSzPts val="523"/>
              <a:buFont typeface="Arial"/>
              <a:buNone/>
            </a:pPr>
            <a:r>
              <a:rPr lang="en" sz="5050" b="1" i="1">
                <a:solidFill>
                  <a:srgbClr val="45818E"/>
                </a:solidFill>
              </a:rPr>
              <a:t>where you get to practice </a:t>
            </a:r>
            <a:endParaRPr sz="5050" b="1" i="1">
              <a:solidFill>
                <a:srgbClr val="45818E"/>
              </a:solidFill>
            </a:endParaRPr>
          </a:p>
          <a:p>
            <a:pPr marL="0" lvl="0" indent="0" algn="l" rtl="0">
              <a:spcBef>
                <a:spcPts val="0"/>
              </a:spcBef>
              <a:spcAft>
                <a:spcPts val="0"/>
              </a:spcAft>
              <a:buClr>
                <a:schemeClr val="dk1"/>
              </a:buClr>
              <a:buSzPts val="523"/>
              <a:buFont typeface="Arial"/>
              <a:buNone/>
            </a:pPr>
            <a:r>
              <a:rPr lang="en" sz="5050" b="1" i="1">
                <a:solidFill>
                  <a:srgbClr val="45818E"/>
                </a:solidFill>
              </a:rPr>
              <a:t>what it means to be human."</a:t>
            </a:r>
            <a:endParaRPr sz="5050" b="1" i="1">
              <a:solidFill>
                <a:srgbClr val="45818E"/>
              </a:solidFill>
            </a:endParaRPr>
          </a:p>
          <a:p>
            <a:pPr marL="0" lvl="0" indent="0" algn="l" rtl="0">
              <a:spcBef>
                <a:spcPts val="0"/>
              </a:spcBef>
              <a:spcAft>
                <a:spcPts val="0"/>
              </a:spcAft>
              <a:buClr>
                <a:schemeClr val="dk1"/>
              </a:buClr>
              <a:buSzPts val="523"/>
              <a:buFont typeface="Arial"/>
              <a:buNone/>
            </a:pPr>
            <a:r>
              <a:rPr lang="en" sz="5050" b="1" i="1">
                <a:solidFill>
                  <a:srgbClr val="45818E"/>
                </a:solidFill>
              </a:rPr>
              <a:t> - James Luther Adams</a:t>
            </a:r>
            <a:endParaRPr sz="5050" b="1" i="1">
              <a:solidFill>
                <a:srgbClr val="45818E"/>
              </a:solidFill>
            </a:endParaRPr>
          </a:p>
          <a:p>
            <a:pPr marL="0" lvl="0" indent="0" algn="l" rtl="0">
              <a:spcBef>
                <a:spcPts val="0"/>
              </a:spcBef>
              <a:spcAft>
                <a:spcPts val="0"/>
              </a:spcAft>
              <a:buClr>
                <a:schemeClr val="dk1"/>
              </a:buClr>
              <a:buSzPct val="45833"/>
              <a:buFont typeface="Arial"/>
              <a:buNone/>
            </a:pPr>
            <a:endParaRPr sz="2400" b="1" i="1">
              <a:solidFill>
                <a:srgbClr val="45818E"/>
              </a:solidFill>
            </a:endParaRPr>
          </a:p>
          <a:p>
            <a:pPr marL="0" lvl="0" indent="0" algn="l" rtl="0">
              <a:spcBef>
                <a:spcPts val="0"/>
              </a:spcBef>
              <a:spcAft>
                <a:spcPts val="0"/>
              </a:spcAft>
              <a:buClr>
                <a:schemeClr val="dk1"/>
              </a:buClr>
              <a:buSzPct val="38992"/>
              <a:buFont typeface="Arial"/>
              <a:buNone/>
            </a:pPr>
            <a:endParaRPr sz="2821" b="1" i="1">
              <a:solidFill>
                <a:srgbClr val="45818E"/>
              </a:solidFill>
            </a:endParaRPr>
          </a:p>
          <a:p>
            <a:pPr marL="0" lvl="0" indent="0" algn="r" rtl="0">
              <a:spcBef>
                <a:spcPts val="0"/>
              </a:spcBef>
              <a:spcAft>
                <a:spcPts val="0"/>
              </a:spcAft>
              <a:buClr>
                <a:schemeClr val="dk1"/>
              </a:buClr>
              <a:buSzPts val="523"/>
              <a:buFont typeface="Arial"/>
              <a:buNone/>
            </a:pPr>
            <a:r>
              <a:rPr lang="en" sz="5304">
                <a:solidFill>
                  <a:schemeClr val="dk1"/>
                </a:solidFill>
              </a:rPr>
              <a:t>“There is a crack in everything. </a:t>
            </a:r>
            <a:endParaRPr sz="5304">
              <a:solidFill>
                <a:schemeClr val="dk1"/>
              </a:solidFill>
            </a:endParaRPr>
          </a:p>
          <a:p>
            <a:pPr marL="0" lvl="0" indent="0" algn="r" rtl="0">
              <a:spcBef>
                <a:spcPts val="0"/>
              </a:spcBef>
              <a:spcAft>
                <a:spcPts val="0"/>
              </a:spcAft>
              <a:buClr>
                <a:schemeClr val="dk1"/>
              </a:buClr>
              <a:buSzPts val="523"/>
              <a:buFont typeface="Arial"/>
              <a:buNone/>
            </a:pPr>
            <a:r>
              <a:rPr lang="en" sz="5304">
                <a:solidFill>
                  <a:schemeClr val="dk1"/>
                </a:solidFill>
              </a:rPr>
              <a:t>That's how the light gets in.”</a:t>
            </a:r>
            <a:endParaRPr sz="5304">
              <a:solidFill>
                <a:schemeClr val="dk1"/>
              </a:solidFill>
            </a:endParaRPr>
          </a:p>
          <a:p>
            <a:pPr marL="0" lvl="0" indent="0" algn="r" rtl="0">
              <a:spcBef>
                <a:spcPts val="0"/>
              </a:spcBef>
              <a:spcAft>
                <a:spcPts val="0"/>
              </a:spcAft>
              <a:buClr>
                <a:schemeClr val="dk1"/>
              </a:buClr>
              <a:buSzPts val="523"/>
              <a:buFont typeface="Arial"/>
              <a:buNone/>
            </a:pPr>
            <a:r>
              <a:rPr lang="en" sz="5304">
                <a:solidFill>
                  <a:schemeClr val="dk1"/>
                </a:solidFill>
              </a:rPr>
              <a:t>― Leonard Cohen</a:t>
            </a:r>
            <a:endParaRPr sz="6604" b="1" i="1">
              <a:solidFill>
                <a:srgbClr val="45818E"/>
              </a:solidFill>
            </a:endParaRPr>
          </a:p>
        </p:txBody>
      </p:sp>
      <p:pic>
        <p:nvPicPr>
          <p:cNvPr id="64" name="Google Shape;64;p14"/>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65" name="Google Shape;65;p14"/>
          <p:cNvPicPr preferRelativeResize="0"/>
          <p:nvPr/>
        </p:nvPicPr>
        <p:blipFill>
          <a:blip r:embed="rId4">
            <a:alphaModFix/>
          </a:blip>
          <a:stretch>
            <a:fillRect/>
          </a:stretch>
        </p:blipFill>
        <p:spPr>
          <a:xfrm>
            <a:off x="7117518" y="4267201"/>
            <a:ext cx="1925932" cy="8762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311700" y="1124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sz="2600"/>
              <a:t>Agenda</a:t>
            </a:r>
            <a:endParaRPr/>
          </a:p>
        </p:txBody>
      </p:sp>
      <p:sp>
        <p:nvSpPr>
          <p:cNvPr id="71" name="Google Shape;71;p15"/>
          <p:cNvSpPr txBox="1">
            <a:spLocks noGrp="1"/>
          </p:cNvSpPr>
          <p:nvPr>
            <p:ph type="body" idx="1"/>
          </p:nvPr>
        </p:nvSpPr>
        <p:spPr>
          <a:xfrm>
            <a:off x="311700" y="631475"/>
            <a:ext cx="8520600" cy="3735300"/>
          </a:xfrm>
          <a:prstGeom prst="rect">
            <a:avLst/>
          </a:prstGeom>
        </p:spPr>
        <p:txBody>
          <a:bodyPr spcFirstLastPara="1" wrap="square" lIns="91425" tIns="91425" rIns="91425" bIns="91425" anchor="t" anchorCtr="0">
            <a:normAutofit fontScale="25000" lnSpcReduction="20000"/>
          </a:bodyPr>
          <a:lstStyle/>
          <a:p>
            <a:pPr marL="0" lvl="0" indent="0" algn="l" rtl="0">
              <a:spcBef>
                <a:spcPts val="0"/>
              </a:spcBef>
              <a:spcAft>
                <a:spcPts val="0"/>
              </a:spcAft>
              <a:buClr>
                <a:schemeClr val="dk1"/>
              </a:buClr>
              <a:buSzPct val="39813"/>
              <a:buFont typeface="Arial"/>
              <a:buNone/>
            </a:pPr>
            <a:r>
              <a:rPr lang="en" sz="2762" b="1" dirty="0">
                <a:solidFill>
                  <a:schemeClr val="dk1"/>
                </a:solidFill>
              </a:rPr>
              <a:t> </a:t>
            </a:r>
            <a:endParaRPr sz="4800" b="1" dirty="0">
              <a:solidFill>
                <a:schemeClr val="dk1"/>
              </a:solidFill>
            </a:endParaRPr>
          </a:p>
          <a:p>
            <a:pPr marL="114300" lvl="0" indent="0" algn="l" rtl="0">
              <a:spcBef>
                <a:spcPts val="0"/>
              </a:spcBef>
              <a:spcAft>
                <a:spcPts val="0"/>
              </a:spcAft>
              <a:buClr>
                <a:schemeClr val="dk1"/>
              </a:buClr>
              <a:buSzPts val="275"/>
              <a:buFont typeface="Arial"/>
              <a:buNone/>
            </a:pPr>
            <a:r>
              <a:rPr lang="en" sz="5200" b="1" dirty="0">
                <a:solidFill>
                  <a:schemeClr val="dk1"/>
                </a:solidFill>
              </a:rPr>
              <a:t>Welcome                                                                                                   5 minutes</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Chalice Lighting and Opening Words                                                    5 minutes                                                                                                             </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Land Acknowledgement                                                                          5 minutes</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Agenda Sharing                                                                                        5 minutes</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Covenant Review                                                                                      5  minutes</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Check In                                                                                                    10 minutes</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Administrative Opportunities to Build Community                              20 minutes</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BREAK                                                                                                       5 minutes</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Conflict, Covenant and Community                                                       20 minutes</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Breakout groups: Calling in/Repair Scenarios                                     35 minutes</a:t>
            </a:r>
            <a:endParaRPr sz="5200" b="1" dirty="0">
              <a:solidFill>
                <a:schemeClr val="dk1"/>
              </a:solidFill>
            </a:endParaRPr>
          </a:p>
          <a:p>
            <a:pPr marL="114300" lvl="0" indent="0" algn="l" rtl="0">
              <a:spcBef>
                <a:spcPts val="800"/>
              </a:spcBef>
              <a:spcAft>
                <a:spcPts val="0"/>
              </a:spcAft>
              <a:buClr>
                <a:schemeClr val="dk1"/>
              </a:buClr>
              <a:buSzPts val="275"/>
              <a:buFont typeface="Arial"/>
              <a:buNone/>
            </a:pPr>
            <a:r>
              <a:rPr lang="en" sz="5200" b="1" dirty="0">
                <a:solidFill>
                  <a:schemeClr val="dk1"/>
                </a:solidFill>
              </a:rPr>
              <a:t>Closing/Extinguish Chalice                                                                     5 minutes</a:t>
            </a:r>
            <a:endParaRPr sz="5200" b="1" dirty="0">
              <a:solidFill>
                <a:schemeClr val="dk1"/>
              </a:solidFill>
            </a:endParaRPr>
          </a:p>
          <a:p>
            <a:pPr marL="2743200" marR="63500" lvl="0" indent="0" algn="l" rtl="0">
              <a:spcBef>
                <a:spcPts val="800"/>
              </a:spcBef>
              <a:spcAft>
                <a:spcPts val="0"/>
              </a:spcAft>
              <a:buClr>
                <a:schemeClr val="dk1"/>
              </a:buClr>
              <a:buSzPts val="275"/>
              <a:buFont typeface="Arial"/>
              <a:buNone/>
            </a:pPr>
            <a:r>
              <a:rPr lang="en" sz="5200" b="1">
                <a:solidFill>
                  <a:schemeClr val="dk1"/>
                </a:solidFill>
              </a:rPr>
              <a:t>                                                      Total </a:t>
            </a:r>
            <a:r>
              <a:rPr lang="en" sz="5200" b="1" dirty="0">
                <a:solidFill>
                  <a:schemeClr val="dk1"/>
                </a:solidFill>
              </a:rPr>
              <a:t>Time: 2 hours</a:t>
            </a:r>
            <a:endParaRPr sz="5200" b="1" dirty="0">
              <a:solidFill>
                <a:schemeClr val="dk1"/>
              </a:solidFill>
            </a:endParaRPr>
          </a:p>
          <a:p>
            <a:pPr marL="0" lvl="0" indent="0" algn="l" rtl="0">
              <a:spcBef>
                <a:spcPts val="0"/>
              </a:spcBef>
              <a:spcAft>
                <a:spcPts val="1200"/>
              </a:spcAft>
              <a:buNone/>
            </a:pPr>
            <a:endParaRPr dirty="0"/>
          </a:p>
        </p:txBody>
      </p:sp>
      <p:pic>
        <p:nvPicPr>
          <p:cNvPr id="72" name="Google Shape;72;p15"/>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73" name="Google Shape;73;p15"/>
          <p:cNvPicPr preferRelativeResize="0"/>
          <p:nvPr/>
        </p:nvPicPr>
        <p:blipFill>
          <a:blip r:embed="rId4">
            <a:alphaModFix/>
          </a:blip>
          <a:stretch>
            <a:fillRect/>
          </a:stretch>
        </p:blipFill>
        <p:spPr>
          <a:xfrm>
            <a:off x="7133194" y="4267201"/>
            <a:ext cx="1925932" cy="87629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Please Share </a:t>
            </a:r>
            <a:endParaRPr/>
          </a:p>
        </p:txBody>
      </p:sp>
      <p:sp>
        <p:nvSpPr>
          <p:cNvPr id="79" name="Google Shape;79;p16"/>
          <p:cNvSpPr txBox="1">
            <a:spLocks noGrp="1"/>
          </p:cNvSpPr>
          <p:nvPr>
            <p:ph type="body" idx="1"/>
          </p:nvPr>
        </p:nvSpPr>
        <p:spPr>
          <a:xfrm>
            <a:off x="0" y="1119225"/>
            <a:ext cx="8520600" cy="3416400"/>
          </a:xfrm>
          <a:prstGeom prst="rect">
            <a:avLst/>
          </a:prstGeom>
        </p:spPr>
        <p:txBody>
          <a:bodyPr spcFirstLastPara="1" wrap="square" lIns="91425" tIns="91425" rIns="91425" bIns="91425" anchor="t" anchorCtr="0">
            <a:normAutofit/>
          </a:bodyPr>
          <a:lstStyle/>
          <a:p>
            <a:pPr marL="1371600" lvl="0" indent="-476250" algn="l" rtl="0">
              <a:spcBef>
                <a:spcPts val="100"/>
              </a:spcBef>
              <a:spcAft>
                <a:spcPts val="0"/>
              </a:spcAft>
              <a:buClr>
                <a:schemeClr val="dk1"/>
              </a:buClr>
              <a:buSzPts val="3900"/>
              <a:buChar char="●"/>
            </a:pPr>
            <a:r>
              <a:rPr lang="en" sz="3900">
                <a:solidFill>
                  <a:schemeClr val="dk1"/>
                </a:solidFill>
              </a:rPr>
              <a:t>Name</a:t>
            </a:r>
            <a:endParaRPr sz="3900">
              <a:solidFill>
                <a:schemeClr val="dk1"/>
              </a:solidFill>
            </a:endParaRPr>
          </a:p>
          <a:p>
            <a:pPr marL="1371600" lvl="0" indent="-476250" algn="l" rtl="0">
              <a:spcBef>
                <a:spcPts val="0"/>
              </a:spcBef>
              <a:spcAft>
                <a:spcPts val="0"/>
              </a:spcAft>
              <a:buClr>
                <a:schemeClr val="dk1"/>
              </a:buClr>
              <a:buSzPts val="3900"/>
              <a:buChar char="●"/>
            </a:pPr>
            <a:r>
              <a:rPr lang="en" sz="3900">
                <a:solidFill>
                  <a:schemeClr val="dk1"/>
                </a:solidFill>
              </a:rPr>
              <a:t>Pronouns (if you choose)</a:t>
            </a:r>
            <a:endParaRPr sz="3900">
              <a:solidFill>
                <a:schemeClr val="dk1"/>
              </a:solidFill>
            </a:endParaRPr>
          </a:p>
          <a:p>
            <a:pPr marL="1371600" lvl="0" indent="-476250" algn="l" rtl="0">
              <a:spcBef>
                <a:spcPts val="0"/>
              </a:spcBef>
              <a:spcAft>
                <a:spcPts val="0"/>
              </a:spcAft>
              <a:buClr>
                <a:schemeClr val="dk1"/>
              </a:buClr>
              <a:buSzPts val="3900"/>
              <a:buChar char="●"/>
            </a:pPr>
            <a:r>
              <a:rPr lang="en" sz="3900">
                <a:solidFill>
                  <a:schemeClr val="dk1"/>
                </a:solidFill>
              </a:rPr>
              <a:t>An administrative task you don’t love</a:t>
            </a:r>
            <a:endParaRPr sz="4600"/>
          </a:p>
        </p:txBody>
      </p:sp>
      <p:pic>
        <p:nvPicPr>
          <p:cNvPr id="80" name="Google Shape;80;p16"/>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81" name="Google Shape;81;p16"/>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Pair Share Prompt</a:t>
            </a:r>
            <a:endParaRPr/>
          </a:p>
        </p:txBody>
      </p:sp>
      <p:sp>
        <p:nvSpPr>
          <p:cNvPr id="87" name="Google Shape;87;p17"/>
          <p:cNvSpPr txBox="1">
            <a:spLocks noGrp="1"/>
          </p:cNvSpPr>
          <p:nvPr>
            <p:ph type="body" idx="1"/>
          </p:nvPr>
        </p:nvSpPr>
        <p:spPr>
          <a:xfrm>
            <a:off x="311700" y="1152475"/>
            <a:ext cx="8520600" cy="31146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a:t>Each participant should share: </a:t>
            </a:r>
            <a:endParaRPr/>
          </a:p>
          <a:p>
            <a:pPr marL="457200" lvl="0" indent="-355600" algn="l" rtl="0">
              <a:spcBef>
                <a:spcPts val="1200"/>
              </a:spcBef>
              <a:spcAft>
                <a:spcPts val="0"/>
              </a:spcAft>
              <a:buClr>
                <a:schemeClr val="dk1"/>
              </a:buClr>
              <a:buSzPts val="2000"/>
              <a:buChar char="●"/>
            </a:pPr>
            <a:r>
              <a:rPr lang="en" sz="2000">
                <a:solidFill>
                  <a:schemeClr val="dk1"/>
                </a:solidFill>
              </a:rPr>
              <a:t>The undesirable admin task you choose as part of your pre work (or if another example has come to mind that’s also fine).  </a:t>
            </a:r>
            <a:endParaRPr sz="2000">
              <a:solidFill>
                <a:schemeClr val="dk1"/>
              </a:solidFill>
            </a:endParaRPr>
          </a:p>
          <a:p>
            <a:pPr marL="457200" lvl="0" indent="-355600" algn="l" rtl="0">
              <a:spcBef>
                <a:spcPts val="0"/>
              </a:spcBef>
              <a:spcAft>
                <a:spcPts val="0"/>
              </a:spcAft>
              <a:buClr>
                <a:schemeClr val="dk1"/>
              </a:buClr>
              <a:buSzPts val="2000"/>
              <a:buChar char="●"/>
            </a:pPr>
            <a:r>
              <a:rPr lang="en" sz="2000">
                <a:solidFill>
                  <a:schemeClr val="dk1"/>
                </a:solidFill>
              </a:rPr>
              <a:t>The value from your Personal Professional Mission that motivates you to do it anyway. </a:t>
            </a:r>
            <a:endParaRPr sz="2000">
              <a:solidFill>
                <a:schemeClr val="dk1"/>
              </a:solidFill>
            </a:endParaRPr>
          </a:p>
          <a:p>
            <a:pPr marL="457200" lvl="0" indent="-355600" algn="l" rtl="0">
              <a:spcBef>
                <a:spcPts val="0"/>
              </a:spcBef>
              <a:spcAft>
                <a:spcPts val="0"/>
              </a:spcAft>
              <a:buClr>
                <a:schemeClr val="dk1"/>
              </a:buClr>
              <a:buSzPts val="2000"/>
              <a:buChar char="●"/>
            </a:pPr>
            <a:r>
              <a:rPr lang="en" sz="2000">
                <a:solidFill>
                  <a:schemeClr val="dk1"/>
                </a:solidFill>
              </a:rPr>
              <a:t>And finally is there an opportunity in that task that builds or could build community? </a:t>
            </a:r>
            <a:endParaRPr sz="2000">
              <a:solidFill>
                <a:schemeClr val="dk1"/>
              </a:solidFill>
            </a:endParaRPr>
          </a:p>
          <a:p>
            <a:pPr marL="0" lvl="0" indent="0" algn="r" rtl="0">
              <a:spcBef>
                <a:spcPts val="1200"/>
              </a:spcBef>
              <a:spcAft>
                <a:spcPts val="1200"/>
              </a:spcAft>
              <a:buNone/>
            </a:pPr>
            <a:r>
              <a:rPr lang="en"/>
              <a:t>5 minutes each</a:t>
            </a:r>
            <a:endParaRPr/>
          </a:p>
        </p:txBody>
      </p:sp>
      <p:pic>
        <p:nvPicPr>
          <p:cNvPr id="88" name="Google Shape;88;p17"/>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89" name="Google Shape;89;p17"/>
          <p:cNvPicPr preferRelativeResize="0"/>
          <p:nvPr/>
        </p:nvPicPr>
        <p:blipFill>
          <a:blip r:embed="rId4">
            <a:alphaModFix/>
          </a:blip>
          <a:stretch>
            <a:fillRect/>
          </a:stretch>
        </p:blipFill>
        <p:spPr>
          <a:xfrm>
            <a:off x="7117519" y="4267201"/>
            <a:ext cx="1925932" cy="87629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ctr" anchorCtr="0">
            <a:normAutofit/>
          </a:bodyPr>
          <a:lstStyle/>
          <a:p>
            <a:pPr marL="0" lvl="0" indent="0" algn="ctr" rtl="0">
              <a:spcBef>
                <a:spcPts val="0"/>
              </a:spcBef>
              <a:spcAft>
                <a:spcPts val="1200"/>
              </a:spcAft>
              <a:buClr>
                <a:schemeClr val="dk1"/>
              </a:buClr>
              <a:buSzPts val="1100"/>
              <a:buFont typeface="Arial"/>
              <a:buNone/>
            </a:pPr>
            <a:r>
              <a:rPr lang="en" sz="10700"/>
              <a:t>BREAK</a:t>
            </a:r>
            <a:endParaRPr/>
          </a:p>
        </p:txBody>
      </p:sp>
      <p:pic>
        <p:nvPicPr>
          <p:cNvPr id="95" name="Google Shape;95;p18"/>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96" name="Google Shape;96;p18"/>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title"/>
          </p:nvPr>
        </p:nvSpPr>
        <p:spPr>
          <a:xfrm>
            <a:off x="311700" y="207375"/>
            <a:ext cx="8520600" cy="876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120"/>
              <a:t>GA Participation Covenant - Practices for Fostering Multicultural Dialogue and Community</a:t>
            </a:r>
            <a:endParaRPr sz="2120"/>
          </a:p>
          <a:p>
            <a:pPr marL="0" lvl="0" indent="0" algn="l" rtl="0">
              <a:spcBef>
                <a:spcPts val="0"/>
              </a:spcBef>
              <a:spcAft>
                <a:spcPts val="0"/>
              </a:spcAft>
              <a:buSzPts val="990"/>
              <a:buNone/>
            </a:pPr>
            <a:endParaRPr sz="2520"/>
          </a:p>
        </p:txBody>
      </p:sp>
      <p:sp>
        <p:nvSpPr>
          <p:cNvPr id="102" name="Google Shape;102;p19"/>
          <p:cNvSpPr txBox="1">
            <a:spLocks noGrp="1"/>
          </p:cNvSpPr>
          <p:nvPr>
            <p:ph type="body" idx="1"/>
          </p:nvPr>
        </p:nvSpPr>
        <p:spPr>
          <a:xfrm>
            <a:off x="311700" y="1017725"/>
            <a:ext cx="8520600" cy="39408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Clr>
                <a:schemeClr val="dk1"/>
              </a:buClr>
              <a:buSzPct val="91666"/>
              <a:buFont typeface="Arial"/>
              <a:buNone/>
            </a:pPr>
            <a:r>
              <a:rPr lang="en" sz="1200">
                <a:solidFill>
                  <a:srgbClr val="373839"/>
                </a:solidFill>
              </a:rPr>
              <a:t>During General Assembly, we gather to build relationships, which requires a commitment to remaining present to issues of power when feeling challenged. A Covenant alone can never be perfect nor lead to perfect behavior; community requires practice. This week you are invited to take these practices to heart and to speak from your truth while acknowledging your privilege.</a:t>
            </a:r>
            <a:endParaRPr sz="1200">
              <a:solidFill>
                <a:srgbClr val="373839"/>
              </a:solidFill>
            </a:endParaRPr>
          </a:p>
          <a:p>
            <a:pPr marL="457200" lvl="0" indent="-299085" algn="l" rtl="0">
              <a:spcBef>
                <a:spcPts val="1200"/>
              </a:spcBef>
              <a:spcAft>
                <a:spcPts val="0"/>
              </a:spcAft>
              <a:buClr>
                <a:srgbClr val="373839"/>
              </a:buClr>
              <a:buSzPct val="100000"/>
              <a:buChar char="●"/>
            </a:pPr>
            <a:r>
              <a:rPr lang="en" sz="1200">
                <a:solidFill>
                  <a:srgbClr val="373839"/>
                </a:solidFill>
              </a:rPr>
              <a:t>Honor multiple truths - Your viewpoint, opinions, and actions have intent and impact. In cross-cultural interactions, your INTENT may be to speak from your truth and not cause harm. However, if you are not also invested in the other person’s truth then they can experience the IMPACT as harmful. This is particularly true when people with white privilege see their opinion as the universal experience. Which leads to…</a:t>
            </a:r>
            <a:endParaRPr sz="1200">
              <a:solidFill>
                <a:srgbClr val="373839"/>
              </a:solidFill>
            </a:endParaRPr>
          </a:p>
          <a:p>
            <a:pPr marL="457200" lvl="0" indent="-299085" algn="l" rtl="0">
              <a:spcBef>
                <a:spcPts val="0"/>
              </a:spcBef>
              <a:spcAft>
                <a:spcPts val="0"/>
              </a:spcAft>
              <a:buClr>
                <a:srgbClr val="373839"/>
              </a:buClr>
              <a:buSzPct val="100000"/>
              <a:buChar char="●"/>
            </a:pPr>
            <a:r>
              <a:rPr lang="en" sz="1200">
                <a:solidFill>
                  <a:srgbClr val="373839"/>
                </a:solidFill>
              </a:rPr>
              <a:t>Consider your social location - Each of us holds multiple identities with respect to race, class, ability, gender, sexuality, age, and more. Depending on where we are and who we are with, sometimes we are in a position of power and privilege, sometimes we are disempowered or marginalized, and often there’s a mix. Recognize your power and notice the power dynamics around you. Practice using your privilege to create more space for those on the margins.</a:t>
            </a:r>
            <a:endParaRPr sz="1200">
              <a:solidFill>
                <a:srgbClr val="373839"/>
              </a:solidFill>
            </a:endParaRPr>
          </a:p>
          <a:p>
            <a:pPr marL="457200" lvl="0" indent="-299085" algn="l" rtl="0">
              <a:spcBef>
                <a:spcPts val="0"/>
              </a:spcBef>
              <a:spcAft>
                <a:spcPts val="0"/>
              </a:spcAft>
              <a:buClr>
                <a:srgbClr val="373839"/>
              </a:buClr>
              <a:buSzPct val="100000"/>
              <a:buChar char="●"/>
            </a:pPr>
            <a:r>
              <a:rPr lang="en" sz="1200">
                <a:solidFill>
                  <a:srgbClr val="373839"/>
                </a:solidFill>
              </a:rPr>
              <a:t>Practice care toward yourself and those you engage with - With thousands of UUs gathered, the one universal truth is: You are going to have difficult conversations this week! Practice care. If you’re in a position of privilege, practice letting go of assumptions, taking your cue from the other person/s, sitting with your discomfort, and/or pausing to consider how to process the conversation. If you have one or more marginalized identities, you may want to assess how much spiritual energy you have to give to the conversation, end a conversation by asking the other person to check in with an accountability partner, and/or seek out care for yourself. Either way, consider finding your people for accountability and/or support (find the Covenant Team if you need help).</a:t>
            </a:r>
            <a:endParaRPr sz="1200">
              <a:solidFill>
                <a:schemeClr val="dk1"/>
              </a:solidFill>
            </a:endParaRPr>
          </a:p>
          <a:p>
            <a:pPr marL="0" lvl="0" indent="0" algn="l" rtl="0">
              <a:spcBef>
                <a:spcPts val="1200"/>
              </a:spcBef>
              <a:spcAft>
                <a:spcPts val="0"/>
              </a:spcAft>
              <a:buNone/>
            </a:pPr>
            <a:endParaRPr sz="1100">
              <a:solidFill>
                <a:srgbClr val="373839"/>
              </a:solidFill>
              <a:highlight>
                <a:srgbClr val="FFFFFF"/>
              </a:highlight>
            </a:endParaRPr>
          </a:p>
          <a:p>
            <a:pPr marL="0" lvl="0" indent="0" algn="l" rtl="0">
              <a:spcBef>
                <a:spcPts val="900"/>
              </a:spcBef>
              <a:spcAft>
                <a:spcPts val="1200"/>
              </a:spcAft>
              <a:buNone/>
            </a:pPr>
            <a:endParaRPr/>
          </a:p>
        </p:txBody>
      </p:sp>
      <p:pic>
        <p:nvPicPr>
          <p:cNvPr id="103" name="Google Shape;103;p19"/>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104" name="Google Shape;104;p19"/>
          <p:cNvPicPr preferRelativeResize="0"/>
          <p:nvPr/>
        </p:nvPicPr>
        <p:blipFill>
          <a:blip r:embed="rId4">
            <a:alphaModFix/>
          </a:blip>
          <a:stretch>
            <a:fillRect/>
          </a:stretch>
        </p:blipFill>
        <p:spPr>
          <a:xfrm>
            <a:off x="7117498" y="4267200"/>
            <a:ext cx="1925951" cy="8762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Breakout Group Prompt</a:t>
            </a:r>
            <a:endParaRPr/>
          </a:p>
        </p:txBody>
      </p:sp>
      <p:sp>
        <p:nvSpPr>
          <p:cNvPr id="110" name="Google Shape;110;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500">
                <a:solidFill>
                  <a:schemeClr val="dk1"/>
                </a:solidFill>
              </a:rPr>
              <a:t>Review the scenario and discuss the question posed in each situation. Consider power dynamics, calling in and covenantal relationships. </a:t>
            </a:r>
            <a:endParaRPr sz="3500">
              <a:solidFill>
                <a:schemeClr val="dk1"/>
              </a:solidFill>
            </a:endParaRPr>
          </a:p>
          <a:p>
            <a:pPr marL="0" lvl="0" indent="0" algn="r" rtl="0">
              <a:spcBef>
                <a:spcPts val="0"/>
              </a:spcBef>
              <a:spcAft>
                <a:spcPts val="0"/>
              </a:spcAft>
              <a:buClr>
                <a:schemeClr val="dk1"/>
              </a:buClr>
              <a:buSzPts val="1100"/>
              <a:buFont typeface="Arial"/>
              <a:buNone/>
            </a:pPr>
            <a:r>
              <a:rPr lang="en" sz="3500">
                <a:solidFill>
                  <a:schemeClr val="dk1"/>
                </a:solidFill>
              </a:rPr>
              <a:t>20 minutes</a:t>
            </a:r>
            <a:endParaRPr sz="3500">
              <a:solidFill>
                <a:schemeClr val="dk1"/>
              </a:solidFill>
            </a:endParaRPr>
          </a:p>
        </p:txBody>
      </p:sp>
      <p:pic>
        <p:nvPicPr>
          <p:cNvPr id="111" name="Google Shape;111;p20"/>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112" name="Google Shape;112;p20"/>
          <p:cNvPicPr preferRelativeResize="0"/>
          <p:nvPr/>
        </p:nvPicPr>
        <p:blipFill>
          <a:blip r:embed="rId4">
            <a:alphaModFix/>
          </a:blip>
          <a:stretch>
            <a:fillRect/>
          </a:stretch>
        </p:blipFill>
        <p:spPr>
          <a:xfrm>
            <a:off x="7117518" y="4267201"/>
            <a:ext cx="1925932" cy="87629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Closing Words</a:t>
            </a:r>
            <a:endParaRPr/>
          </a:p>
        </p:txBody>
      </p:sp>
      <p:sp>
        <p:nvSpPr>
          <p:cNvPr id="118" name="Google Shape;118;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Clr>
                <a:schemeClr val="dk1"/>
              </a:buClr>
              <a:buSzPts val="1100"/>
              <a:buFont typeface="Arial"/>
              <a:buNone/>
            </a:pPr>
            <a:r>
              <a:rPr lang="en"/>
              <a:t>Come, Come, Whoever You Are</a:t>
            </a:r>
            <a:endParaRPr/>
          </a:p>
          <a:p>
            <a:pPr marL="0" lvl="0" indent="0" algn="l" rtl="0">
              <a:spcBef>
                <a:spcPts val="1200"/>
              </a:spcBef>
              <a:spcAft>
                <a:spcPts val="0"/>
              </a:spcAft>
              <a:buClr>
                <a:schemeClr val="dk1"/>
              </a:buClr>
              <a:buSzPts val="1100"/>
              <a:buFont typeface="Arial"/>
              <a:buNone/>
            </a:pPr>
            <a:r>
              <a:rPr lang="en"/>
              <a:t>Wanderer, worshiper, lover of leaving.</a:t>
            </a:r>
            <a:br>
              <a:rPr lang="en"/>
            </a:br>
            <a:r>
              <a:rPr lang="en"/>
              <a:t>It doesn’t matter.</a:t>
            </a:r>
            <a:br>
              <a:rPr lang="en"/>
            </a:br>
            <a:r>
              <a:rPr lang="en"/>
              <a:t>Ours is not a caravan of despair.</a:t>
            </a:r>
            <a:br>
              <a:rPr lang="en"/>
            </a:br>
            <a:r>
              <a:rPr lang="en"/>
              <a:t>Come, even if you have broken your vows</a:t>
            </a:r>
            <a:br>
              <a:rPr lang="en"/>
            </a:br>
            <a:r>
              <a:rPr lang="en"/>
              <a:t>a thousand times</a:t>
            </a:r>
            <a:br>
              <a:rPr lang="en"/>
            </a:br>
            <a:r>
              <a:rPr lang="en"/>
              <a:t>Come, yet again, come, come. </a:t>
            </a:r>
            <a:endParaRPr/>
          </a:p>
          <a:p>
            <a:pPr marL="0" lvl="0" indent="0" algn="l" rtl="0">
              <a:spcBef>
                <a:spcPts val="1200"/>
              </a:spcBef>
              <a:spcAft>
                <a:spcPts val="0"/>
              </a:spcAft>
              <a:buClr>
                <a:schemeClr val="dk1"/>
              </a:buClr>
              <a:buSzPts val="1100"/>
              <a:buFont typeface="Arial"/>
              <a:buNone/>
            </a:pPr>
            <a:r>
              <a:rPr lang="en"/>
              <a:t>~ Jalaluddin Rumi </a:t>
            </a:r>
            <a:endParaRPr/>
          </a:p>
          <a:p>
            <a:pPr marL="0" lvl="0" indent="0" algn="l" rtl="0">
              <a:spcBef>
                <a:spcPts val="1200"/>
              </a:spcBef>
              <a:spcAft>
                <a:spcPts val="0"/>
              </a:spcAft>
              <a:buClr>
                <a:schemeClr val="dk1"/>
              </a:buClr>
              <a:buSzPts val="1100"/>
              <a:buFont typeface="Arial"/>
              <a:buNone/>
            </a:pPr>
            <a:endParaRPr sz="1100" i="1">
              <a:solidFill>
                <a:schemeClr val="dk1"/>
              </a:solidFill>
            </a:endParaRPr>
          </a:p>
          <a:p>
            <a:pPr marL="0" lvl="0" indent="0" algn="l" rtl="0">
              <a:spcBef>
                <a:spcPts val="0"/>
              </a:spcBef>
              <a:spcAft>
                <a:spcPts val="1200"/>
              </a:spcAft>
              <a:buNone/>
            </a:pPr>
            <a:endParaRPr/>
          </a:p>
        </p:txBody>
      </p:sp>
      <p:pic>
        <p:nvPicPr>
          <p:cNvPr id="119" name="Google Shape;119;p21"/>
          <p:cNvPicPr preferRelativeResize="0"/>
          <p:nvPr/>
        </p:nvPicPr>
        <p:blipFill>
          <a:blip r:embed="rId3">
            <a:alphaModFix/>
          </a:blip>
          <a:stretch>
            <a:fillRect/>
          </a:stretch>
        </p:blipFill>
        <p:spPr>
          <a:xfrm>
            <a:off x="0" y="4366650"/>
            <a:ext cx="9144000" cy="876300"/>
          </a:xfrm>
          <a:prstGeom prst="rect">
            <a:avLst/>
          </a:prstGeom>
          <a:noFill/>
          <a:ln>
            <a:noFill/>
          </a:ln>
        </p:spPr>
      </p:pic>
      <p:pic>
        <p:nvPicPr>
          <p:cNvPr id="120" name="Google Shape;120;p21"/>
          <p:cNvPicPr preferRelativeResize="0"/>
          <p:nvPr/>
        </p:nvPicPr>
        <p:blipFill>
          <a:blip r:embed="rId4">
            <a:alphaModFix/>
          </a:blip>
          <a:stretch>
            <a:fillRect/>
          </a:stretch>
        </p:blipFill>
        <p:spPr>
          <a:xfrm>
            <a:off x="6790100" y="4118232"/>
            <a:ext cx="2253362" cy="10252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676</Words>
  <Application>Microsoft Office PowerPoint</Application>
  <PresentationFormat>On-screen Show (16:9)</PresentationFormat>
  <Paragraphs>51</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Simple Light</vt:lpstr>
      <vt:lpstr>Welcome</vt:lpstr>
      <vt:lpstr>Opening Words</vt:lpstr>
      <vt:lpstr>Agenda</vt:lpstr>
      <vt:lpstr>Please Share </vt:lpstr>
      <vt:lpstr>Pair Share Prompt</vt:lpstr>
      <vt:lpstr>PowerPoint Presentation</vt:lpstr>
      <vt:lpstr>GA Participation Covenant - Practices for Fostering Multicultural Dialogue and Community </vt:lpstr>
      <vt:lpstr>Breakout Group Prompt</vt:lpstr>
      <vt:lpstr>Closing Words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Sarah Gettie McNeill</dc:creator>
  <cp:lastModifiedBy>Sarah Gettie McNeill</cp:lastModifiedBy>
  <cp:revision>1</cp:revision>
  <dcterms:modified xsi:type="dcterms:W3CDTF">2024-09-20T14:45:02Z</dcterms:modified>
</cp:coreProperties>
</file>