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0aa544bc0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0aa544bc0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0aa544bc0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0aa544bc0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0aa544bc0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0aa544bc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0aa544bc0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0aa544bc0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18e3a8f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18e3a8f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0aa544bc0_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0aa544bc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50aa544bc0_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50aa544bc0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50aa544b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50aa544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0aa544b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0aa544b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0aa544bc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0aa544b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0aa544bc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0aa544b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0aa544bc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0aa544bc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0aa544bc0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0aa544bc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0aa544bc0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0aa544bc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0aa544bc0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0aa544bc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www.uua.org/worship/words/meditation/5517.s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s://www.uuabookstore.org/cw_contributorinfo.aspx?ContribID=217948&amp;Name=Juli%26aacuten+Jamaica+Sot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Welcome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 Session 1: </a:t>
            </a:r>
            <a:endParaRPr/>
          </a:p>
          <a:p>
            <a:pPr marL="0" lvl="0" indent="0" algn="ctr" rtl="0">
              <a:spcBef>
                <a:spcPts val="0"/>
              </a:spcBef>
              <a:spcAft>
                <a:spcPts val="0"/>
              </a:spcAft>
              <a:buNone/>
            </a:pPr>
            <a:r>
              <a:rPr lang="en"/>
              <a:t>Administration as Personal Leadership</a:t>
            </a:r>
            <a:endParaRPr/>
          </a:p>
        </p:txBody>
      </p:sp>
      <p:pic>
        <p:nvPicPr>
          <p:cNvPr id="56" name="Google Shape;56;p13"/>
          <p:cNvPicPr preferRelativeResize="0"/>
          <p:nvPr/>
        </p:nvPicPr>
        <p:blipFill>
          <a:blip r:embed="rId3">
            <a:alphaModFix/>
          </a:blip>
          <a:stretch>
            <a:fillRect/>
          </a:stretch>
        </p:blipFill>
        <p:spPr>
          <a:xfrm>
            <a:off x="0" y="4366650"/>
            <a:ext cx="9144000" cy="876300"/>
          </a:xfrm>
          <a:prstGeom prst="rect">
            <a:avLst/>
          </a:prstGeom>
          <a:noFill/>
          <a:ln>
            <a:noFill/>
          </a:ln>
        </p:spPr>
      </p:pic>
      <p:sp>
        <p:nvSpPr>
          <p:cNvPr id="57" name="Google Shape;57;p13"/>
          <p:cNvSpPr txBox="1"/>
          <p:nvPr/>
        </p:nvSpPr>
        <p:spPr>
          <a:xfrm>
            <a:off x="3558325" y="3436400"/>
            <a:ext cx="11100" cy="5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8" name="Google Shape;58;p13"/>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Calendar Conceptualizing</a:t>
            </a:r>
            <a:endParaRPr/>
          </a:p>
        </p:txBody>
      </p:sp>
      <p:pic>
        <p:nvPicPr>
          <p:cNvPr id="130" name="Google Shape;130;p22"/>
          <p:cNvPicPr preferRelativeResize="0"/>
          <p:nvPr/>
        </p:nvPicPr>
        <p:blipFill>
          <a:blip r:embed="rId3">
            <a:alphaModFix/>
          </a:blip>
          <a:stretch>
            <a:fillRect/>
          </a:stretch>
        </p:blipFill>
        <p:spPr>
          <a:xfrm>
            <a:off x="311700" y="1859525"/>
            <a:ext cx="2209800" cy="1790700"/>
          </a:xfrm>
          <a:prstGeom prst="rect">
            <a:avLst/>
          </a:prstGeom>
          <a:noFill/>
          <a:ln>
            <a:noFill/>
          </a:ln>
        </p:spPr>
      </p:pic>
      <p:pic>
        <p:nvPicPr>
          <p:cNvPr id="131" name="Google Shape;131;p22"/>
          <p:cNvPicPr preferRelativeResize="0"/>
          <p:nvPr/>
        </p:nvPicPr>
        <p:blipFill>
          <a:blip r:embed="rId4">
            <a:alphaModFix/>
          </a:blip>
          <a:stretch>
            <a:fillRect/>
          </a:stretch>
        </p:blipFill>
        <p:spPr>
          <a:xfrm>
            <a:off x="3574900" y="1826188"/>
            <a:ext cx="685800" cy="1857375"/>
          </a:xfrm>
          <a:prstGeom prst="rect">
            <a:avLst/>
          </a:prstGeom>
          <a:noFill/>
          <a:ln>
            <a:noFill/>
          </a:ln>
        </p:spPr>
      </p:pic>
      <p:pic>
        <p:nvPicPr>
          <p:cNvPr id="132" name="Google Shape;132;p22"/>
          <p:cNvPicPr preferRelativeResize="0"/>
          <p:nvPr/>
        </p:nvPicPr>
        <p:blipFill>
          <a:blip r:embed="rId5">
            <a:alphaModFix/>
          </a:blip>
          <a:stretch>
            <a:fillRect/>
          </a:stretch>
        </p:blipFill>
        <p:spPr>
          <a:xfrm>
            <a:off x="5722625" y="1826200"/>
            <a:ext cx="1876425" cy="1790700"/>
          </a:xfrm>
          <a:prstGeom prst="rect">
            <a:avLst/>
          </a:prstGeom>
          <a:noFill/>
          <a:ln>
            <a:noFill/>
          </a:ln>
        </p:spPr>
      </p:pic>
      <p:pic>
        <p:nvPicPr>
          <p:cNvPr id="133" name="Google Shape;133;p22"/>
          <p:cNvPicPr preferRelativeResize="0"/>
          <p:nvPr/>
        </p:nvPicPr>
        <p:blipFill>
          <a:blip r:embed="rId6">
            <a:alphaModFix/>
          </a:blip>
          <a:stretch>
            <a:fillRect/>
          </a:stretch>
        </p:blipFill>
        <p:spPr>
          <a:xfrm>
            <a:off x="0" y="4366650"/>
            <a:ext cx="9144000" cy="876300"/>
          </a:xfrm>
          <a:prstGeom prst="rect">
            <a:avLst/>
          </a:prstGeom>
          <a:noFill/>
          <a:ln>
            <a:noFill/>
          </a:ln>
        </p:spPr>
      </p:pic>
      <p:pic>
        <p:nvPicPr>
          <p:cNvPr id="134" name="Google Shape;134;p22"/>
          <p:cNvPicPr preferRelativeResize="0"/>
          <p:nvPr/>
        </p:nvPicPr>
        <p:blipFill>
          <a:blip r:embed="rId7">
            <a:alphaModFix/>
          </a:blip>
          <a:stretch>
            <a:fillRect/>
          </a:stretch>
        </p:blipFill>
        <p:spPr>
          <a:xfrm>
            <a:off x="6790100" y="4118232"/>
            <a:ext cx="2253362" cy="102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Administration as Circulation of Mission</a:t>
            </a:r>
            <a:endParaRPr/>
          </a:p>
        </p:txBody>
      </p:sp>
      <p:sp>
        <p:nvSpPr>
          <p:cNvPr id="140" name="Google Shape;14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200"/>
              </a:spcAft>
              <a:buNone/>
            </a:pPr>
            <a:endParaRPr/>
          </a:p>
        </p:txBody>
      </p:sp>
      <p:pic>
        <p:nvPicPr>
          <p:cNvPr id="141" name="Google Shape;141;p23"/>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42" name="Google Shape;142;p23"/>
          <p:cNvPicPr preferRelativeResize="0"/>
          <p:nvPr/>
        </p:nvPicPr>
        <p:blipFill>
          <a:blip r:embed="rId4">
            <a:alphaModFix/>
          </a:blip>
          <a:stretch>
            <a:fillRect/>
          </a:stretch>
        </p:blipFill>
        <p:spPr>
          <a:xfrm>
            <a:off x="6790100" y="4118232"/>
            <a:ext cx="2253362" cy="1025275"/>
          </a:xfrm>
          <a:prstGeom prst="rect">
            <a:avLst/>
          </a:prstGeom>
          <a:noFill/>
          <a:ln>
            <a:noFill/>
          </a:ln>
        </p:spPr>
      </p:pic>
      <p:pic>
        <p:nvPicPr>
          <p:cNvPr id="143" name="Google Shape;143;p23"/>
          <p:cNvPicPr preferRelativeResize="0"/>
          <p:nvPr/>
        </p:nvPicPr>
        <p:blipFill>
          <a:blip r:embed="rId5">
            <a:alphaModFix/>
          </a:blip>
          <a:stretch>
            <a:fillRect/>
          </a:stretch>
        </p:blipFill>
        <p:spPr>
          <a:xfrm>
            <a:off x="3445322" y="1098653"/>
            <a:ext cx="2253350" cy="3187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chemeClr val="dk1"/>
                </a:solidFill>
              </a:rPr>
              <a:t> "Definitions anchor us to principles. This is not a light point: If we don't do the basic work of defining the kind of people we want to be in language that is stable and consistent, we can't work toward stable, consistent goals."</a:t>
            </a:r>
            <a:endParaRPr sz="2700">
              <a:solidFill>
                <a:schemeClr val="dk1"/>
              </a:solidFill>
            </a:endParaRPr>
          </a:p>
          <a:p>
            <a:pPr marL="0" lvl="0" indent="0" algn="r" rtl="0">
              <a:spcBef>
                <a:spcPts val="0"/>
              </a:spcBef>
              <a:spcAft>
                <a:spcPts val="0"/>
              </a:spcAft>
              <a:buClr>
                <a:schemeClr val="dk1"/>
              </a:buClr>
              <a:buSzPts val="1100"/>
              <a:buFont typeface="Arial"/>
              <a:buNone/>
            </a:pPr>
            <a:r>
              <a:rPr lang="en" sz="2700">
                <a:solidFill>
                  <a:schemeClr val="dk1"/>
                </a:solidFill>
              </a:rPr>
              <a:t>-Ibram X. Kendi notes in How To Be An Antiracist </a:t>
            </a:r>
            <a:endParaRPr sz="2700">
              <a:solidFill>
                <a:schemeClr val="dk1"/>
              </a:solidFill>
            </a:endParaRPr>
          </a:p>
          <a:p>
            <a:pPr marL="0" lvl="0" indent="0" algn="l" rtl="0">
              <a:spcBef>
                <a:spcPts val="0"/>
              </a:spcBef>
              <a:spcAft>
                <a:spcPts val="1200"/>
              </a:spcAft>
              <a:buNone/>
            </a:pPr>
            <a:endParaRPr/>
          </a:p>
        </p:txBody>
      </p:sp>
      <p:pic>
        <p:nvPicPr>
          <p:cNvPr id="149" name="Google Shape;149;p24"/>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50" name="Google Shape;150;p24"/>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51" name="Google Shape;151;p24"/>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Breakout Group 1 Prompt</a:t>
            </a:r>
            <a:endParaRPr/>
          </a:p>
        </p:txBody>
      </p:sp>
      <p:sp>
        <p:nvSpPr>
          <p:cNvPr id="157" name="Google Shape;15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solidFill>
                  <a:schemeClr val="dk1"/>
                </a:solidFill>
              </a:rPr>
              <a:t>Share some of your personal professional mission statement (your pre-work for session 1). While sharing start to think about the parts that are really resonating and possibly where you might like to explore more to revise.  </a:t>
            </a:r>
            <a:endParaRPr sz="2600">
              <a:solidFill>
                <a:schemeClr val="dk1"/>
              </a:solidFill>
            </a:endParaRPr>
          </a:p>
          <a:p>
            <a:pPr marL="0" lvl="0" indent="0" algn="r" rtl="0">
              <a:spcBef>
                <a:spcPts val="0"/>
              </a:spcBef>
              <a:spcAft>
                <a:spcPts val="0"/>
              </a:spcAft>
              <a:buClr>
                <a:schemeClr val="dk1"/>
              </a:buClr>
              <a:buSzPts val="1100"/>
              <a:buFont typeface="Arial"/>
              <a:buNone/>
            </a:pPr>
            <a:r>
              <a:rPr lang="en" sz="2600" b="1">
                <a:solidFill>
                  <a:schemeClr val="dk1"/>
                </a:solidFill>
              </a:rPr>
              <a:t>15 minutes</a:t>
            </a:r>
            <a:endParaRPr sz="2600" b="1">
              <a:solidFill>
                <a:schemeClr val="dk1"/>
              </a:solidFill>
            </a:endParaRPr>
          </a:p>
          <a:p>
            <a:pPr marL="0" lvl="0" indent="0" algn="l" rtl="0">
              <a:spcBef>
                <a:spcPts val="0"/>
              </a:spcBef>
              <a:spcAft>
                <a:spcPts val="1200"/>
              </a:spcAft>
              <a:buNone/>
            </a:pPr>
            <a:endParaRPr/>
          </a:p>
        </p:txBody>
      </p:sp>
      <p:pic>
        <p:nvPicPr>
          <p:cNvPr id="158" name="Google Shape;158;p25"/>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59" name="Google Shape;159;p25"/>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body" idx="1"/>
          </p:nvPr>
        </p:nvSpPr>
        <p:spPr>
          <a:xfrm>
            <a:off x="234100" y="1850825"/>
            <a:ext cx="8520600" cy="189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100"/>
              <a:t>“The main premise of Appreciative Inquiry is that positive questions, focusing on strengths and assets, tend to yield more effective results.”</a:t>
            </a:r>
            <a:endParaRPr sz="2100"/>
          </a:p>
        </p:txBody>
      </p:sp>
      <p:pic>
        <p:nvPicPr>
          <p:cNvPr id="165" name="Google Shape;165;p26"/>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66" name="Google Shape;166;p26"/>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Break Out Group 2 Prompt </a:t>
            </a:r>
            <a:endParaRPr/>
          </a:p>
        </p:txBody>
      </p:sp>
      <p:sp>
        <p:nvSpPr>
          <p:cNvPr id="172" name="Google Shape;17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dk1"/>
                </a:solidFill>
              </a:rPr>
              <a:t>Share a story, poem or drawing of success and the strengths you uncovered in identifying your story. 3 minutes each</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l" rtl="0">
              <a:spcBef>
                <a:spcPts val="0"/>
              </a:spcBef>
              <a:spcAft>
                <a:spcPts val="0"/>
              </a:spcAft>
              <a:buNone/>
            </a:pPr>
            <a:r>
              <a:rPr lang="en" sz="2000">
                <a:solidFill>
                  <a:schemeClr val="dk1"/>
                </a:solidFill>
              </a:rPr>
              <a:t>Once everyone has shared their story, poem or drawing, discuss how this exercise helped you think about your strengths differently or identify strengths that you hadn’t noticed or valued before.</a:t>
            </a:r>
            <a:endParaRPr sz="2000">
              <a:solidFill>
                <a:schemeClr val="dk1"/>
              </a:solidFill>
            </a:endParaRPr>
          </a:p>
          <a:p>
            <a:pPr marL="0" lvl="0" indent="0" algn="l" rtl="0">
              <a:spcBef>
                <a:spcPts val="0"/>
              </a:spcBef>
              <a:spcAft>
                <a:spcPts val="0"/>
              </a:spcAft>
              <a:buNone/>
            </a:pPr>
            <a:endParaRPr sz="2000">
              <a:solidFill>
                <a:schemeClr val="dk1"/>
              </a:solidFill>
            </a:endParaRPr>
          </a:p>
          <a:p>
            <a:pPr marL="0" lvl="0" indent="0" algn="r" rtl="0">
              <a:spcBef>
                <a:spcPts val="0"/>
              </a:spcBef>
              <a:spcAft>
                <a:spcPts val="0"/>
              </a:spcAft>
              <a:buClr>
                <a:schemeClr val="dk1"/>
              </a:buClr>
              <a:buSzPts val="1100"/>
              <a:buFont typeface="Arial"/>
              <a:buNone/>
            </a:pPr>
            <a:r>
              <a:rPr lang="en" sz="2000" b="1">
                <a:solidFill>
                  <a:schemeClr val="dk1"/>
                </a:solidFill>
              </a:rPr>
              <a:t>15 minutes</a:t>
            </a:r>
            <a:endParaRPr sz="2000" b="1">
              <a:solidFill>
                <a:schemeClr val="dk1"/>
              </a:solidFill>
            </a:endParaRPr>
          </a:p>
        </p:txBody>
      </p:sp>
      <p:pic>
        <p:nvPicPr>
          <p:cNvPr id="173" name="Google Shape;173;p27"/>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74" name="Google Shape;174;p27"/>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25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Closing Words</a:t>
            </a:r>
            <a:endParaRPr/>
          </a:p>
        </p:txBody>
      </p:sp>
      <p:sp>
        <p:nvSpPr>
          <p:cNvPr id="180" name="Google Shape;180;p28"/>
          <p:cNvSpPr txBox="1">
            <a:spLocks noGrp="1"/>
          </p:cNvSpPr>
          <p:nvPr>
            <p:ph type="body" idx="1"/>
          </p:nvPr>
        </p:nvSpPr>
        <p:spPr>
          <a:xfrm>
            <a:off x="110850" y="730550"/>
            <a:ext cx="9033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solidFill>
                  <a:schemeClr val="dk1"/>
                </a:solidFill>
              </a:rPr>
              <a:t>Let there be a quiet time among us.</a:t>
            </a:r>
            <a:endParaRPr sz="1700">
              <a:solidFill>
                <a:schemeClr val="dk1"/>
              </a:solidFill>
            </a:endParaRPr>
          </a:p>
          <a:p>
            <a:pPr marL="0" lvl="0" indent="0" algn="l" rtl="0">
              <a:spcBef>
                <a:spcPts val="0"/>
              </a:spcBef>
              <a:spcAft>
                <a:spcPts val="0"/>
              </a:spcAft>
              <a:buClr>
                <a:schemeClr val="dk1"/>
              </a:buClr>
              <a:buSzPts val="1100"/>
              <a:buFont typeface="Arial"/>
              <a:buNone/>
            </a:pPr>
            <a:r>
              <a:rPr lang="en" sz="1700">
                <a:solidFill>
                  <a:schemeClr val="dk1"/>
                </a:solidFill>
              </a:rPr>
              <a:t>Spirit of life, in us and around us, here is our chance—once again—to live like we wish the world would live. May we find within ourselves the courage to be who we are. May we know when it is time to listen and when it is time to speak. May we trust ourselves to be the ones to find the words that need to be said or to do what needs to be done. May we trust one another and know there are many ways to go through life. May we know that though we cannot change some of what life gives to us, we can choose how we deal with what we are given.</a:t>
            </a:r>
            <a:endParaRPr sz="1700">
              <a:solidFill>
                <a:schemeClr val="dk1"/>
              </a:solidFill>
            </a:endParaRPr>
          </a:p>
          <a:p>
            <a:pPr marL="0" lvl="0" indent="0" algn="l" rtl="0">
              <a:spcBef>
                <a:spcPts val="0"/>
              </a:spcBef>
              <a:spcAft>
                <a:spcPts val="0"/>
              </a:spcAft>
              <a:buClr>
                <a:schemeClr val="dk1"/>
              </a:buClr>
              <a:buSzPts val="1100"/>
              <a:buFont typeface="Arial"/>
              <a:buNone/>
            </a:pPr>
            <a:r>
              <a:rPr lang="en" sz="1700">
                <a:solidFill>
                  <a:schemeClr val="dk1"/>
                </a:solidFill>
              </a:rPr>
              <a:t>We are coming into our power, and together we can make possible justice and love. We are all connected; we depend upon one another more than we know. We are one body.</a:t>
            </a:r>
            <a:endParaRPr sz="1700">
              <a:solidFill>
                <a:schemeClr val="dk1"/>
              </a:solidFill>
            </a:endParaRPr>
          </a:p>
          <a:p>
            <a:pPr marL="0" lvl="0" indent="0" algn="l" rtl="0">
              <a:spcBef>
                <a:spcPts val="0"/>
              </a:spcBef>
              <a:spcAft>
                <a:spcPts val="0"/>
              </a:spcAft>
              <a:buClr>
                <a:schemeClr val="dk1"/>
              </a:buClr>
              <a:buSzPts val="1100"/>
              <a:buFont typeface="Arial"/>
              <a:buNone/>
            </a:pPr>
            <a:r>
              <a:rPr lang="en" sz="1700">
                <a:solidFill>
                  <a:schemeClr val="dk1"/>
                </a:solidFill>
              </a:rPr>
              <a:t>So be it. Blessed be. Amen.</a:t>
            </a:r>
            <a:endParaRPr sz="1700">
              <a:solidFill>
                <a:schemeClr val="dk1"/>
              </a:solidFill>
            </a:endParaRPr>
          </a:p>
          <a:p>
            <a:pPr marL="0" lvl="0" indent="0" algn="l" rtl="0">
              <a:spcBef>
                <a:spcPts val="0"/>
              </a:spcBef>
              <a:spcAft>
                <a:spcPts val="0"/>
              </a:spcAft>
              <a:buClr>
                <a:schemeClr val="dk1"/>
              </a:buClr>
              <a:buSzPts val="1100"/>
              <a:buFont typeface="Arial"/>
              <a:buNone/>
            </a:pPr>
            <a:r>
              <a:rPr lang="en" sz="1700">
                <a:solidFill>
                  <a:schemeClr val="dk1"/>
                </a:solidFill>
              </a:rPr>
              <a:t>                                                                           –Barbara Hamilton-Holway </a:t>
            </a:r>
            <a:r>
              <a:rPr lang="en" sz="1700" u="sng">
                <a:solidFill>
                  <a:srgbClr val="1155CC"/>
                </a:solidFill>
                <a:hlinkClick r:id="rId3">
                  <a:extLst>
                    <a:ext uri="{A12FA001-AC4F-418D-AE19-62706E023703}">
                      <ahyp:hlinkClr xmlns:ahyp="http://schemas.microsoft.com/office/drawing/2018/hyperlinkcolor" val="tx"/>
                    </a:ext>
                  </a:extLst>
                </a:hlinkClick>
              </a:rPr>
              <a:t>Worship Web</a:t>
            </a:r>
            <a:endParaRPr sz="2800">
              <a:solidFill>
                <a:schemeClr val="dk1"/>
              </a:solidFill>
            </a:endParaRPr>
          </a:p>
        </p:txBody>
      </p:sp>
      <p:pic>
        <p:nvPicPr>
          <p:cNvPr id="181" name="Google Shape;181;p28"/>
          <p:cNvPicPr preferRelativeResize="0"/>
          <p:nvPr/>
        </p:nvPicPr>
        <p:blipFill>
          <a:blip r:embed="rId4">
            <a:alphaModFix/>
          </a:blip>
          <a:stretch>
            <a:fillRect/>
          </a:stretch>
        </p:blipFill>
        <p:spPr>
          <a:xfrm>
            <a:off x="0" y="4366650"/>
            <a:ext cx="9144000" cy="87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68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Opening Words</a:t>
            </a:r>
            <a:endParaRPr/>
          </a:p>
        </p:txBody>
      </p:sp>
      <p:sp>
        <p:nvSpPr>
          <p:cNvPr id="64" name="Google Shape;64;p14"/>
          <p:cNvSpPr txBox="1">
            <a:spLocks noGrp="1"/>
          </p:cNvSpPr>
          <p:nvPr>
            <p:ph type="body" idx="1"/>
          </p:nvPr>
        </p:nvSpPr>
        <p:spPr>
          <a:xfrm>
            <a:off x="267350" y="565350"/>
            <a:ext cx="4188900" cy="38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chemeClr val="dk1"/>
                </a:solidFill>
              </a:rPr>
              <a:t>Some people are used to keeping rules; don’t cross</a:t>
            </a:r>
            <a:br>
              <a:rPr lang="en" sz="1250">
                <a:solidFill>
                  <a:schemeClr val="dk1"/>
                </a:solidFill>
              </a:rPr>
            </a:br>
            <a:r>
              <a:rPr lang="en" sz="1250">
                <a:solidFill>
                  <a:schemeClr val="dk1"/>
                </a:solidFill>
              </a:rPr>
              <a:t> the street when the light is red, only sensible. It turns</a:t>
            </a:r>
            <a:br>
              <a:rPr lang="en" sz="1250">
                <a:solidFill>
                  <a:schemeClr val="dk1"/>
                </a:solidFill>
              </a:rPr>
            </a:br>
            <a:r>
              <a:rPr lang="en" sz="1250">
                <a:solidFill>
                  <a:schemeClr val="dk1"/>
                </a:solidFill>
              </a:rPr>
              <a:t> out that keeping rules isn’t the same as keeping covenant,</a:t>
            </a:r>
            <a:br>
              <a:rPr lang="en" sz="1250">
                <a:solidFill>
                  <a:schemeClr val="dk1"/>
                </a:solidFill>
              </a:rPr>
            </a:br>
            <a:r>
              <a:rPr lang="en" sz="1250">
                <a:solidFill>
                  <a:schemeClr val="dk1"/>
                </a:solidFill>
              </a:rPr>
              <a:t> which asks us, instead of keeping a bright line, to keep our</a:t>
            </a:r>
            <a:br>
              <a:rPr lang="en" sz="1250">
                <a:solidFill>
                  <a:schemeClr val="dk1"/>
                </a:solidFill>
              </a:rPr>
            </a:br>
            <a:r>
              <a:rPr lang="en" sz="1250">
                <a:solidFill>
                  <a:schemeClr val="dk1"/>
                </a:solidFill>
              </a:rPr>
              <a:t> promises.</a:t>
            </a:r>
            <a:br>
              <a:rPr lang="en" sz="1250">
                <a:solidFill>
                  <a:schemeClr val="dk1"/>
                </a:solidFill>
              </a:rPr>
            </a:br>
            <a:br>
              <a:rPr lang="en" sz="1250">
                <a:solidFill>
                  <a:schemeClr val="dk1"/>
                </a:solidFill>
              </a:rPr>
            </a:br>
            <a:r>
              <a:rPr lang="en" sz="1250">
                <a:solidFill>
                  <a:schemeClr val="dk1"/>
                </a:solidFill>
              </a:rPr>
              <a:t> To what have we promised ourselves? To this</a:t>
            </a:r>
            <a:br>
              <a:rPr lang="en" sz="1250">
                <a:solidFill>
                  <a:schemeClr val="dk1"/>
                </a:solidFill>
              </a:rPr>
            </a:br>
            <a:r>
              <a:rPr lang="en" sz="1250">
                <a:solidFill>
                  <a:schemeClr val="dk1"/>
                </a:solidFill>
              </a:rPr>
              <a:t> moment in time and place. To this community and even,</a:t>
            </a:r>
            <a:br>
              <a:rPr lang="en" sz="1250">
                <a:solidFill>
                  <a:schemeClr val="dk1"/>
                </a:solidFill>
              </a:rPr>
            </a:br>
            <a:r>
              <a:rPr lang="en" sz="1250">
                <a:solidFill>
                  <a:schemeClr val="dk1"/>
                </a:solidFill>
              </a:rPr>
              <a:t> tenderly interconnected, this planet.</a:t>
            </a:r>
            <a:br>
              <a:rPr lang="en" sz="1250">
                <a:solidFill>
                  <a:schemeClr val="dk1"/>
                </a:solidFill>
              </a:rPr>
            </a:br>
            <a:r>
              <a:rPr lang="en" sz="1250">
                <a:solidFill>
                  <a:schemeClr val="dk1"/>
                </a:solidFill>
              </a:rPr>
              <a:t> We promise ourselves to the idea that we</a:t>
            </a:r>
            <a:br>
              <a:rPr lang="en" sz="1250">
                <a:solidFill>
                  <a:schemeClr val="dk1"/>
                </a:solidFill>
              </a:rPr>
            </a:br>
            <a:r>
              <a:rPr lang="en" sz="1250">
                <a:solidFill>
                  <a:schemeClr val="dk1"/>
                </a:solidFill>
              </a:rPr>
              <a:t> are each and all human beings. We promise that there</a:t>
            </a:r>
            <a:br>
              <a:rPr lang="en" sz="1250">
                <a:solidFill>
                  <a:schemeClr val="dk1"/>
                </a:solidFill>
              </a:rPr>
            </a:br>
            <a:r>
              <a:rPr lang="en" sz="1250">
                <a:solidFill>
                  <a:schemeClr val="dk1"/>
                </a:solidFill>
              </a:rPr>
              <a:t> is something moving between us that we cannot tame</a:t>
            </a:r>
            <a:br>
              <a:rPr lang="en" sz="1250">
                <a:solidFill>
                  <a:schemeClr val="dk1"/>
                </a:solidFill>
              </a:rPr>
            </a:br>
            <a:r>
              <a:rPr lang="en" sz="1250">
                <a:solidFill>
                  <a:schemeClr val="dk1"/>
                </a:solidFill>
              </a:rPr>
              <a:t> and cannot measure. The chalice is a reminder</a:t>
            </a:r>
            <a:br>
              <a:rPr lang="en" sz="1250">
                <a:solidFill>
                  <a:schemeClr val="dk1"/>
                </a:solidFill>
              </a:rPr>
            </a:br>
            <a:r>
              <a:rPr lang="en" sz="1250">
                <a:solidFill>
                  <a:schemeClr val="dk1"/>
                </a:solidFill>
              </a:rPr>
              <a:t> that what flame we keep inside us cannot light the way.</a:t>
            </a:r>
            <a:br>
              <a:rPr lang="en" sz="1200">
                <a:solidFill>
                  <a:schemeClr val="dk1"/>
                </a:solidFill>
              </a:rPr>
            </a:br>
            <a:endParaRPr sz="1200">
              <a:solidFill>
                <a:schemeClr val="dk1"/>
              </a:solidFill>
            </a:endParaRPr>
          </a:p>
          <a:p>
            <a:pPr marL="0" lvl="0" indent="0" algn="l" rtl="0">
              <a:spcBef>
                <a:spcPts val="1200"/>
              </a:spcBef>
              <a:spcAft>
                <a:spcPts val="1200"/>
              </a:spcAft>
              <a:buClr>
                <a:schemeClr val="dk1"/>
              </a:buClr>
              <a:buSzPts val="1100"/>
              <a:buFont typeface="Arial"/>
              <a:buNone/>
            </a:pPr>
            <a:endParaRPr sz="1200">
              <a:solidFill>
                <a:schemeClr val="dk1"/>
              </a:solidFill>
            </a:endParaRPr>
          </a:p>
        </p:txBody>
      </p:sp>
      <p:pic>
        <p:nvPicPr>
          <p:cNvPr id="65" name="Google Shape;65;p14"/>
          <p:cNvPicPr preferRelativeResize="0"/>
          <p:nvPr/>
        </p:nvPicPr>
        <p:blipFill>
          <a:blip r:embed="rId3">
            <a:alphaModFix/>
          </a:blip>
          <a:stretch>
            <a:fillRect/>
          </a:stretch>
        </p:blipFill>
        <p:spPr>
          <a:xfrm>
            <a:off x="0" y="4366650"/>
            <a:ext cx="9144000" cy="876300"/>
          </a:xfrm>
          <a:prstGeom prst="rect">
            <a:avLst/>
          </a:prstGeom>
          <a:noFill/>
          <a:ln>
            <a:noFill/>
          </a:ln>
        </p:spPr>
      </p:pic>
      <p:sp>
        <p:nvSpPr>
          <p:cNvPr id="66" name="Google Shape;66;p14"/>
          <p:cNvSpPr txBox="1"/>
          <p:nvPr/>
        </p:nvSpPr>
        <p:spPr>
          <a:xfrm>
            <a:off x="4666850" y="332575"/>
            <a:ext cx="4068300" cy="293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br>
              <a:rPr lang="en" sz="1200">
                <a:solidFill>
                  <a:schemeClr val="dk1"/>
                </a:solidFill>
              </a:rPr>
            </a:br>
            <a:r>
              <a:rPr lang="en" sz="1250">
                <a:solidFill>
                  <a:schemeClr val="dk1"/>
                </a:solidFill>
              </a:rPr>
              <a:t> The light must spill to shine. </a:t>
            </a:r>
            <a:endParaRPr sz="125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50">
                <a:solidFill>
                  <a:schemeClr val="dk1"/>
                </a:solidFill>
              </a:rPr>
              <a:t>The thing you must be is yourself. </a:t>
            </a:r>
            <a:endParaRPr sz="12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rPr>
              <a:t>Unadulterated, shedding the willingness</a:t>
            </a:r>
            <a:endParaRPr sz="12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rPr>
              <a:t>to journey alone, as though you are made of something</a:t>
            </a:r>
            <a:endParaRPr sz="12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rPr>
              <a:t>hard and unforgivable. You are human. You belong,</a:t>
            </a:r>
            <a:endParaRPr sz="12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rPr>
              <a:t>right here, right now. And together, we will chase away</a:t>
            </a:r>
            <a:endParaRPr sz="125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rPr>
              <a:t>the sickness, the secrets, and leave only the open</a:t>
            </a:r>
            <a:endParaRPr sz="1250">
              <a:solidFill>
                <a:schemeClr val="dk1"/>
              </a:solidFill>
            </a:endParaRPr>
          </a:p>
          <a:p>
            <a:pPr marL="0" lvl="0" indent="0" algn="l" rtl="0">
              <a:lnSpc>
                <a:spcPct val="115000"/>
              </a:lnSpc>
              <a:spcBef>
                <a:spcPts val="0"/>
              </a:spcBef>
              <a:spcAft>
                <a:spcPts val="0"/>
              </a:spcAft>
              <a:buNone/>
            </a:pPr>
            <a:r>
              <a:rPr lang="en" sz="1250">
                <a:solidFill>
                  <a:schemeClr val="dk1"/>
                </a:solidFill>
              </a:rPr>
              <a:t>Possibility that the future is a space for growth.</a:t>
            </a:r>
            <a:endParaRPr sz="1250">
              <a:solidFill>
                <a:schemeClr val="dk1"/>
              </a:solidFill>
            </a:endParaRPr>
          </a:p>
          <a:p>
            <a:pPr marL="0" lvl="0" indent="0" algn="l" rtl="0">
              <a:lnSpc>
                <a:spcPct val="115000"/>
              </a:lnSpc>
              <a:spcBef>
                <a:spcPts val="0"/>
              </a:spcBef>
              <a:spcAft>
                <a:spcPts val="0"/>
              </a:spcAft>
              <a:buNone/>
            </a:pPr>
            <a:endParaRPr sz="125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150">
                <a:solidFill>
                  <a:schemeClr val="dk1"/>
                </a:solidFill>
              </a:rPr>
              <a:t> </a:t>
            </a:r>
            <a:r>
              <a:rPr lang="en" sz="1550">
                <a:solidFill>
                  <a:schemeClr val="dk1"/>
                </a:solidFill>
              </a:rPr>
              <a:t>—</a:t>
            </a:r>
            <a:r>
              <a:rPr lang="en" sz="1550" i="1">
                <a:solidFill>
                  <a:schemeClr val="dk1"/>
                </a:solidFill>
              </a:rPr>
              <a:t>Spilling the light, </a:t>
            </a:r>
            <a:r>
              <a:rPr lang="en" i="1">
                <a:solidFill>
                  <a:schemeClr val="dk1"/>
                </a:solidFill>
              </a:rPr>
              <a:t>Rev. </a:t>
            </a:r>
            <a:r>
              <a:rPr lang="en" u="sng">
                <a:solidFill>
                  <a:srgbClr val="1155CC"/>
                </a:solidFill>
                <a:hlinkClick r:id="rId4">
                  <a:extLst>
                    <a:ext uri="{A12FA001-AC4F-418D-AE19-62706E023703}">
                      <ahyp:hlinkClr xmlns:ahyp="http://schemas.microsoft.com/office/drawing/2018/hyperlinkcolor" val="tx"/>
                    </a:ext>
                  </a:extLst>
                </a:hlinkClick>
              </a:rPr>
              <a:t>Julián Jamaica Soto</a:t>
            </a:r>
            <a:endParaRPr sz="1550">
              <a:solidFill>
                <a:schemeClr val="dk1"/>
              </a:solidFill>
            </a:endParaRPr>
          </a:p>
        </p:txBody>
      </p:sp>
      <p:pic>
        <p:nvPicPr>
          <p:cNvPr id="67" name="Google Shape;67;p14"/>
          <p:cNvPicPr preferRelativeResize="0"/>
          <p:nvPr/>
        </p:nvPicPr>
        <p:blipFill>
          <a:blip r:embed="rId5">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88225"/>
            <a:ext cx="8520600" cy="37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a:t>
            </a:r>
            <a:endParaRPr/>
          </a:p>
        </p:txBody>
      </p:sp>
      <p:sp>
        <p:nvSpPr>
          <p:cNvPr id="73" name="Google Shape;73;p15"/>
          <p:cNvSpPr txBox="1">
            <a:spLocks noGrp="1"/>
          </p:cNvSpPr>
          <p:nvPr>
            <p:ph type="body" idx="1"/>
          </p:nvPr>
        </p:nvSpPr>
        <p:spPr>
          <a:xfrm>
            <a:off x="311700" y="665025"/>
            <a:ext cx="8520600" cy="40404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Clr>
                <a:schemeClr val="dk1"/>
              </a:buClr>
              <a:buSzPct val="100000"/>
              <a:buFont typeface="Arial"/>
              <a:buNone/>
            </a:pPr>
            <a:endParaRPr sz="1100" b="1" dirty="0">
              <a:solidFill>
                <a:schemeClr val="dk1"/>
              </a:solidFill>
            </a:endParaRPr>
          </a:p>
          <a:p>
            <a:pPr marL="0" lvl="0" indent="0" algn="l" rtl="0">
              <a:spcBef>
                <a:spcPts val="0"/>
              </a:spcBef>
              <a:spcAft>
                <a:spcPts val="0"/>
              </a:spcAft>
              <a:buClr>
                <a:schemeClr val="dk1"/>
              </a:buClr>
              <a:buSzPct val="100000"/>
              <a:buFont typeface="Arial"/>
              <a:buNone/>
            </a:pPr>
            <a:r>
              <a:rPr lang="en" sz="1100" b="1" dirty="0">
                <a:solidFill>
                  <a:schemeClr val="dk1"/>
                </a:solidFill>
              </a:rPr>
              <a:t> </a:t>
            </a:r>
            <a:endParaRPr sz="1100" b="1" dirty="0">
              <a:solidFill>
                <a:schemeClr val="dk1"/>
              </a:solidFill>
            </a:endParaRPr>
          </a:p>
          <a:p>
            <a:pPr marL="114300" lvl="0" indent="0" algn="l" rtl="0">
              <a:spcBef>
                <a:spcPts val="0"/>
              </a:spcBef>
              <a:spcAft>
                <a:spcPts val="0"/>
              </a:spcAft>
              <a:buClr>
                <a:schemeClr val="dk1"/>
              </a:buClr>
              <a:buSzPct val="41509"/>
              <a:buFont typeface="Arial"/>
              <a:buNone/>
            </a:pPr>
            <a:r>
              <a:rPr lang="en" sz="2650" b="1" dirty="0">
                <a:solidFill>
                  <a:schemeClr val="dk1"/>
                </a:solidFill>
              </a:rPr>
              <a:t>Welcome and Introduction                                                                       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Chalice Lighting and Opening Words                                                 	5 minutes                                                                                                             </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Land Acknowledgement                                                                         	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Agenda Sharing                                                                                        	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Check In                                                                                                    	10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Covenant Making                                                                                     	20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BREAK                                                                                                      	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New way to think about Administration                                                	15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Break out Groups: Sharing Personal Professional Missions             	15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Appreciative Inquiry’s answer to white supremacy culture               	10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Break out Groups: Appreciative Inquiry Sharing Strengths               	20 minutes</a:t>
            </a:r>
            <a:endParaRPr sz="2650" b="1" dirty="0">
              <a:solidFill>
                <a:schemeClr val="dk1"/>
              </a:solidFill>
            </a:endParaRPr>
          </a:p>
          <a:p>
            <a:pPr marL="114300" lvl="0" indent="0" algn="l" rtl="0">
              <a:spcBef>
                <a:spcPts val="800"/>
              </a:spcBef>
              <a:spcAft>
                <a:spcPts val="0"/>
              </a:spcAft>
              <a:buClr>
                <a:schemeClr val="dk1"/>
              </a:buClr>
              <a:buSzPct val="41509"/>
              <a:buFont typeface="Arial"/>
              <a:buNone/>
            </a:pPr>
            <a:r>
              <a:rPr lang="en" sz="2650" b="1" dirty="0">
                <a:solidFill>
                  <a:schemeClr val="dk1"/>
                </a:solidFill>
              </a:rPr>
              <a:t>Closing/Extinguish Chalice                                                                  	5 minutes</a:t>
            </a:r>
            <a:endParaRPr sz="2650" b="1" dirty="0">
              <a:solidFill>
                <a:schemeClr val="dk1"/>
              </a:solidFill>
            </a:endParaRPr>
          </a:p>
          <a:p>
            <a:pPr marL="5029200" marR="63500" lvl="0" indent="0" algn="l" rtl="0">
              <a:spcBef>
                <a:spcPts val="800"/>
              </a:spcBef>
              <a:spcAft>
                <a:spcPts val="0"/>
              </a:spcAft>
              <a:buClr>
                <a:schemeClr val="dk1"/>
              </a:buClr>
              <a:buSzPct val="41509"/>
              <a:buFont typeface="Arial"/>
              <a:buNone/>
            </a:pPr>
            <a:r>
              <a:rPr lang="en" sz="2650" b="1" dirty="0">
                <a:solidFill>
                  <a:schemeClr val="dk1"/>
                </a:solidFill>
              </a:rPr>
              <a:t>Total Time: 2</a:t>
            </a:r>
            <a:r>
              <a:rPr lang="en" sz="3150" b="1" dirty="0">
                <a:solidFill>
                  <a:schemeClr val="dk1"/>
                </a:solidFill>
              </a:rPr>
              <a:t> hours</a:t>
            </a:r>
            <a:endParaRPr sz="3150" b="1" dirty="0">
              <a:solidFill>
                <a:schemeClr val="dk1"/>
              </a:solidFill>
            </a:endParaRPr>
          </a:p>
          <a:p>
            <a:pPr marL="0" lvl="0" indent="0" algn="l" rtl="0">
              <a:spcBef>
                <a:spcPts val="0"/>
              </a:spcBef>
              <a:spcAft>
                <a:spcPts val="1200"/>
              </a:spcAft>
              <a:buNone/>
            </a:pPr>
            <a:endParaRPr dirty="0"/>
          </a:p>
        </p:txBody>
      </p:sp>
      <p:pic>
        <p:nvPicPr>
          <p:cNvPr id="74" name="Google Shape;74;p15"/>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75" name="Google Shape;75;p15"/>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t>Please Share</a:t>
            </a:r>
            <a:endParaRPr sz="2820"/>
          </a:p>
        </p:txBody>
      </p:sp>
      <p:sp>
        <p:nvSpPr>
          <p:cNvPr id="81" name="Google Shape;8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1371600" lvl="0" indent="-406400" algn="l" rtl="0">
              <a:spcBef>
                <a:spcPts val="100"/>
              </a:spcBef>
              <a:spcAft>
                <a:spcPts val="0"/>
              </a:spcAft>
              <a:buClr>
                <a:schemeClr val="dk1"/>
              </a:buClr>
              <a:buSzPts val="2800"/>
              <a:buChar char="●"/>
            </a:pPr>
            <a:r>
              <a:rPr lang="en" sz="2800">
                <a:solidFill>
                  <a:schemeClr val="dk1"/>
                </a:solidFill>
              </a:rPr>
              <a:t>Name</a:t>
            </a:r>
            <a:endParaRPr sz="2800">
              <a:solidFill>
                <a:schemeClr val="dk1"/>
              </a:solidFill>
            </a:endParaRPr>
          </a:p>
          <a:p>
            <a:pPr marL="1371600" lvl="0" indent="-406400" algn="l" rtl="0">
              <a:spcBef>
                <a:spcPts val="0"/>
              </a:spcBef>
              <a:spcAft>
                <a:spcPts val="0"/>
              </a:spcAft>
              <a:buClr>
                <a:schemeClr val="dk1"/>
              </a:buClr>
              <a:buSzPts val="2800"/>
              <a:buChar char="●"/>
            </a:pPr>
            <a:r>
              <a:rPr lang="en" sz="2800">
                <a:solidFill>
                  <a:schemeClr val="dk1"/>
                </a:solidFill>
              </a:rPr>
              <a:t>Pronouns (if you choose)</a:t>
            </a:r>
            <a:endParaRPr sz="2800">
              <a:solidFill>
                <a:schemeClr val="dk1"/>
              </a:solidFill>
            </a:endParaRPr>
          </a:p>
          <a:p>
            <a:pPr marL="1371600" lvl="0" indent="-406400" algn="l" rtl="0">
              <a:spcBef>
                <a:spcPts val="0"/>
              </a:spcBef>
              <a:spcAft>
                <a:spcPts val="0"/>
              </a:spcAft>
              <a:buClr>
                <a:schemeClr val="dk1"/>
              </a:buClr>
              <a:buSzPts val="2800"/>
              <a:buChar char="●"/>
            </a:pPr>
            <a:r>
              <a:rPr lang="en" sz="2800">
                <a:solidFill>
                  <a:schemeClr val="dk1"/>
                </a:solidFill>
              </a:rPr>
              <a:t>Place</a:t>
            </a:r>
            <a:endParaRPr sz="2800">
              <a:solidFill>
                <a:schemeClr val="dk1"/>
              </a:solidFill>
            </a:endParaRPr>
          </a:p>
          <a:p>
            <a:pPr marL="1371600" lvl="0" indent="-406400" algn="l" rtl="0">
              <a:spcBef>
                <a:spcPts val="0"/>
              </a:spcBef>
              <a:spcAft>
                <a:spcPts val="0"/>
              </a:spcAft>
              <a:buClr>
                <a:schemeClr val="dk1"/>
              </a:buClr>
              <a:buSzPts val="2800"/>
              <a:buChar char="●"/>
            </a:pPr>
            <a:r>
              <a:rPr lang="en" sz="2800">
                <a:solidFill>
                  <a:schemeClr val="dk1"/>
                </a:solidFill>
              </a:rPr>
              <a:t>Role within your organization</a:t>
            </a:r>
            <a:endParaRPr sz="2800">
              <a:solidFill>
                <a:schemeClr val="dk1"/>
              </a:solidFill>
            </a:endParaRPr>
          </a:p>
          <a:p>
            <a:pPr marL="1371600" lvl="0" indent="-406400" algn="l" rtl="0">
              <a:spcBef>
                <a:spcPts val="0"/>
              </a:spcBef>
              <a:spcAft>
                <a:spcPts val="0"/>
              </a:spcAft>
              <a:buClr>
                <a:schemeClr val="dk1"/>
              </a:buClr>
              <a:buSzPts val="2800"/>
              <a:buChar char="●"/>
            </a:pPr>
            <a:r>
              <a:rPr lang="en" sz="2800">
                <a:solidFill>
                  <a:schemeClr val="dk1"/>
                </a:solidFill>
              </a:rPr>
              <a:t>1-3 important words from your </a:t>
            </a:r>
            <a:endParaRPr sz="2800">
              <a:solidFill>
                <a:schemeClr val="dk1"/>
              </a:solidFill>
            </a:endParaRPr>
          </a:p>
          <a:p>
            <a:pPr marL="1371600" lvl="0" indent="0" algn="l" rtl="0">
              <a:spcBef>
                <a:spcPts val="0"/>
              </a:spcBef>
              <a:spcAft>
                <a:spcPts val="0"/>
              </a:spcAft>
              <a:buNone/>
            </a:pPr>
            <a:r>
              <a:rPr lang="en" sz="2800">
                <a:solidFill>
                  <a:schemeClr val="dk1"/>
                </a:solidFill>
              </a:rPr>
              <a:t>Personal Professional Mission </a:t>
            </a:r>
            <a:endParaRPr sz="2800"/>
          </a:p>
        </p:txBody>
      </p:sp>
      <p:pic>
        <p:nvPicPr>
          <p:cNvPr id="82" name="Google Shape;82;p16"/>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83" name="Google Shape;83;p16"/>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3100">
              <a:solidFill>
                <a:schemeClr val="dk1"/>
              </a:solidFill>
            </a:endParaRPr>
          </a:p>
          <a:p>
            <a:pPr marL="0" lvl="0" indent="0" algn="ctr" rtl="0">
              <a:spcBef>
                <a:spcPts val="0"/>
              </a:spcBef>
              <a:spcAft>
                <a:spcPts val="0"/>
              </a:spcAft>
              <a:buNone/>
            </a:pPr>
            <a:r>
              <a:rPr lang="en" sz="3100">
                <a:solidFill>
                  <a:schemeClr val="dk1"/>
                </a:solidFill>
              </a:rPr>
              <a:t>We value_________ </a:t>
            </a:r>
            <a:endParaRPr sz="3100">
              <a:solidFill>
                <a:schemeClr val="dk1"/>
              </a:solidFill>
            </a:endParaRPr>
          </a:p>
          <a:p>
            <a:pPr marL="0" lvl="0" indent="0" algn="ctr" rtl="0">
              <a:spcBef>
                <a:spcPts val="0"/>
              </a:spcBef>
              <a:spcAft>
                <a:spcPts val="0"/>
              </a:spcAft>
              <a:buClr>
                <a:schemeClr val="dk1"/>
              </a:buClr>
              <a:buSzPts val="1100"/>
              <a:buFont typeface="Arial"/>
              <a:buNone/>
            </a:pPr>
            <a:r>
              <a:rPr lang="en" sz="3100">
                <a:solidFill>
                  <a:schemeClr val="dk1"/>
                </a:solidFill>
              </a:rPr>
              <a:t>so we covenant to _____________________. </a:t>
            </a:r>
            <a:endParaRPr sz="3800"/>
          </a:p>
        </p:txBody>
      </p:sp>
      <p:pic>
        <p:nvPicPr>
          <p:cNvPr id="89" name="Google Shape;89;p17"/>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90" name="Google Shape;90;p17"/>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311700" y="695275"/>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10700"/>
              <a:t>BREAK</a:t>
            </a:r>
            <a:endParaRPr sz="10700"/>
          </a:p>
        </p:txBody>
      </p:sp>
      <p:pic>
        <p:nvPicPr>
          <p:cNvPr id="96" name="Google Shape;96;p18"/>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97" name="Google Shape;97;p18"/>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800">
                <a:solidFill>
                  <a:schemeClr val="dk1"/>
                </a:solidFill>
              </a:rPr>
              <a:t>“In its broadest sense, administration can be defined as </a:t>
            </a:r>
            <a:r>
              <a:rPr lang="en" sz="2800" b="1">
                <a:solidFill>
                  <a:schemeClr val="dk1"/>
                </a:solidFill>
              </a:rPr>
              <a:t>the activities of groups co-operating to accomplish common goals</a:t>
            </a:r>
            <a:r>
              <a:rPr lang="en" sz="2800">
                <a:solidFill>
                  <a:schemeClr val="dk1"/>
                </a:solidFill>
              </a:rPr>
              <a:t>.” ~Herbert A. Simon</a:t>
            </a:r>
            <a:endParaRPr sz="2800">
              <a:solidFill>
                <a:schemeClr val="dk1"/>
              </a:solidFill>
            </a:endParaRPr>
          </a:p>
          <a:p>
            <a:pPr marL="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r>
              <a:rPr lang="en" sz="2800">
                <a:solidFill>
                  <a:schemeClr val="dk1"/>
                </a:solidFill>
              </a:rPr>
              <a:t>“the organization and direction of human and material resources to achieve desired ends.”</a:t>
            </a:r>
            <a:endParaRPr sz="2800">
              <a:solidFill>
                <a:schemeClr val="dk1"/>
              </a:solidFill>
            </a:endParaRPr>
          </a:p>
          <a:p>
            <a:pPr marL="0" lvl="0" indent="0" algn="l" rtl="0">
              <a:spcBef>
                <a:spcPts val="0"/>
              </a:spcBef>
              <a:spcAft>
                <a:spcPts val="0"/>
              </a:spcAft>
              <a:buNone/>
            </a:pPr>
            <a:r>
              <a:rPr lang="en" sz="2400">
                <a:solidFill>
                  <a:schemeClr val="dk1"/>
                </a:solidFill>
              </a:rPr>
              <a:t>~J.M. Pfiffner</a:t>
            </a:r>
            <a:endParaRPr sz="24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pic>
        <p:nvPicPr>
          <p:cNvPr id="103" name="Google Shape;103;p19"/>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04" name="Google Shape;104;p19"/>
          <p:cNvPicPr preferRelativeResize="0"/>
          <p:nvPr/>
        </p:nvPicPr>
        <p:blipFill>
          <a:blip r:embed="rId4">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t>Root Word: To minister</a:t>
            </a:r>
            <a:endParaRPr sz="2820"/>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p>
          <a:p>
            <a:pPr marL="0" lvl="0" indent="0" algn="l" rtl="0">
              <a:spcBef>
                <a:spcPts val="1200"/>
              </a:spcBef>
              <a:spcAft>
                <a:spcPts val="0"/>
              </a:spcAft>
              <a:buNone/>
            </a:pPr>
            <a:r>
              <a:rPr lang="en" sz="2500" i="1">
                <a:solidFill>
                  <a:schemeClr val="dk1"/>
                </a:solidFill>
              </a:rPr>
              <a:t>Administration</a:t>
            </a:r>
            <a:r>
              <a:rPr lang="en" sz="2500">
                <a:solidFill>
                  <a:schemeClr val="dk1"/>
                </a:solidFill>
              </a:rPr>
              <a:t> comes from the same root word </a:t>
            </a:r>
            <a:endParaRPr sz="2500">
              <a:solidFill>
                <a:schemeClr val="dk1"/>
              </a:solidFill>
            </a:endParaRPr>
          </a:p>
          <a:p>
            <a:pPr marL="0" lvl="0" indent="0" algn="l" rtl="0">
              <a:spcBef>
                <a:spcPts val="0"/>
              </a:spcBef>
              <a:spcAft>
                <a:spcPts val="0"/>
              </a:spcAft>
              <a:buNone/>
            </a:pPr>
            <a:r>
              <a:rPr lang="en" sz="2500">
                <a:solidFill>
                  <a:schemeClr val="dk1"/>
                </a:solidFill>
              </a:rPr>
              <a:t>as minister, </a:t>
            </a:r>
            <a:r>
              <a:rPr lang="en" sz="2500" b="1">
                <a:solidFill>
                  <a:schemeClr val="dk1"/>
                </a:solidFill>
              </a:rPr>
              <a:t>to serve. </a:t>
            </a:r>
            <a:endParaRPr sz="2500" b="1">
              <a:solidFill>
                <a:schemeClr val="dk1"/>
              </a:solidFill>
            </a:endParaRPr>
          </a:p>
          <a:p>
            <a:pPr marL="0" lvl="0" indent="0" algn="l" rtl="0">
              <a:spcBef>
                <a:spcPts val="0"/>
              </a:spcBef>
              <a:spcAft>
                <a:spcPts val="0"/>
              </a:spcAft>
              <a:buNone/>
            </a:pPr>
            <a:endParaRPr sz="2500" b="1">
              <a:solidFill>
                <a:schemeClr val="dk1"/>
              </a:solidFill>
            </a:endParaRPr>
          </a:p>
          <a:p>
            <a:pPr marL="0" lvl="0" indent="0" algn="l" rtl="0">
              <a:spcBef>
                <a:spcPts val="0"/>
              </a:spcBef>
              <a:spcAft>
                <a:spcPts val="0"/>
              </a:spcAft>
              <a:buNone/>
            </a:pPr>
            <a:endParaRPr sz="2500" b="1">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ct val="50000"/>
              <a:buFont typeface="Arial"/>
              <a:buNone/>
            </a:pPr>
            <a:r>
              <a:rPr lang="en" sz="2200">
                <a:solidFill>
                  <a:schemeClr val="dk1"/>
                </a:solidFill>
              </a:rPr>
              <a:t>An administrator is one who plans, organizes and manages the activities of an organization to accomplish its goals of the community over the long run. </a:t>
            </a:r>
            <a:endParaRPr sz="2200">
              <a:solidFill>
                <a:schemeClr val="dk1"/>
              </a:solidFill>
            </a:endParaRPr>
          </a:p>
          <a:p>
            <a:pPr marL="0" lvl="0" indent="0" algn="l" rtl="0">
              <a:spcBef>
                <a:spcPts val="0"/>
              </a:spcBef>
              <a:spcAft>
                <a:spcPts val="0"/>
              </a:spcAft>
              <a:buClr>
                <a:schemeClr val="dk1"/>
              </a:buClr>
              <a:buSzPct val="100000"/>
              <a:buFont typeface="Arial"/>
              <a:buNone/>
            </a:pPr>
            <a:endParaRPr sz="1100">
              <a:solidFill>
                <a:schemeClr val="dk1"/>
              </a:solidFill>
            </a:endParaRPr>
          </a:p>
          <a:p>
            <a:pPr marL="0" lvl="0" indent="0" algn="l" rtl="0">
              <a:spcBef>
                <a:spcPts val="0"/>
              </a:spcBef>
              <a:spcAft>
                <a:spcPts val="1200"/>
              </a:spcAft>
              <a:buNone/>
            </a:pPr>
            <a:endParaRPr/>
          </a:p>
        </p:txBody>
      </p:sp>
      <p:pic>
        <p:nvPicPr>
          <p:cNvPr id="111" name="Google Shape;111;p20"/>
          <p:cNvPicPr preferRelativeResize="0"/>
          <p:nvPr/>
        </p:nvPicPr>
        <p:blipFill>
          <a:blip r:embed="rId3">
            <a:alphaModFix/>
          </a:blip>
          <a:stretch>
            <a:fillRect/>
          </a:stretch>
        </p:blipFill>
        <p:spPr>
          <a:xfrm>
            <a:off x="0" y="4366650"/>
            <a:ext cx="9144000" cy="876300"/>
          </a:xfrm>
          <a:prstGeom prst="rect">
            <a:avLst/>
          </a:prstGeom>
          <a:noFill/>
          <a:ln>
            <a:noFill/>
          </a:ln>
        </p:spPr>
      </p:pic>
      <p:pic>
        <p:nvPicPr>
          <p:cNvPr id="112" name="Google Shape;112;p20"/>
          <p:cNvPicPr preferRelativeResize="0"/>
          <p:nvPr/>
        </p:nvPicPr>
        <p:blipFill>
          <a:blip r:embed="rId4">
            <a:alphaModFix/>
          </a:blip>
          <a:stretch>
            <a:fillRect/>
          </a:stretch>
        </p:blipFill>
        <p:spPr>
          <a:xfrm>
            <a:off x="5731000" y="1951500"/>
            <a:ext cx="1119600" cy="931850"/>
          </a:xfrm>
          <a:prstGeom prst="rect">
            <a:avLst/>
          </a:prstGeom>
          <a:noFill/>
          <a:ln>
            <a:noFill/>
          </a:ln>
        </p:spPr>
      </p:pic>
      <p:pic>
        <p:nvPicPr>
          <p:cNvPr id="113" name="Google Shape;113;p20"/>
          <p:cNvPicPr preferRelativeResize="0"/>
          <p:nvPr/>
        </p:nvPicPr>
        <p:blipFill>
          <a:blip r:embed="rId5">
            <a:alphaModFix/>
          </a:blip>
          <a:stretch>
            <a:fillRect/>
          </a:stretch>
        </p:blipFill>
        <p:spPr>
          <a:xfrm>
            <a:off x="6790100" y="4118232"/>
            <a:ext cx="2253362" cy="102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 Admin Metaphors</a:t>
            </a:r>
            <a:endParaRPr/>
          </a:p>
        </p:txBody>
      </p:sp>
      <p:sp>
        <p:nvSpPr>
          <p:cNvPr id="119" name="Google Shape;11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20" name="Google Shape;120;p21"/>
          <p:cNvPicPr preferRelativeResize="0"/>
          <p:nvPr/>
        </p:nvPicPr>
        <p:blipFill>
          <a:blip r:embed="rId3">
            <a:alphaModFix/>
          </a:blip>
          <a:stretch>
            <a:fillRect/>
          </a:stretch>
        </p:blipFill>
        <p:spPr>
          <a:xfrm>
            <a:off x="356050" y="1563150"/>
            <a:ext cx="2933700" cy="2438400"/>
          </a:xfrm>
          <a:prstGeom prst="rect">
            <a:avLst/>
          </a:prstGeom>
          <a:noFill/>
          <a:ln>
            <a:noFill/>
          </a:ln>
        </p:spPr>
      </p:pic>
      <p:pic>
        <p:nvPicPr>
          <p:cNvPr id="121" name="Google Shape;121;p21"/>
          <p:cNvPicPr preferRelativeResize="0"/>
          <p:nvPr/>
        </p:nvPicPr>
        <p:blipFill>
          <a:blip r:embed="rId4">
            <a:alphaModFix/>
          </a:blip>
          <a:stretch>
            <a:fillRect/>
          </a:stretch>
        </p:blipFill>
        <p:spPr>
          <a:xfrm>
            <a:off x="3386041" y="1604525"/>
            <a:ext cx="2837410" cy="2438400"/>
          </a:xfrm>
          <a:prstGeom prst="rect">
            <a:avLst/>
          </a:prstGeom>
          <a:noFill/>
          <a:ln>
            <a:noFill/>
          </a:ln>
        </p:spPr>
      </p:pic>
      <p:pic>
        <p:nvPicPr>
          <p:cNvPr id="122" name="Google Shape;122;p21"/>
          <p:cNvPicPr preferRelativeResize="0"/>
          <p:nvPr/>
        </p:nvPicPr>
        <p:blipFill>
          <a:blip r:embed="rId5">
            <a:alphaModFix/>
          </a:blip>
          <a:stretch>
            <a:fillRect/>
          </a:stretch>
        </p:blipFill>
        <p:spPr>
          <a:xfrm>
            <a:off x="6223450" y="1280575"/>
            <a:ext cx="2579625" cy="2720975"/>
          </a:xfrm>
          <a:prstGeom prst="rect">
            <a:avLst/>
          </a:prstGeom>
          <a:noFill/>
          <a:ln>
            <a:noFill/>
          </a:ln>
        </p:spPr>
      </p:pic>
      <p:pic>
        <p:nvPicPr>
          <p:cNvPr id="123" name="Google Shape;123;p21"/>
          <p:cNvPicPr preferRelativeResize="0"/>
          <p:nvPr/>
        </p:nvPicPr>
        <p:blipFill>
          <a:blip r:embed="rId6">
            <a:alphaModFix/>
          </a:blip>
          <a:stretch>
            <a:fillRect/>
          </a:stretch>
        </p:blipFill>
        <p:spPr>
          <a:xfrm>
            <a:off x="0" y="4366650"/>
            <a:ext cx="9144000" cy="876300"/>
          </a:xfrm>
          <a:prstGeom prst="rect">
            <a:avLst/>
          </a:prstGeom>
          <a:noFill/>
          <a:ln>
            <a:noFill/>
          </a:ln>
        </p:spPr>
      </p:pic>
      <p:pic>
        <p:nvPicPr>
          <p:cNvPr id="124" name="Google Shape;124;p21"/>
          <p:cNvPicPr preferRelativeResize="0"/>
          <p:nvPr/>
        </p:nvPicPr>
        <p:blipFill>
          <a:blip r:embed="rId7">
            <a:alphaModFix/>
          </a:blip>
          <a:stretch>
            <a:fillRect/>
          </a:stretch>
        </p:blipFill>
        <p:spPr>
          <a:xfrm>
            <a:off x="6790100" y="4118232"/>
            <a:ext cx="2253362" cy="102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On-screen Show (16:9)</PresentationFormat>
  <Paragraphs>78</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Welcome</vt:lpstr>
      <vt:lpstr>Opening Words</vt:lpstr>
      <vt:lpstr>Agenda</vt:lpstr>
      <vt:lpstr>Please Share</vt:lpstr>
      <vt:lpstr>PowerPoint Presentation</vt:lpstr>
      <vt:lpstr>PowerPoint Presentation</vt:lpstr>
      <vt:lpstr>PowerPoint Presentation</vt:lpstr>
      <vt:lpstr>Root Word: To minister</vt:lpstr>
      <vt:lpstr>Old Admin Metaphors</vt:lpstr>
      <vt:lpstr>Calendar Conceptualizing</vt:lpstr>
      <vt:lpstr>Administration as Circulation of Mission</vt:lpstr>
      <vt:lpstr>PowerPoint Presentation</vt:lpstr>
      <vt:lpstr>Breakout Group 1 Prompt</vt:lpstr>
      <vt:lpstr>PowerPoint Presentation</vt:lpstr>
      <vt:lpstr>Break Out Group 2 Prompt </vt:lpstr>
      <vt:lpstr>Closing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Gettie McNeill</dc:creator>
  <cp:lastModifiedBy>Sarah Gettie McNeill</cp:lastModifiedBy>
  <cp:revision>1</cp:revision>
  <dcterms:modified xsi:type="dcterms:W3CDTF">2024-09-20T14:43:00Z</dcterms:modified>
</cp:coreProperties>
</file>