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AprDrHwkLpKmrGLMt28EEJVxV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9d72600ab3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9d72600ab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622ecb6e6f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622ecb6e6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622ecb6e6f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622ecb6e6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622ecb6e6f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622ecb6e6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07302bc8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2a07302bc80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9f754925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9f754925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9d72600ab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9d72600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9d72600ab3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9d72600ab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9d72600ab3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9d72600ab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3"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 name="Google Shape;13;p43"/>
          <p:cNvSpPr txBox="1">
            <a:spLocks noGrp="1"/>
          </p:cNvSpPr>
          <p:nvPr>
            <p:ph type="ctrTitle"/>
          </p:nvPr>
        </p:nvSpPr>
        <p:spPr>
          <a:xfrm>
            <a:off x="841248" y="448056"/>
            <a:ext cx="10515600" cy="4069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9600"/>
              <a:buFont typeface="Arial"/>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3"/>
          <p:cNvSpPr txBox="1">
            <a:spLocks noGrp="1"/>
          </p:cNvSpPr>
          <p:nvPr>
            <p:ph type="subTitle"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4"/>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1000"/>
              </a:spcBef>
              <a:spcAft>
                <a:spcPts val="0"/>
              </a:spcAft>
              <a:buClr>
                <a:schemeClr val="dk1"/>
              </a:buClr>
              <a:buSzPts val="2800"/>
              <a:buChar char="•"/>
              <a:defRPr sz="2800"/>
            </a:lvl1pPr>
            <a:lvl2pPr marL="914400" lvl="1" indent="-381000" algn="l">
              <a:lnSpc>
                <a:spcPct val="110000"/>
              </a:lnSpc>
              <a:spcBef>
                <a:spcPts val="500"/>
              </a:spcBef>
              <a:spcAft>
                <a:spcPts val="0"/>
              </a:spcAft>
              <a:buClr>
                <a:schemeClr val="dk1"/>
              </a:buClr>
              <a:buSzPts val="2400"/>
              <a:buChar char="•"/>
              <a:defRPr sz="2400"/>
            </a:lvl2pPr>
            <a:lvl3pPr marL="1371600" lvl="2" indent="-355600" algn="l">
              <a:lnSpc>
                <a:spcPct val="110000"/>
              </a:lnSpc>
              <a:spcBef>
                <a:spcPts val="500"/>
              </a:spcBef>
              <a:spcAft>
                <a:spcPts val="0"/>
              </a:spcAft>
              <a:buClr>
                <a:schemeClr val="dk1"/>
              </a:buClr>
              <a:buSzPts val="2000"/>
              <a:buChar char="•"/>
              <a:defRPr sz="2000"/>
            </a:lvl3pPr>
            <a:lvl4pPr marL="1828800" lvl="3" indent="-342900" algn="l">
              <a:lnSpc>
                <a:spcPct val="110000"/>
              </a:lnSpc>
              <a:spcBef>
                <a:spcPts val="500"/>
              </a:spcBef>
              <a:spcAft>
                <a:spcPts val="0"/>
              </a:spcAft>
              <a:buClr>
                <a:schemeClr val="dk1"/>
              </a:buClr>
              <a:buSzPts val="1800"/>
              <a:buChar char="•"/>
              <a:defRPr sz="1800"/>
            </a:lvl4pPr>
            <a:lvl5pPr marL="2286000" lvl="4" indent="-342900" algn="l">
              <a:lnSpc>
                <a:spcPct val="11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4"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5"/>
          <p:cNvSpPr txBox="1">
            <a:spLocks noGrp="1"/>
          </p:cNvSpPr>
          <p:nvPr>
            <p:ph type="title"/>
          </p:nvPr>
        </p:nvSpPr>
        <p:spPr>
          <a:xfrm>
            <a:off x="841248" y="448056"/>
            <a:ext cx="10515600" cy="406908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5"/>
          <p:cNvSpPr txBox="1">
            <a:spLocks noGrp="1"/>
          </p:cNvSpPr>
          <p:nvPr>
            <p:ph type="body"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2800"/>
              <a:buNone/>
              <a:defRPr sz="2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5"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6"/>
          <p:cNvSpPr txBox="1">
            <a:spLocks noGrp="1"/>
          </p:cNvSpPr>
          <p:nvPr>
            <p:ph type="body" idx="1"/>
          </p:nvPr>
        </p:nvSpPr>
        <p:spPr>
          <a:xfrm>
            <a:off x="838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6"/>
          <p:cNvSpPr txBox="1">
            <a:spLocks noGrp="1"/>
          </p:cNvSpPr>
          <p:nvPr>
            <p:ph type="body" idx="2"/>
          </p:nvPr>
        </p:nvSpPr>
        <p:spPr>
          <a:xfrm>
            <a:off x="6172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46"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7"/>
          <p:cNvSpPr txBox="1">
            <a:spLocks noGrp="1"/>
          </p:cNvSpPr>
          <p:nvPr>
            <p:ph type="body" idx="1"/>
          </p:nvPr>
        </p:nvSpPr>
        <p:spPr>
          <a:xfrm>
            <a:off x="839788" y="1938528"/>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7"/>
          <p:cNvSpPr txBox="1">
            <a:spLocks noGrp="1"/>
          </p:cNvSpPr>
          <p:nvPr>
            <p:ph type="body" idx="2"/>
          </p:nvPr>
        </p:nvSpPr>
        <p:spPr>
          <a:xfrm>
            <a:off x="839788" y="2926080"/>
            <a:ext cx="5157787"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7"/>
          <p:cNvSpPr txBox="1">
            <a:spLocks noGrp="1"/>
          </p:cNvSpPr>
          <p:nvPr>
            <p:ph type="body" idx="3"/>
          </p:nvPr>
        </p:nvSpPr>
        <p:spPr>
          <a:xfrm>
            <a:off x="6172200" y="1938528"/>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7"/>
          <p:cNvSpPr txBox="1">
            <a:spLocks noGrp="1"/>
          </p:cNvSpPr>
          <p:nvPr>
            <p:ph type="body" idx="4"/>
          </p:nvPr>
        </p:nvSpPr>
        <p:spPr>
          <a:xfrm>
            <a:off x="6172200" y="2926080"/>
            <a:ext cx="5183188"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47"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48"/>
          <p:cNvSpPr txBox="1">
            <a:spLocks noGrp="1"/>
          </p:cNvSpPr>
          <p:nvPr>
            <p:ph type="title"/>
          </p:nvPr>
        </p:nvSpPr>
        <p:spPr>
          <a:xfrm>
            <a:off x="2203704" y="1728216"/>
            <a:ext cx="7781544" cy="339242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7800"/>
              <a:buFont typeface="Arial"/>
              <a:buNone/>
              <a:defRPr sz="7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48" descr="Tag=AccentColor&#10;Flavor=Light&#10;Target=FillAndLine"/>
          <p:cNvSpPr/>
          <p:nvPr/>
        </p:nvSpPr>
        <p:spPr>
          <a:xfrm>
            <a:off x="3974206" y="5126892"/>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50"/>
          <p:cNvSpPr txBox="1">
            <a:spLocks noGrp="1"/>
          </p:cNvSpPr>
          <p:nvPr>
            <p:ph type="title"/>
          </p:nvPr>
        </p:nvSpPr>
        <p:spPr>
          <a:xfrm>
            <a:off x="839788" y="457200"/>
            <a:ext cx="3932237"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0"/>
          <p:cNvSpPr txBox="1">
            <a:spLocks noGrp="1"/>
          </p:cNvSpPr>
          <p:nvPr>
            <p:ph type="body" idx="1"/>
          </p:nvPr>
        </p:nvSpPr>
        <p:spPr>
          <a:xfrm>
            <a:off x="5303520" y="548640"/>
            <a:ext cx="6053328" cy="5431536"/>
          </a:xfrm>
          <a:prstGeom prst="rect">
            <a:avLst/>
          </a:prstGeom>
          <a:noFill/>
          <a:ln>
            <a:noFill/>
          </a:ln>
        </p:spPr>
        <p:txBody>
          <a:bodyPr spcFirstLastPara="1" wrap="square" lIns="91425" tIns="45700" rIns="91425" bIns="45700" anchor="ctr" anchorCtr="0">
            <a:normAutofit/>
          </a:bodyPr>
          <a:lstStyle>
            <a:lvl1pPr marL="457200" lvl="0" indent="-431800" algn="l">
              <a:lnSpc>
                <a:spcPct val="110000"/>
              </a:lnSpc>
              <a:spcBef>
                <a:spcPts val="1000"/>
              </a:spcBef>
              <a:spcAft>
                <a:spcPts val="0"/>
              </a:spcAft>
              <a:buClr>
                <a:schemeClr val="dk1"/>
              </a:buClr>
              <a:buSzPts val="3200"/>
              <a:buChar char="•"/>
              <a:defRPr sz="3200"/>
            </a:lvl1pPr>
            <a:lvl2pPr marL="914400" lvl="1" indent="-406400" algn="l">
              <a:lnSpc>
                <a:spcPct val="110000"/>
              </a:lnSpc>
              <a:spcBef>
                <a:spcPts val="500"/>
              </a:spcBef>
              <a:spcAft>
                <a:spcPts val="0"/>
              </a:spcAft>
              <a:buClr>
                <a:schemeClr val="dk1"/>
              </a:buClr>
              <a:buSzPts val="2800"/>
              <a:buChar char="•"/>
              <a:defRPr sz="2800"/>
            </a:lvl2pPr>
            <a:lvl3pPr marL="1371600" lvl="2" indent="-381000" algn="l">
              <a:lnSpc>
                <a:spcPct val="110000"/>
              </a:lnSpc>
              <a:spcBef>
                <a:spcPts val="500"/>
              </a:spcBef>
              <a:spcAft>
                <a:spcPts val="0"/>
              </a:spcAft>
              <a:buClr>
                <a:schemeClr val="dk1"/>
              </a:buClr>
              <a:buSzPts val="2400"/>
              <a:buChar char="•"/>
              <a:defRPr sz="24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50"/>
          <p:cNvSpPr txBox="1">
            <a:spLocks noGrp="1"/>
          </p:cNvSpPr>
          <p:nvPr>
            <p:ph type="body" idx="2"/>
          </p:nvPr>
        </p:nvSpPr>
        <p:spPr>
          <a:xfrm>
            <a:off x="839788" y="3977640"/>
            <a:ext cx="3932237"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50" descr="Tag=AccentColor&#10;Flavor=Light&#10;Target=FillAndLine"/>
          <p:cNvSpPr/>
          <p:nvPr/>
        </p:nvSpPr>
        <p:spPr>
          <a:xfrm rot="5400000">
            <a:off x="2797492"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839788" y="457200"/>
            <a:ext cx="3931920"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a:spLocks noGrp="1"/>
          </p:cNvSpPr>
          <p:nvPr>
            <p:ph type="pic" idx="2"/>
          </p:nvPr>
        </p:nvSpPr>
        <p:spPr>
          <a:xfrm>
            <a:off x="5303520" y="548640"/>
            <a:ext cx="6053328" cy="5431536"/>
          </a:xfrm>
          <a:prstGeom prst="rect">
            <a:avLst/>
          </a:prstGeom>
          <a:noFill/>
          <a:ln>
            <a:noFill/>
          </a:ln>
        </p:spPr>
      </p:sp>
      <p:sp>
        <p:nvSpPr>
          <p:cNvPr id="71" name="Google Shape;71;p51"/>
          <p:cNvSpPr txBox="1">
            <a:spLocks noGrp="1"/>
          </p:cNvSpPr>
          <p:nvPr>
            <p:ph type="body" idx="1"/>
          </p:nvPr>
        </p:nvSpPr>
        <p:spPr>
          <a:xfrm>
            <a:off x="839788" y="3977640"/>
            <a:ext cx="3931920"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51" descr="Tag=AccentColor&#10;Flavor=Light&#10;Target=FillAndLine"/>
          <p:cNvSpPr/>
          <p:nvPr/>
        </p:nvSpPr>
        <p:spPr>
          <a:xfrm rot="5400000">
            <a:off x="2798064"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1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1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3" name="Google Shape;93;p1"/>
          <p:cNvPicPr preferRelativeResize="0"/>
          <p:nvPr/>
        </p:nvPicPr>
        <p:blipFill rotWithShape="1">
          <a:blip r:embed="rId3">
            <a:alphaModFix amt="50000"/>
          </a:blip>
          <a:srcRect t="4701" r="-1" b="20279"/>
          <a:stretch/>
        </p:blipFill>
        <p:spPr>
          <a:xfrm>
            <a:off x="20" y="10"/>
            <a:ext cx="12188931" cy="6857990"/>
          </a:xfrm>
          <a:prstGeom prst="rect">
            <a:avLst/>
          </a:prstGeom>
          <a:noFill/>
          <a:ln>
            <a:noFill/>
          </a:ln>
        </p:spPr>
      </p:pic>
      <p:sp>
        <p:nvSpPr>
          <p:cNvPr id="94" name="Google Shape;94;p1"/>
          <p:cNvSpPr txBox="1">
            <a:spLocks noGrp="1"/>
          </p:cNvSpPr>
          <p:nvPr>
            <p:ph type="ctrTitle"/>
          </p:nvPr>
        </p:nvSpPr>
        <p:spPr>
          <a:xfrm>
            <a:off x="1527048" y="1124712"/>
            <a:ext cx="9144000" cy="306324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9600"/>
              <a:buFont typeface="Arial"/>
              <a:buNone/>
            </a:pPr>
            <a:r>
              <a:rPr lang="en-US">
                <a:solidFill>
                  <a:schemeClr val="lt1"/>
                </a:solidFill>
              </a:rPr>
              <a:t>Leading UU Culture Change</a:t>
            </a:r>
            <a:endParaRPr/>
          </a:p>
        </p:txBody>
      </p:sp>
      <p:sp>
        <p:nvSpPr>
          <p:cNvPr id="95" name="Google Shape;95;p1"/>
          <p:cNvSpPr/>
          <p:nvPr/>
        </p:nvSpPr>
        <p:spPr>
          <a:xfrm rot="10800000" flipH="1">
            <a:off x="838200" y="720953"/>
            <a:ext cx="10515600" cy="5416094"/>
          </a:xfrm>
          <a:custGeom>
            <a:avLst/>
            <a:gdLst/>
            <a:ahLst/>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6" name="Google Shape;96;p1"/>
          <p:cNvSpPr/>
          <p:nvPr/>
        </p:nvSpPr>
        <p:spPr>
          <a:xfrm>
            <a:off x="3974206" y="441942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7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8"/>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5" name="Google Shape;155;p8"/>
          <p:cNvPicPr preferRelativeResize="0"/>
          <p:nvPr/>
        </p:nvPicPr>
        <p:blipFill rotWithShape="1">
          <a:blip r:embed="rId3">
            <a:alphaModFix amt="50000"/>
          </a:blip>
          <a:srcRect t="4701" r="-1" b="20279"/>
          <a:stretch/>
        </p:blipFill>
        <p:spPr>
          <a:xfrm>
            <a:off x="20" y="10"/>
            <a:ext cx="12188931" cy="6857990"/>
          </a:xfrm>
          <a:prstGeom prst="rect">
            <a:avLst/>
          </a:prstGeom>
          <a:noFill/>
          <a:ln>
            <a:noFill/>
          </a:ln>
        </p:spPr>
      </p:pic>
      <p:sp>
        <p:nvSpPr>
          <p:cNvPr id="156" name="Google Shape;156;p8"/>
          <p:cNvSpPr txBox="1">
            <a:spLocks noGrp="1"/>
          </p:cNvSpPr>
          <p:nvPr>
            <p:ph type="ctrTitle"/>
          </p:nvPr>
        </p:nvSpPr>
        <p:spPr>
          <a:xfrm>
            <a:off x="1527048" y="1124712"/>
            <a:ext cx="9144000" cy="306324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9600"/>
              <a:buFont typeface="Arial"/>
              <a:buNone/>
            </a:pPr>
            <a:r>
              <a:rPr lang="en-US">
                <a:solidFill>
                  <a:schemeClr val="lt1"/>
                </a:solidFill>
              </a:rPr>
              <a:t>Session two</a:t>
            </a:r>
            <a:endParaRPr/>
          </a:p>
        </p:txBody>
      </p:sp>
      <p:sp>
        <p:nvSpPr>
          <p:cNvPr id="157" name="Google Shape;157;p8"/>
          <p:cNvSpPr/>
          <p:nvPr/>
        </p:nvSpPr>
        <p:spPr>
          <a:xfrm rot="10800000" flipH="1">
            <a:off x="838200" y="720953"/>
            <a:ext cx="10515600" cy="5416094"/>
          </a:xfrm>
          <a:custGeom>
            <a:avLst/>
            <a:gdLst/>
            <a:ahLst/>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8" name="Google Shape;158;p8"/>
          <p:cNvSpPr/>
          <p:nvPr/>
        </p:nvSpPr>
        <p:spPr>
          <a:xfrm>
            <a:off x="3974206" y="441942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7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two – comfort with the discomfort </a:t>
            </a:r>
            <a:endParaRPr/>
          </a:p>
        </p:txBody>
      </p:sp>
      <p:sp>
        <p:nvSpPr>
          <p:cNvPr id="164" name="Google Shape;164;p9"/>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10000"/>
              </a:lnSpc>
              <a:spcBef>
                <a:spcPts val="0"/>
              </a:spcBef>
              <a:spcAft>
                <a:spcPts val="0"/>
              </a:spcAft>
              <a:buClr>
                <a:schemeClr val="dk1"/>
              </a:buClr>
              <a:buSzPct val="100000"/>
              <a:buChar char="•"/>
            </a:pPr>
            <a:r>
              <a:rPr lang="en-US"/>
              <a:t>Welcome</a:t>
            </a:r>
            <a:endParaRPr/>
          </a:p>
          <a:p>
            <a:pPr marL="685800" lvl="1" indent="-228600" algn="l" rtl="0">
              <a:lnSpc>
                <a:spcPct val="110000"/>
              </a:lnSpc>
              <a:spcBef>
                <a:spcPts val="500"/>
              </a:spcBef>
              <a:spcAft>
                <a:spcPts val="0"/>
              </a:spcAft>
              <a:buClr>
                <a:schemeClr val="dk1"/>
              </a:buClr>
              <a:buSzPct val="100000"/>
              <a:buChar char="•"/>
            </a:pPr>
            <a:r>
              <a:rPr lang="en-US"/>
              <a:t>Sharing the Covenant </a:t>
            </a:r>
            <a:endParaRPr/>
          </a:p>
          <a:p>
            <a:pPr marL="685800" lvl="1" indent="-228600" algn="l" rtl="0">
              <a:lnSpc>
                <a:spcPct val="110000"/>
              </a:lnSpc>
              <a:spcBef>
                <a:spcPts val="500"/>
              </a:spcBef>
              <a:spcAft>
                <a:spcPts val="0"/>
              </a:spcAft>
              <a:buClr>
                <a:schemeClr val="dk1"/>
              </a:buClr>
              <a:buSzPct val="100000"/>
              <a:buChar char="•"/>
            </a:pPr>
            <a:r>
              <a:rPr lang="en-US"/>
              <a:t>Opening Words </a:t>
            </a:r>
            <a:endParaRPr/>
          </a:p>
          <a:p>
            <a:pPr marL="685800" lvl="1" indent="-228600" algn="l" rtl="0">
              <a:lnSpc>
                <a:spcPct val="110000"/>
              </a:lnSpc>
              <a:spcBef>
                <a:spcPts val="500"/>
              </a:spcBef>
              <a:spcAft>
                <a:spcPts val="0"/>
              </a:spcAft>
              <a:buClr>
                <a:schemeClr val="dk1"/>
              </a:buClr>
              <a:buSzPct val="100000"/>
              <a:buChar char="•"/>
            </a:pPr>
            <a:r>
              <a:rPr lang="en-US"/>
              <a:t>Chalice Lighting </a:t>
            </a:r>
            <a:endParaRPr/>
          </a:p>
          <a:p>
            <a:pPr marL="685800" lvl="1" indent="-228600" algn="l" rtl="0">
              <a:lnSpc>
                <a:spcPct val="110000"/>
              </a:lnSpc>
              <a:spcBef>
                <a:spcPts val="500"/>
              </a:spcBef>
              <a:spcAft>
                <a:spcPts val="0"/>
              </a:spcAft>
              <a:buClr>
                <a:schemeClr val="dk1"/>
              </a:buClr>
              <a:buSzPct val="100000"/>
              <a:buChar char="•"/>
            </a:pPr>
            <a:r>
              <a:rPr lang="en-US"/>
              <a:t>Naming the Unnamed </a:t>
            </a:r>
            <a:endParaRPr/>
          </a:p>
          <a:p>
            <a:pPr marL="228600" lvl="0" indent="-228600" algn="l" rtl="0">
              <a:lnSpc>
                <a:spcPct val="110000"/>
              </a:lnSpc>
              <a:spcBef>
                <a:spcPts val="1000"/>
              </a:spcBef>
              <a:spcAft>
                <a:spcPts val="0"/>
              </a:spcAft>
              <a:buClr>
                <a:schemeClr val="dk1"/>
              </a:buClr>
              <a:buSzPct val="100000"/>
              <a:buChar char="•"/>
            </a:pPr>
            <a:r>
              <a:rPr lang="en-US"/>
              <a:t>Prior Lesson Discussion </a:t>
            </a:r>
            <a:endParaRPr/>
          </a:p>
          <a:p>
            <a:pPr marL="228600" lvl="0" indent="-228600" algn="l" rtl="0">
              <a:lnSpc>
                <a:spcPct val="110000"/>
              </a:lnSpc>
              <a:spcBef>
                <a:spcPts val="1000"/>
              </a:spcBef>
              <a:spcAft>
                <a:spcPts val="0"/>
              </a:spcAft>
              <a:buClr>
                <a:schemeClr val="dk1"/>
              </a:buClr>
              <a:buSzPct val="100000"/>
              <a:buChar char="•"/>
            </a:pPr>
            <a:r>
              <a:rPr lang="en-US"/>
              <a:t>Transitional Time (break)</a:t>
            </a:r>
            <a:endParaRPr/>
          </a:p>
          <a:p>
            <a:pPr marL="228600" lvl="0" indent="-228600" algn="l" rtl="0">
              <a:lnSpc>
                <a:spcPct val="110000"/>
              </a:lnSpc>
              <a:spcBef>
                <a:spcPts val="1000"/>
              </a:spcBef>
              <a:spcAft>
                <a:spcPts val="0"/>
              </a:spcAft>
              <a:buClr>
                <a:schemeClr val="dk1"/>
              </a:buClr>
              <a:buSzPct val="100000"/>
              <a:buChar char="•"/>
            </a:pPr>
            <a:r>
              <a:rPr lang="en-US"/>
              <a:t>Naming Our Emotions </a:t>
            </a:r>
            <a:endParaRPr/>
          </a:p>
          <a:p>
            <a:pPr marL="228600" lvl="0" indent="-228600" algn="l" rtl="0">
              <a:lnSpc>
                <a:spcPct val="110000"/>
              </a:lnSpc>
              <a:spcBef>
                <a:spcPts val="1000"/>
              </a:spcBef>
              <a:spcAft>
                <a:spcPts val="0"/>
              </a:spcAft>
              <a:buClr>
                <a:schemeClr val="dk1"/>
              </a:buClr>
              <a:buSzPct val="100000"/>
              <a:buChar char="•"/>
            </a:pPr>
            <a:r>
              <a:rPr lang="en-US"/>
              <a:t>Acknowledgement and Forgiveness: An Antidote to Fear </a:t>
            </a:r>
            <a:endParaRPr/>
          </a:p>
          <a:p>
            <a:pPr marL="228600" lvl="0" indent="-228600" algn="l" rtl="0">
              <a:lnSpc>
                <a:spcPct val="110000"/>
              </a:lnSpc>
              <a:spcBef>
                <a:spcPts val="1000"/>
              </a:spcBef>
              <a:spcAft>
                <a:spcPts val="0"/>
              </a:spcAft>
              <a:buClr>
                <a:schemeClr val="dk1"/>
              </a:buClr>
              <a:buSzPct val="100000"/>
              <a:buChar char="•"/>
            </a:pPr>
            <a:r>
              <a:rPr lang="en-US"/>
              <a:t>Forging a Path Forward in Faith – Action Board Activity </a:t>
            </a:r>
            <a:endParaRPr/>
          </a:p>
          <a:p>
            <a:pPr marL="228600" lvl="0" indent="-228600" algn="l" rtl="0">
              <a:lnSpc>
                <a:spcPct val="110000"/>
              </a:lnSpc>
              <a:spcBef>
                <a:spcPts val="1000"/>
              </a:spcBef>
              <a:spcAft>
                <a:spcPts val="0"/>
              </a:spcAft>
              <a:buClr>
                <a:schemeClr val="dk1"/>
              </a:buClr>
              <a:buSzPct val="100000"/>
              <a:buChar char="•"/>
            </a:pPr>
            <a:r>
              <a:rPr lang="en-US"/>
              <a:t>Closing </a:t>
            </a:r>
            <a:endParaRPr/>
          </a:p>
          <a:p>
            <a:pPr marL="457200" lvl="1" indent="0" algn="l" rtl="0">
              <a:lnSpc>
                <a:spcPct val="110000"/>
              </a:lnSpc>
              <a:spcBef>
                <a:spcPts val="500"/>
              </a:spcBef>
              <a:spcAft>
                <a:spcPts val="0"/>
              </a:spcAft>
              <a:buClr>
                <a:schemeClr val="dk1"/>
              </a:buClr>
              <a:buSzPct val="10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two – chalice lighting </a:t>
            </a:r>
            <a:endParaRPr/>
          </a:p>
        </p:txBody>
      </p:sp>
      <p:sp>
        <p:nvSpPr>
          <p:cNvPr id="170" name="Google Shape;170;p11"/>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800"/>
              <a:buNone/>
            </a:pPr>
            <a:r>
              <a:rPr lang="en-US"/>
              <a:t>“For Our Collective Liberation” by Deanna Vandiver: </a:t>
            </a:r>
            <a:endParaRPr/>
          </a:p>
          <a:p>
            <a:pPr marL="0" lvl="0" indent="0" algn="l" rtl="0">
              <a:lnSpc>
                <a:spcPct val="110000"/>
              </a:lnSpc>
              <a:spcBef>
                <a:spcPts val="1000"/>
              </a:spcBef>
              <a:spcAft>
                <a:spcPts val="0"/>
              </a:spcAft>
              <a:buClr>
                <a:schemeClr val="dk1"/>
              </a:buClr>
              <a:buSzPts val="2800"/>
              <a:buNone/>
            </a:pPr>
            <a:endParaRPr/>
          </a:p>
          <a:p>
            <a:pPr marL="0" lvl="0" indent="0" algn="l" rtl="0">
              <a:lnSpc>
                <a:spcPct val="110000"/>
              </a:lnSpc>
              <a:spcBef>
                <a:spcPts val="1000"/>
              </a:spcBef>
              <a:spcAft>
                <a:spcPts val="0"/>
              </a:spcAft>
              <a:buClr>
                <a:schemeClr val="dk1"/>
              </a:buClr>
              <a:buSzPts val="2800"/>
              <a:buNone/>
            </a:pPr>
            <a:r>
              <a:rPr lang="en-US"/>
              <a:t>We light this chalice—symbol of our faith alive in this world—naming our vision of collective liberation and daring to re-member each other into beloved community.</a:t>
            </a:r>
            <a:endParaRPr/>
          </a:p>
          <a:p>
            <a:pPr marL="0" lvl="0" indent="0" algn="l" rtl="0">
              <a:lnSpc>
                <a:spcPct val="110000"/>
              </a:lnSpc>
              <a:spcBef>
                <a:spcPts val="1000"/>
              </a:spcBef>
              <a:spcAft>
                <a:spcPts val="0"/>
              </a:spcAft>
              <a:buClr>
                <a:schemeClr val="dk1"/>
              </a:buClr>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97786"/>
              <a:buFont typeface="Arial"/>
              <a:buNone/>
            </a:pPr>
            <a:r>
              <a:rPr lang="en-US" sz="5522"/>
              <a:t>Session two – naming the unnamed</a:t>
            </a:r>
            <a:r>
              <a:rPr lang="en-US"/>
              <a:t> </a:t>
            </a:r>
            <a:endParaRPr/>
          </a:p>
        </p:txBody>
      </p:sp>
      <p:sp>
        <p:nvSpPr>
          <p:cNvPr id="176" name="Google Shape;176;p12"/>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800"/>
              <a:buNone/>
            </a:pPr>
            <a:r>
              <a:rPr lang="en-US" sz="2400"/>
              <a:t>We take this time, each session, to name what is often left unspoken.  We acknowledge that in our faith there is additional labor on our members, colleagues, and friends who hold marginalized identities as they are often placed in situations where the expectation is on them to teach when they are seeking spiritual renewal and community.  We acknowledge that this expectation causes harm. We affirm to root out the systems that allow this behavior to continue in our community so that we can fully live our Unitarian Universalist values in Beloved Community.  We acknowledge that this is not easy work and by showing up in this space together we are affirming our commitment to ourselves, each other, and this faith to continue working and building for our Beloved Community.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two – closing </a:t>
            </a:r>
            <a:endParaRPr/>
          </a:p>
        </p:txBody>
      </p:sp>
      <p:sp>
        <p:nvSpPr>
          <p:cNvPr id="182" name="Google Shape;182;p13"/>
          <p:cNvSpPr txBox="1">
            <a:spLocks noGrp="1"/>
          </p:cNvSpPr>
          <p:nvPr>
            <p:ph type="body" idx="1"/>
          </p:nvPr>
        </p:nvSpPr>
        <p:spPr>
          <a:xfrm>
            <a:off x="660400" y="1929384"/>
            <a:ext cx="11297920" cy="425196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0000"/>
              </a:lnSpc>
              <a:spcBef>
                <a:spcPts val="0"/>
              </a:spcBef>
              <a:spcAft>
                <a:spcPts val="0"/>
              </a:spcAft>
              <a:buClr>
                <a:schemeClr val="dk1"/>
              </a:buClr>
              <a:buSzPct val="100000"/>
              <a:buNone/>
            </a:pPr>
            <a:r>
              <a:rPr lang="en-US"/>
              <a:t>Our Work Has Just Begun</a:t>
            </a:r>
            <a:endParaRPr/>
          </a:p>
          <a:p>
            <a:pPr marL="0" lvl="0" indent="0" algn="l" rtl="0">
              <a:lnSpc>
                <a:spcPct val="110000"/>
              </a:lnSpc>
              <a:spcBef>
                <a:spcPts val="1000"/>
              </a:spcBef>
              <a:spcAft>
                <a:spcPts val="0"/>
              </a:spcAft>
              <a:buClr>
                <a:schemeClr val="dk1"/>
              </a:buClr>
              <a:buSzPct val="100000"/>
              <a:buNone/>
            </a:pPr>
            <a:r>
              <a:rPr lang="en-US"/>
              <a:t>Our work here tonight* is at an end</a:t>
            </a:r>
            <a:endParaRPr/>
          </a:p>
          <a:p>
            <a:pPr marL="0" lvl="0" indent="0" algn="l" rtl="0">
              <a:lnSpc>
                <a:spcPct val="110000"/>
              </a:lnSpc>
              <a:spcBef>
                <a:spcPts val="1000"/>
              </a:spcBef>
              <a:spcAft>
                <a:spcPts val="0"/>
              </a:spcAft>
              <a:buClr>
                <a:schemeClr val="dk1"/>
              </a:buClr>
              <a:buSzPct val="100000"/>
              <a:buNone/>
            </a:pPr>
            <a:r>
              <a:rPr lang="en-US"/>
              <a:t>And our work has just begun:</a:t>
            </a:r>
            <a:endParaRPr/>
          </a:p>
          <a:p>
            <a:pPr marL="0" lvl="0" indent="0" algn="l" rtl="0">
              <a:lnSpc>
                <a:spcPct val="110000"/>
              </a:lnSpc>
              <a:spcBef>
                <a:spcPts val="1000"/>
              </a:spcBef>
              <a:spcAft>
                <a:spcPts val="0"/>
              </a:spcAft>
              <a:buClr>
                <a:schemeClr val="dk1"/>
              </a:buClr>
              <a:buSzPct val="100000"/>
              <a:buNone/>
            </a:pPr>
            <a:r>
              <a:rPr lang="en-US"/>
              <a:t>The work of holding one another and this community in love.</a:t>
            </a:r>
            <a:endParaRPr/>
          </a:p>
          <a:p>
            <a:pPr marL="0" lvl="0" indent="0" algn="l" rtl="0">
              <a:lnSpc>
                <a:spcPct val="110000"/>
              </a:lnSpc>
              <a:spcBef>
                <a:spcPts val="1000"/>
              </a:spcBef>
              <a:spcAft>
                <a:spcPts val="0"/>
              </a:spcAft>
              <a:buClr>
                <a:schemeClr val="dk1"/>
              </a:buClr>
              <a:buSzPct val="100000"/>
              <a:buNone/>
            </a:pPr>
            <a:r>
              <a:rPr lang="en-US"/>
              <a:t>The work of trusting that we are on the right path.</a:t>
            </a:r>
            <a:endParaRPr/>
          </a:p>
          <a:p>
            <a:pPr marL="0" lvl="0" indent="0" algn="l" rtl="0">
              <a:lnSpc>
                <a:spcPct val="110000"/>
              </a:lnSpc>
              <a:spcBef>
                <a:spcPts val="1000"/>
              </a:spcBef>
              <a:spcAft>
                <a:spcPts val="0"/>
              </a:spcAft>
              <a:buClr>
                <a:schemeClr val="dk1"/>
              </a:buClr>
              <a:buSzPct val="100000"/>
              <a:buNone/>
            </a:pPr>
            <a:r>
              <a:rPr lang="en-US"/>
              <a:t>The work of believing that what connects us is stronger than what separates us   </a:t>
            </a:r>
            <a:endParaRPr/>
          </a:p>
          <a:p>
            <a:pPr marL="0" lvl="0" indent="0" algn="l" rtl="0">
              <a:lnSpc>
                <a:spcPct val="110000"/>
              </a:lnSpc>
              <a:spcBef>
                <a:spcPts val="1000"/>
              </a:spcBef>
              <a:spcAft>
                <a:spcPts val="0"/>
              </a:spcAft>
              <a:buClr>
                <a:schemeClr val="dk1"/>
              </a:buClr>
              <a:buSzPct val="100000"/>
              <a:buNone/>
            </a:pPr>
            <a:r>
              <a:rPr lang="en-US"/>
              <a:t>The work of engaging in that which makes us whole.</a:t>
            </a:r>
            <a:endParaRPr/>
          </a:p>
          <a:p>
            <a:pPr marL="0" lvl="0" indent="0" algn="l" rtl="0">
              <a:lnSpc>
                <a:spcPct val="110000"/>
              </a:lnSpc>
              <a:spcBef>
                <a:spcPts val="1000"/>
              </a:spcBef>
              <a:spcAft>
                <a:spcPts val="0"/>
              </a:spcAft>
              <a:buClr>
                <a:schemeClr val="dk1"/>
              </a:buClr>
              <a:buSzPct val="100000"/>
              <a:buNone/>
            </a:pPr>
            <a:r>
              <a:rPr lang="en-US"/>
              <a:t>The work of deeper understanding and commitment.</a:t>
            </a:r>
            <a:endParaRPr/>
          </a:p>
          <a:p>
            <a:pPr marL="0" lvl="0" indent="0" algn="l" rtl="0">
              <a:lnSpc>
                <a:spcPct val="110000"/>
              </a:lnSpc>
              <a:spcBef>
                <a:spcPts val="1000"/>
              </a:spcBef>
              <a:spcAft>
                <a:spcPts val="0"/>
              </a:spcAft>
              <a:buClr>
                <a:schemeClr val="dk1"/>
              </a:buClr>
              <a:buSzPct val="100000"/>
              <a:buNone/>
            </a:pPr>
            <a:r>
              <a:rPr lang="en-US"/>
              <a:t>The work of letting go of that which does not serve us.</a:t>
            </a:r>
            <a:endParaRPr/>
          </a:p>
          <a:p>
            <a:pPr marL="0" lvl="0" indent="0" algn="l" rtl="0">
              <a:lnSpc>
                <a:spcPct val="110000"/>
              </a:lnSpc>
              <a:spcBef>
                <a:spcPts val="1000"/>
              </a:spcBef>
              <a:spcAft>
                <a:spcPts val="0"/>
              </a:spcAft>
              <a:buClr>
                <a:schemeClr val="dk1"/>
              </a:buClr>
              <a:buSzPct val="100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9d72600ab3_0_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Session two - closing continued</a:t>
            </a:r>
            <a:endParaRPr/>
          </a:p>
        </p:txBody>
      </p:sp>
      <p:sp>
        <p:nvSpPr>
          <p:cNvPr id="188" name="Google Shape;188;g29d72600ab3_0_15"/>
          <p:cNvSpPr txBox="1">
            <a:spLocks noGrp="1"/>
          </p:cNvSpPr>
          <p:nvPr>
            <p:ph type="body" idx="1"/>
          </p:nvPr>
        </p:nvSpPr>
        <p:spPr>
          <a:xfrm>
            <a:off x="838200" y="1929384"/>
            <a:ext cx="10515600" cy="42519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Clr>
                <a:schemeClr val="dk1"/>
              </a:buClr>
              <a:buSzPct val="100000"/>
              <a:buFont typeface="Arial"/>
              <a:buNone/>
            </a:pPr>
            <a:r>
              <a:rPr lang="en-US"/>
              <a:t>The work of radical inclusion.</a:t>
            </a:r>
            <a:endParaRPr/>
          </a:p>
          <a:p>
            <a:pPr marL="0" lvl="0" indent="0" algn="l" rtl="0">
              <a:spcBef>
                <a:spcPts val="1000"/>
              </a:spcBef>
              <a:spcAft>
                <a:spcPts val="0"/>
              </a:spcAft>
              <a:buClr>
                <a:schemeClr val="dk1"/>
              </a:buClr>
              <a:buSzPct val="100000"/>
              <a:buFont typeface="Arial"/>
              <a:buNone/>
            </a:pPr>
            <a:r>
              <a:rPr lang="en-US"/>
              <a:t>The work of collective liberation.</a:t>
            </a:r>
            <a:endParaRPr/>
          </a:p>
          <a:p>
            <a:pPr marL="0" lvl="0" indent="0" algn="l" rtl="0">
              <a:spcBef>
                <a:spcPts val="1000"/>
              </a:spcBef>
              <a:spcAft>
                <a:spcPts val="0"/>
              </a:spcAft>
              <a:buClr>
                <a:schemeClr val="dk1"/>
              </a:buClr>
              <a:buSzPct val="100000"/>
              <a:buFont typeface="Arial"/>
              <a:buNone/>
            </a:pPr>
            <a:r>
              <a:rPr lang="en-US"/>
              <a:t>The work of this beloved community.</a:t>
            </a:r>
            <a:endParaRPr/>
          </a:p>
          <a:p>
            <a:pPr marL="0" lvl="0" indent="0" algn="l" rtl="0">
              <a:spcBef>
                <a:spcPts val="1000"/>
              </a:spcBef>
              <a:spcAft>
                <a:spcPts val="0"/>
              </a:spcAft>
              <a:buClr>
                <a:schemeClr val="dk1"/>
              </a:buClr>
              <a:buSzPct val="100000"/>
              <a:buFont typeface="Arial"/>
              <a:buNone/>
            </a:pPr>
            <a:r>
              <a:rPr lang="en-US"/>
              <a:t>A beloved community of which we are all part.</a:t>
            </a:r>
            <a:endParaRPr/>
          </a:p>
          <a:p>
            <a:pPr marL="0" lvl="0" indent="0" algn="l" rtl="0">
              <a:spcBef>
                <a:spcPts val="1000"/>
              </a:spcBef>
              <a:spcAft>
                <a:spcPts val="0"/>
              </a:spcAft>
              <a:buClr>
                <a:schemeClr val="dk1"/>
              </a:buClr>
              <a:buSzPct val="100000"/>
              <a:buFont typeface="Arial"/>
              <a:buNone/>
            </a:pPr>
            <a:r>
              <a:rPr lang="en-US"/>
              <a:t>A place where we are welcomed, respected, valued, cherished.</a:t>
            </a:r>
            <a:endParaRPr/>
          </a:p>
          <a:p>
            <a:pPr marL="0" lvl="0" indent="0" algn="l" rtl="0">
              <a:spcBef>
                <a:spcPts val="1000"/>
              </a:spcBef>
              <a:spcAft>
                <a:spcPts val="0"/>
              </a:spcAft>
              <a:buClr>
                <a:schemeClr val="dk1"/>
              </a:buClr>
              <a:buSzPct val="100000"/>
              <a:buFont typeface="Arial"/>
              <a:buNone/>
            </a:pPr>
            <a:r>
              <a:rPr lang="en-US"/>
              <a:t>A place where we belong.</a:t>
            </a:r>
            <a:endParaRPr/>
          </a:p>
          <a:p>
            <a:pPr marL="0" lvl="0" indent="0" algn="l" rtl="0">
              <a:spcBef>
                <a:spcPts val="1000"/>
              </a:spcBef>
              <a:spcAft>
                <a:spcPts val="0"/>
              </a:spcAft>
              <a:buClr>
                <a:schemeClr val="dk1"/>
              </a:buClr>
              <a:buSzPct val="100000"/>
              <a:buFont typeface="Arial"/>
              <a:buNone/>
            </a:pPr>
            <a:r>
              <a:rPr lang="en-US"/>
              <a:t>Go in peace. Amen. And blessed be.</a:t>
            </a:r>
            <a:endParaRPr/>
          </a:p>
          <a:p>
            <a:pPr marL="0" lvl="0" indent="0" algn="l" rtl="0">
              <a:spcBef>
                <a:spcPts val="1000"/>
              </a:spcBef>
              <a:spcAft>
                <a:spcPts val="0"/>
              </a:spcAft>
              <a:buClr>
                <a:schemeClr val="dk1"/>
              </a:buClr>
              <a:buSzPct val="100000"/>
              <a:buFont typeface="Arial"/>
              <a:buNone/>
            </a:pPr>
            <a:r>
              <a:rPr lang="en-US"/>
              <a:t>*This can be adjusted to whatever time best suits your needs.</a:t>
            </a:r>
            <a:endParaRPr/>
          </a:p>
          <a:p>
            <a:pPr marL="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14"/>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4" name="Google Shape;194;p14"/>
          <p:cNvPicPr preferRelativeResize="0"/>
          <p:nvPr/>
        </p:nvPicPr>
        <p:blipFill rotWithShape="1">
          <a:blip r:embed="rId3">
            <a:alphaModFix amt="50000"/>
          </a:blip>
          <a:srcRect t="4701" r="-1" b="20279"/>
          <a:stretch/>
        </p:blipFill>
        <p:spPr>
          <a:xfrm>
            <a:off x="20" y="10"/>
            <a:ext cx="12188931" cy="6857990"/>
          </a:xfrm>
          <a:prstGeom prst="rect">
            <a:avLst/>
          </a:prstGeom>
          <a:noFill/>
          <a:ln>
            <a:noFill/>
          </a:ln>
        </p:spPr>
      </p:pic>
      <p:sp>
        <p:nvSpPr>
          <p:cNvPr id="195" name="Google Shape;195;p14"/>
          <p:cNvSpPr txBox="1">
            <a:spLocks noGrp="1"/>
          </p:cNvSpPr>
          <p:nvPr>
            <p:ph type="ctrTitle"/>
          </p:nvPr>
        </p:nvSpPr>
        <p:spPr>
          <a:xfrm>
            <a:off x="1527048" y="1124712"/>
            <a:ext cx="9144000" cy="306324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9600"/>
              <a:buFont typeface="Arial"/>
              <a:buNone/>
            </a:pPr>
            <a:r>
              <a:rPr lang="en-US">
                <a:solidFill>
                  <a:schemeClr val="lt1"/>
                </a:solidFill>
              </a:rPr>
              <a:t>Session three</a:t>
            </a:r>
            <a:endParaRPr/>
          </a:p>
        </p:txBody>
      </p:sp>
      <p:sp>
        <p:nvSpPr>
          <p:cNvPr id="196" name="Google Shape;196;p14"/>
          <p:cNvSpPr/>
          <p:nvPr/>
        </p:nvSpPr>
        <p:spPr>
          <a:xfrm rot="10800000" flipH="1">
            <a:off x="838200" y="720953"/>
            <a:ext cx="10515600" cy="5416094"/>
          </a:xfrm>
          <a:custGeom>
            <a:avLst/>
            <a:gdLst/>
            <a:ahLst/>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7" name="Google Shape;197;p14"/>
          <p:cNvSpPr/>
          <p:nvPr/>
        </p:nvSpPr>
        <p:spPr>
          <a:xfrm>
            <a:off x="3974206" y="441942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7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three – power in congregations</a:t>
            </a:r>
            <a:endParaRPr/>
          </a:p>
        </p:txBody>
      </p:sp>
      <p:sp>
        <p:nvSpPr>
          <p:cNvPr id="203" name="Google Shape;203;p15"/>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10000"/>
              </a:lnSpc>
              <a:spcBef>
                <a:spcPts val="0"/>
              </a:spcBef>
              <a:spcAft>
                <a:spcPts val="0"/>
              </a:spcAft>
              <a:buClr>
                <a:schemeClr val="dk1"/>
              </a:buClr>
              <a:buSzPct val="100000"/>
              <a:buChar char="•"/>
            </a:pPr>
            <a:r>
              <a:rPr lang="en-US"/>
              <a:t>Welcome</a:t>
            </a:r>
            <a:endParaRPr/>
          </a:p>
          <a:p>
            <a:pPr marL="685800" lvl="1" indent="-228600" algn="l" rtl="0">
              <a:lnSpc>
                <a:spcPct val="110000"/>
              </a:lnSpc>
              <a:spcBef>
                <a:spcPts val="500"/>
              </a:spcBef>
              <a:spcAft>
                <a:spcPts val="0"/>
              </a:spcAft>
              <a:buClr>
                <a:schemeClr val="dk1"/>
              </a:buClr>
              <a:buSzPct val="100000"/>
              <a:buChar char="•"/>
            </a:pPr>
            <a:r>
              <a:rPr lang="en-US"/>
              <a:t>Sharing the Covenant </a:t>
            </a:r>
            <a:endParaRPr/>
          </a:p>
          <a:p>
            <a:pPr marL="685800" lvl="1" indent="-228600" algn="l" rtl="0">
              <a:lnSpc>
                <a:spcPct val="110000"/>
              </a:lnSpc>
              <a:spcBef>
                <a:spcPts val="500"/>
              </a:spcBef>
              <a:spcAft>
                <a:spcPts val="0"/>
              </a:spcAft>
              <a:buClr>
                <a:schemeClr val="dk1"/>
              </a:buClr>
              <a:buSzPct val="100000"/>
              <a:buChar char="•"/>
            </a:pPr>
            <a:r>
              <a:rPr lang="en-US"/>
              <a:t>Opening Words </a:t>
            </a:r>
            <a:endParaRPr/>
          </a:p>
          <a:p>
            <a:pPr marL="685800" lvl="1" indent="-228600" algn="l" rtl="0">
              <a:lnSpc>
                <a:spcPct val="110000"/>
              </a:lnSpc>
              <a:spcBef>
                <a:spcPts val="500"/>
              </a:spcBef>
              <a:spcAft>
                <a:spcPts val="0"/>
              </a:spcAft>
              <a:buClr>
                <a:schemeClr val="dk1"/>
              </a:buClr>
              <a:buSzPct val="100000"/>
              <a:buChar char="•"/>
            </a:pPr>
            <a:r>
              <a:rPr lang="en-US"/>
              <a:t>Chalice Lighting </a:t>
            </a:r>
            <a:endParaRPr/>
          </a:p>
          <a:p>
            <a:pPr marL="685800" lvl="1" indent="-228600" algn="l" rtl="0">
              <a:lnSpc>
                <a:spcPct val="110000"/>
              </a:lnSpc>
              <a:spcBef>
                <a:spcPts val="500"/>
              </a:spcBef>
              <a:spcAft>
                <a:spcPts val="0"/>
              </a:spcAft>
              <a:buClr>
                <a:schemeClr val="dk1"/>
              </a:buClr>
              <a:buSzPct val="100000"/>
              <a:buChar char="•"/>
            </a:pPr>
            <a:r>
              <a:rPr lang="en-US"/>
              <a:t>Naming the Unnamed </a:t>
            </a:r>
            <a:endParaRPr/>
          </a:p>
          <a:p>
            <a:pPr marL="228600" lvl="0" indent="-228600" algn="l" rtl="0">
              <a:lnSpc>
                <a:spcPct val="110000"/>
              </a:lnSpc>
              <a:spcBef>
                <a:spcPts val="1000"/>
              </a:spcBef>
              <a:spcAft>
                <a:spcPts val="0"/>
              </a:spcAft>
              <a:buClr>
                <a:schemeClr val="dk1"/>
              </a:buClr>
              <a:buSzPct val="100000"/>
              <a:buChar char="•"/>
            </a:pPr>
            <a:r>
              <a:rPr lang="en-US"/>
              <a:t>Prior Lesson Discussion </a:t>
            </a:r>
            <a:endParaRPr/>
          </a:p>
          <a:p>
            <a:pPr marL="228600" lvl="0" indent="-228600" algn="l" rtl="0">
              <a:lnSpc>
                <a:spcPct val="110000"/>
              </a:lnSpc>
              <a:spcBef>
                <a:spcPts val="1000"/>
              </a:spcBef>
              <a:spcAft>
                <a:spcPts val="0"/>
              </a:spcAft>
              <a:buClr>
                <a:schemeClr val="dk1"/>
              </a:buClr>
              <a:buSzPct val="100000"/>
              <a:buChar char="•"/>
            </a:pPr>
            <a:r>
              <a:rPr lang="en-US"/>
              <a:t>Transitional Time </a:t>
            </a:r>
            <a:endParaRPr/>
          </a:p>
          <a:p>
            <a:pPr marL="228600" lvl="0" indent="-228600" algn="l" rtl="0">
              <a:lnSpc>
                <a:spcPct val="110000"/>
              </a:lnSpc>
              <a:spcBef>
                <a:spcPts val="1000"/>
              </a:spcBef>
              <a:spcAft>
                <a:spcPts val="0"/>
              </a:spcAft>
              <a:buClr>
                <a:schemeClr val="dk1"/>
              </a:buClr>
              <a:buSzPct val="100000"/>
              <a:buChar char="•"/>
            </a:pPr>
            <a:r>
              <a:rPr lang="en-US"/>
              <a:t>Naming Our Identities and Privileges</a:t>
            </a:r>
            <a:endParaRPr/>
          </a:p>
          <a:p>
            <a:pPr marL="685800" lvl="1" indent="-228600" algn="l" rtl="0">
              <a:lnSpc>
                <a:spcPct val="110000"/>
              </a:lnSpc>
              <a:spcBef>
                <a:spcPts val="500"/>
              </a:spcBef>
              <a:spcAft>
                <a:spcPts val="0"/>
              </a:spcAft>
              <a:buClr>
                <a:schemeClr val="dk1"/>
              </a:buClr>
              <a:buSzPct val="100000"/>
              <a:buChar char="•"/>
            </a:pPr>
            <a:r>
              <a:rPr lang="en-US"/>
              <a:t>Exploring Language  </a:t>
            </a:r>
            <a:endParaRPr/>
          </a:p>
          <a:p>
            <a:pPr marL="228600" lvl="0" indent="-228600" algn="l" rtl="0">
              <a:lnSpc>
                <a:spcPct val="110000"/>
              </a:lnSpc>
              <a:spcBef>
                <a:spcPts val="1000"/>
              </a:spcBef>
              <a:spcAft>
                <a:spcPts val="0"/>
              </a:spcAft>
              <a:buClr>
                <a:schemeClr val="dk1"/>
              </a:buClr>
              <a:buSzPct val="100000"/>
              <a:buChar char="•"/>
            </a:pPr>
            <a:r>
              <a:rPr lang="en-US"/>
              <a:t>Analyzing Privilege and The Role of Polity in Our Congregations </a:t>
            </a:r>
            <a:endParaRPr/>
          </a:p>
          <a:p>
            <a:pPr marL="228600" lvl="0" indent="-228600" algn="l" rtl="0">
              <a:lnSpc>
                <a:spcPct val="110000"/>
              </a:lnSpc>
              <a:spcBef>
                <a:spcPts val="1000"/>
              </a:spcBef>
              <a:spcAft>
                <a:spcPts val="0"/>
              </a:spcAft>
              <a:buClr>
                <a:schemeClr val="dk1"/>
              </a:buClr>
              <a:buSzPct val="100000"/>
              <a:buChar char="•"/>
            </a:pPr>
            <a:r>
              <a:rPr lang="en-US"/>
              <a:t>Forging a Path Forward in Faith – Action Board Activity </a:t>
            </a:r>
            <a:endParaRPr/>
          </a:p>
          <a:p>
            <a:pPr marL="228600" lvl="0" indent="-228600" algn="l" rtl="0">
              <a:lnSpc>
                <a:spcPct val="110000"/>
              </a:lnSpc>
              <a:spcBef>
                <a:spcPts val="1000"/>
              </a:spcBef>
              <a:spcAft>
                <a:spcPts val="0"/>
              </a:spcAft>
              <a:buClr>
                <a:schemeClr val="dk1"/>
              </a:buClr>
              <a:buSzPct val="100000"/>
              <a:buChar char="•"/>
            </a:pPr>
            <a:r>
              <a:rPr lang="en-US"/>
              <a:t>Closing </a:t>
            </a:r>
            <a:endParaRPr/>
          </a:p>
          <a:p>
            <a:pPr marL="228600" lvl="0" indent="-117475" algn="l" rtl="0">
              <a:lnSpc>
                <a:spcPct val="110000"/>
              </a:lnSpc>
              <a:spcBef>
                <a:spcPts val="1000"/>
              </a:spcBef>
              <a:spcAft>
                <a:spcPts val="0"/>
              </a:spcAft>
              <a:buClr>
                <a:schemeClr val="dk1"/>
              </a:buClr>
              <a:buSzPct val="100000"/>
              <a:buNone/>
            </a:pPr>
            <a:endParaRPr/>
          </a:p>
          <a:p>
            <a:pPr marL="228600" lvl="0" indent="-117475" algn="l" rtl="0">
              <a:lnSpc>
                <a:spcPct val="110000"/>
              </a:lnSpc>
              <a:spcBef>
                <a:spcPts val="1000"/>
              </a:spcBef>
              <a:spcAft>
                <a:spcPts val="0"/>
              </a:spcAft>
              <a:buClr>
                <a:schemeClr val="dk1"/>
              </a:buClr>
              <a:buSzPct val="100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three – chalice lighting</a:t>
            </a:r>
            <a:endParaRPr/>
          </a:p>
        </p:txBody>
      </p:sp>
      <p:sp>
        <p:nvSpPr>
          <p:cNvPr id="209" name="Google Shape;209;p17"/>
          <p:cNvSpPr txBox="1">
            <a:spLocks noGrp="1"/>
          </p:cNvSpPr>
          <p:nvPr>
            <p:ph type="body" idx="1"/>
          </p:nvPr>
        </p:nvSpPr>
        <p:spPr>
          <a:xfrm>
            <a:off x="223525" y="1929374"/>
            <a:ext cx="11877000" cy="46350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10000"/>
              </a:lnSpc>
              <a:spcBef>
                <a:spcPts val="0"/>
              </a:spcBef>
              <a:spcAft>
                <a:spcPts val="0"/>
              </a:spcAft>
              <a:buClr>
                <a:schemeClr val="dk1"/>
              </a:buClr>
              <a:buSzPct val="100000"/>
              <a:buNone/>
            </a:pPr>
            <a:r>
              <a:rPr lang="en-US"/>
              <a:t>Bold and Courageous Together - </a:t>
            </a:r>
            <a:endParaRPr/>
          </a:p>
          <a:p>
            <a:pPr marL="0" lvl="0" indent="0" algn="l" rtl="0">
              <a:lnSpc>
                <a:spcPct val="110000"/>
              </a:lnSpc>
              <a:spcBef>
                <a:spcPts val="1000"/>
              </a:spcBef>
              <a:spcAft>
                <a:spcPts val="0"/>
              </a:spcAft>
              <a:buClr>
                <a:schemeClr val="dk1"/>
              </a:buClr>
              <a:buSzPct val="86723"/>
              <a:buNone/>
            </a:pPr>
            <a:r>
              <a:rPr lang="en-US" sz="3228"/>
              <a:t>Reader 1:</a:t>
            </a:r>
            <a:endParaRPr sz="3228"/>
          </a:p>
          <a:p>
            <a:pPr marL="0" lvl="0" indent="0" algn="l" rtl="0">
              <a:lnSpc>
                <a:spcPct val="110000"/>
              </a:lnSpc>
              <a:spcBef>
                <a:spcPts val="1000"/>
              </a:spcBef>
              <a:spcAft>
                <a:spcPts val="0"/>
              </a:spcAft>
              <a:buClr>
                <a:schemeClr val="dk1"/>
              </a:buClr>
              <a:buSzPct val="86723"/>
              <a:buNone/>
            </a:pPr>
            <a:r>
              <a:rPr lang="en-US" sz="3228"/>
              <a:t>The word courage comes from the Latin cor, which means heart. According to poet Mark Nepo, the original use of the word courage meant to stand by one’s core: a “striking concept that reinforces the belief found in almost all traditions that living from the Center is what enables us to face whatever life has to offer.”</a:t>
            </a:r>
            <a:endParaRPr sz="3228"/>
          </a:p>
          <a:p>
            <a:pPr marL="0" lvl="0" indent="0" algn="l" rtl="0">
              <a:lnSpc>
                <a:spcPct val="110000"/>
              </a:lnSpc>
              <a:spcBef>
                <a:spcPts val="1000"/>
              </a:spcBef>
              <a:spcAft>
                <a:spcPts val="0"/>
              </a:spcAft>
              <a:buClr>
                <a:schemeClr val="dk1"/>
              </a:buClr>
              <a:buSzPct val="86723"/>
              <a:buNone/>
            </a:pPr>
            <a:r>
              <a:rPr lang="en-US" sz="3228"/>
              <a:t>Reader 2:</a:t>
            </a:r>
            <a:endParaRPr sz="3228"/>
          </a:p>
          <a:p>
            <a:pPr marL="0" lvl="0" indent="0" algn="l" rtl="0">
              <a:lnSpc>
                <a:spcPct val="110000"/>
              </a:lnSpc>
              <a:spcBef>
                <a:spcPts val="1000"/>
              </a:spcBef>
              <a:spcAft>
                <a:spcPts val="0"/>
              </a:spcAft>
              <a:buClr>
                <a:schemeClr val="dk1"/>
              </a:buClr>
              <a:buSzPct val="86723"/>
              <a:buNone/>
            </a:pPr>
            <a:r>
              <a:rPr lang="en-US" sz="3228"/>
              <a:t>To “encourage” means to hearten; to impart strength and confidence. This is our work, as a religious community: to encourage one another; to be bold in engaging the world around us, as well as what scares us internally; to give one another the confidence and heart to live as fully as possible.</a:t>
            </a:r>
            <a:endParaRPr sz="3228"/>
          </a:p>
          <a:p>
            <a:pPr marL="0" lvl="0" indent="0" algn="l" rtl="0">
              <a:lnSpc>
                <a:spcPct val="110000"/>
              </a:lnSpc>
              <a:spcBef>
                <a:spcPts val="1000"/>
              </a:spcBef>
              <a:spcAft>
                <a:spcPts val="0"/>
              </a:spcAft>
              <a:buClr>
                <a:schemeClr val="dk1"/>
              </a:buClr>
              <a:buSzPct val="86723"/>
              <a:buNone/>
            </a:pPr>
            <a:r>
              <a:rPr lang="en-US" sz="3228"/>
              <a:t>Congregation:</a:t>
            </a:r>
            <a:endParaRPr sz="3228"/>
          </a:p>
          <a:p>
            <a:pPr marL="0" lvl="0" indent="0" algn="l" rtl="0">
              <a:lnSpc>
                <a:spcPct val="110000"/>
              </a:lnSpc>
              <a:spcBef>
                <a:spcPts val="1000"/>
              </a:spcBef>
              <a:spcAft>
                <a:spcPts val="0"/>
              </a:spcAft>
              <a:buClr>
                <a:schemeClr val="dk1"/>
              </a:buClr>
              <a:buSzPct val="86723"/>
              <a:buNone/>
            </a:pPr>
            <a:r>
              <a:rPr lang="en-US" sz="3228"/>
              <a:t>With full hearts,</a:t>
            </a:r>
            <a:endParaRPr sz="3228"/>
          </a:p>
          <a:p>
            <a:pPr marL="0" lvl="0" indent="0" algn="l" rtl="0">
              <a:lnSpc>
                <a:spcPct val="110000"/>
              </a:lnSpc>
              <a:spcBef>
                <a:spcPts val="1000"/>
              </a:spcBef>
              <a:spcAft>
                <a:spcPts val="0"/>
              </a:spcAft>
              <a:buClr>
                <a:schemeClr val="dk1"/>
              </a:buClr>
              <a:buSzPct val="86723"/>
              <a:buNone/>
            </a:pPr>
            <a:r>
              <a:rPr lang="en-US" sz="3228"/>
              <a:t>we affirm our relationships with one another;</a:t>
            </a:r>
            <a:endParaRPr sz="3228"/>
          </a:p>
          <a:p>
            <a:pPr marL="0" lvl="0" indent="0" algn="l" rtl="0">
              <a:lnSpc>
                <a:spcPct val="110000"/>
              </a:lnSpc>
              <a:spcBef>
                <a:spcPts val="1000"/>
              </a:spcBef>
              <a:spcAft>
                <a:spcPts val="0"/>
              </a:spcAft>
              <a:buClr>
                <a:schemeClr val="dk1"/>
              </a:buClr>
              <a:buSzPct val="86723"/>
              <a:buNone/>
            </a:pPr>
            <a:r>
              <a:rPr lang="en-US" sz="3228"/>
              <a:t>we recognize our agency and our connective power;</a:t>
            </a:r>
            <a:endParaRPr sz="3228"/>
          </a:p>
          <a:p>
            <a:pPr marL="0" lvl="0" indent="0" algn="l" rtl="0">
              <a:lnSpc>
                <a:spcPct val="110000"/>
              </a:lnSpc>
              <a:spcBef>
                <a:spcPts val="1000"/>
              </a:spcBef>
              <a:spcAft>
                <a:spcPts val="0"/>
              </a:spcAft>
              <a:buClr>
                <a:schemeClr val="dk1"/>
              </a:buClr>
              <a:buSzPct val="86723"/>
              <a:buNone/>
            </a:pPr>
            <a:r>
              <a:rPr lang="en-US" sz="3228"/>
              <a:t>and we accept our responsibility to be bold and courageous.</a:t>
            </a:r>
            <a:endParaRPr sz="3228"/>
          </a:p>
          <a:p>
            <a:pPr marL="0" lvl="0" indent="0" algn="l" rtl="0">
              <a:lnSpc>
                <a:spcPct val="110000"/>
              </a:lnSpc>
              <a:spcBef>
                <a:spcPts val="1000"/>
              </a:spcBef>
              <a:spcAft>
                <a:spcPts val="0"/>
              </a:spcAft>
              <a:buClr>
                <a:schemeClr val="dk1"/>
              </a:buClr>
              <a:buSzPct val="86723"/>
              <a:buNone/>
            </a:pPr>
            <a:r>
              <a:rPr lang="en-US" sz="3228"/>
              <a:t>We light this chalice,</a:t>
            </a:r>
            <a:endParaRPr sz="3228"/>
          </a:p>
          <a:p>
            <a:pPr marL="0" lvl="0" indent="0" algn="l" rtl="0">
              <a:lnSpc>
                <a:spcPct val="110000"/>
              </a:lnSpc>
              <a:spcBef>
                <a:spcPts val="1000"/>
              </a:spcBef>
              <a:spcAft>
                <a:spcPts val="0"/>
              </a:spcAft>
              <a:buClr>
                <a:schemeClr val="dk1"/>
              </a:buClr>
              <a:buSzPct val="86723"/>
              <a:buNone/>
            </a:pPr>
            <a:r>
              <a:rPr lang="en-US" sz="3228"/>
              <a:t>symbol of all that we are, all that we have done together,</a:t>
            </a:r>
            <a:endParaRPr sz="3228"/>
          </a:p>
          <a:p>
            <a:pPr marL="0" lvl="0" indent="0" algn="l" rtl="0">
              <a:lnSpc>
                <a:spcPct val="110000"/>
              </a:lnSpc>
              <a:spcBef>
                <a:spcPts val="1000"/>
              </a:spcBef>
              <a:spcAft>
                <a:spcPts val="0"/>
              </a:spcAft>
              <a:buClr>
                <a:schemeClr val="dk1"/>
              </a:buClr>
              <a:buSzPct val="86723"/>
              <a:buNone/>
            </a:pPr>
            <a:r>
              <a:rPr lang="en-US" sz="3228"/>
              <a:t>and all that we will be as our shared ministry encourages those within, and beyond, our walls.</a:t>
            </a:r>
            <a:endParaRPr sz="3228"/>
          </a:p>
          <a:p>
            <a:pPr marL="0" lvl="0" indent="0" algn="l" rtl="0">
              <a:lnSpc>
                <a:spcPct val="110000"/>
              </a:lnSpc>
              <a:spcBef>
                <a:spcPts val="1000"/>
              </a:spcBef>
              <a:spcAft>
                <a:spcPts val="0"/>
              </a:spcAft>
              <a:buClr>
                <a:schemeClr val="dk1"/>
              </a:buClr>
              <a:buSzPct val="86723"/>
              <a:buNone/>
            </a:pPr>
            <a:endParaRPr sz="3228"/>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99794"/>
              <a:buFont typeface="Arial"/>
              <a:buNone/>
            </a:pPr>
            <a:r>
              <a:rPr lang="en-US" sz="5411"/>
              <a:t>Session three – naming the unnamed</a:t>
            </a:r>
            <a:r>
              <a:rPr lang="en-US"/>
              <a:t> </a:t>
            </a:r>
            <a:endParaRPr/>
          </a:p>
        </p:txBody>
      </p:sp>
      <p:sp>
        <p:nvSpPr>
          <p:cNvPr id="215" name="Google Shape;215;p18"/>
          <p:cNvSpPr txBox="1">
            <a:spLocks noGrp="1"/>
          </p:cNvSpPr>
          <p:nvPr>
            <p:ph type="body" idx="1"/>
          </p:nvPr>
        </p:nvSpPr>
        <p:spPr>
          <a:xfrm>
            <a:off x="838200" y="1929384"/>
            <a:ext cx="10515600" cy="42519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800"/>
              <a:buNone/>
            </a:pPr>
            <a:r>
              <a:rPr lang="en-US" sz="2400"/>
              <a:t>We take this time, each session, to name what is often left unspoken.  We acknowledge that in our faith there is additional labor on our members, colleagues, and friends who hold marginalized identities as they are often placed in situations where the expectation is on them to teach when they are seeking spiritual renewal and community.  We acknowledge that this expectation causes harm. We affirm to root out the systems that allow this behavior to continue in our community so that we can fully live our Unitarian Universalist values in Beloved Community.  We acknowledge that this is not easy work and by showing up in this space together we are affirming our commitment to ourselves, each other, and this faith to continue working and building for our Beloved Community.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2" name="Google Shape;102;p2"/>
          <p:cNvPicPr preferRelativeResize="0"/>
          <p:nvPr/>
        </p:nvPicPr>
        <p:blipFill rotWithShape="1">
          <a:blip r:embed="rId3">
            <a:alphaModFix amt="50000"/>
          </a:blip>
          <a:srcRect t="4701" r="-1" b="20279"/>
          <a:stretch/>
        </p:blipFill>
        <p:spPr>
          <a:xfrm>
            <a:off x="20" y="10"/>
            <a:ext cx="12188931" cy="6857990"/>
          </a:xfrm>
          <a:prstGeom prst="rect">
            <a:avLst/>
          </a:prstGeom>
          <a:noFill/>
          <a:ln>
            <a:noFill/>
          </a:ln>
        </p:spPr>
      </p:pic>
      <p:sp>
        <p:nvSpPr>
          <p:cNvPr id="103" name="Google Shape;103;p2"/>
          <p:cNvSpPr txBox="1">
            <a:spLocks noGrp="1"/>
          </p:cNvSpPr>
          <p:nvPr>
            <p:ph type="ctrTitle"/>
          </p:nvPr>
        </p:nvSpPr>
        <p:spPr>
          <a:xfrm>
            <a:off x="1527048" y="1124712"/>
            <a:ext cx="9144000" cy="306324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9600"/>
              <a:buFont typeface="Arial"/>
              <a:buNone/>
            </a:pPr>
            <a:r>
              <a:rPr lang="en-US">
                <a:solidFill>
                  <a:schemeClr val="lt1"/>
                </a:solidFill>
              </a:rPr>
              <a:t>Session one</a:t>
            </a:r>
            <a:endParaRPr/>
          </a:p>
        </p:txBody>
      </p:sp>
      <p:sp>
        <p:nvSpPr>
          <p:cNvPr id="104" name="Google Shape;104;p2"/>
          <p:cNvSpPr/>
          <p:nvPr/>
        </p:nvSpPr>
        <p:spPr>
          <a:xfrm rot="10800000" flipH="1">
            <a:off x="838200" y="720953"/>
            <a:ext cx="10515600" cy="5416094"/>
          </a:xfrm>
          <a:custGeom>
            <a:avLst/>
            <a:gdLst/>
            <a:ahLst/>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5" name="Google Shape;105;p2"/>
          <p:cNvSpPr/>
          <p:nvPr/>
        </p:nvSpPr>
        <p:spPr>
          <a:xfrm>
            <a:off x="3974206" y="441942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7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19"/>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1" name="Google Shape;221;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2" name="Google Shape;222;p19"/>
          <p:cNvSpPr txBox="1">
            <a:spLocks noGrp="1"/>
          </p:cNvSpPr>
          <p:nvPr>
            <p:ph type="title"/>
          </p:nvPr>
        </p:nvSpPr>
        <p:spPr>
          <a:xfrm>
            <a:off x="638882" y="639193"/>
            <a:ext cx="3571810" cy="357351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5800"/>
              <a:buFont typeface="Arial"/>
              <a:buNone/>
            </a:pPr>
            <a:r>
              <a:rPr lang="en-US" sz="5800"/>
              <a:t>Session three – writing for change</a:t>
            </a:r>
            <a:endParaRPr/>
          </a:p>
        </p:txBody>
      </p:sp>
      <p:sp>
        <p:nvSpPr>
          <p:cNvPr id="223" name="Google Shape;223;p19"/>
          <p:cNvSpPr/>
          <p:nvPr/>
        </p:nvSpPr>
        <p:spPr>
          <a:xfrm>
            <a:off x="643278" y="4409267"/>
            <a:ext cx="3255095" cy="27432"/>
          </a:xfrm>
          <a:custGeom>
            <a:avLst/>
            <a:gdLst/>
            <a:ahLst/>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9AD47"/>
          </a:solidFill>
          <a:ln w="38100" cap="rnd" cmpd="sng">
            <a:solidFill>
              <a:srgbClr val="F9AD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4" name="Google Shape;224;p19"/>
          <p:cNvPicPr preferRelativeResize="0">
            <a:picLocks noGrp="1"/>
          </p:cNvPicPr>
          <p:nvPr>
            <p:ph type="body" idx="1"/>
          </p:nvPr>
        </p:nvPicPr>
        <p:blipFill rotWithShape="1">
          <a:blip r:embed="rId3">
            <a:alphaModFix/>
          </a:blip>
          <a:srcRect/>
          <a:stretch/>
        </p:blipFill>
        <p:spPr>
          <a:xfrm>
            <a:off x="4654296" y="1097589"/>
            <a:ext cx="7214616" cy="4635390"/>
          </a:xfrm>
          <a:prstGeom prst="rect">
            <a:avLst/>
          </a:prstGeom>
          <a:noFill/>
          <a:ln>
            <a:noFill/>
          </a:ln>
        </p:spPr>
      </p:pic>
      <p:sp>
        <p:nvSpPr>
          <p:cNvPr id="225" name="Google Shape;225;p19"/>
          <p:cNvSpPr txBox="1"/>
          <p:nvPr/>
        </p:nvSpPr>
        <p:spPr>
          <a:xfrm>
            <a:off x="638882" y="4677853"/>
            <a:ext cx="38094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Graph from the University of Southern California’s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Diversity Toolkit: A Guide to Discussing Identity, Power and Privilege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en-US"/>
              <a:t>Session 3 - UUA Bylaws Article iii section c-3.2 Congregational polity </a:t>
            </a:r>
            <a:endParaRPr/>
          </a:p>
        </p:txBody>
      </p:sp>
      <p:pic>
        <p:nvPicPr>
          <p:cNvPr id="231" name="Google Shape;231;p20"/>
          <p:cNvPicPr preferRelativeResize="0">
            <a:picLocks noGrp="1"/>
          </p:cNvPicPr>
          <p:nvPr>
            <p:ph type="body" idx="1"/>
          </p:nvPr>
        </p:nvPicPr>
        <p:blipFill rotWithShape="1">
          <a:blip r:embed="rId3">
            <a:alphaModFix/>
          </a:blip>
          <a:srcRect/>
          <a:stretch/>
        </p:blipFill>
        <p:spPr>
          <a:xfrm>
            <a:off x="1544320" y="2208680"/>
            <a:ext cx="9408160" cy="38168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622ecb6e6f_0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659"/>
              <a:t>Session 3 - Privilege in Congregations Questions</a:t>
            </a:r>
            <a:endParaRPr sz="3659"/>
          </a:p>
        </p:txBody>
      </p:sp>
      <p:sp>
        <p:nvSpPr>
          <p:cNvPr id="237" name="Google Shape;237;g2622ecb6e6f_0_10"/>
          <p:cNvSpPr txBox="1">
            <a:spLocks noGrp="1"/>
          </p:cNvSpPr>
          <p:nvPr>
            <p:ph type="body" idx="1"/>
          </p:nvPr>
        </p:nvSpPr>
        <p:spPr>
          <a:xfrm>
            <a:off x="838200" y="1929384"/>
            <a:ext cx="10515600" cy="4251900"/>
          </a:xfrm>
          <a:prstGeom prst="rect">
            <a:avLst/>
          </a:prstGeom>
        </p:spPr>
        <p:txBody>
          <a:bodyPr spcFirstLastPara="1" wrap="square" lIns="91425" tIns="45700" rIns="91425" bIns="45700" anchor="t" anchorCtr="0">
            <a:normAutofit/>
          </a:bodyPr>
          <a:lstStyle/>
          <a:p>
            <a:pPr marL="0" lvl="0" indent="0" algn="l" rtl="0">
              <a:lnSpc>
                <a:spcPct val="200000"/>
              </a:lnSpc>
              <a:spcBef>
                <a:spcPts val="0"/>
              </a:spcBef>
              <a:spcAft>
                <a:spcPts val="0"/>
              </a:spcAft>
              <a:buNone/>
            </a:pPr>
            <a:r>
              <a:rPr lang="en-US" sz="1700">
                <a:latin typeface="Calibri"/>
                <a:ea typeface="Calibri"/>
                <a:cs typeface="Calibri"/>
                <a:sym typeface="Calibri"/>
              </a:rPr>
              <a:t>You can answer aloud or place your answers in the chat for us to read. </a:t>
            </a:r>
            <a:endParaRPr sz="1700">
              <a:latin typeface="Calibri"/>
              <a:ea typeface="Calibri"/>
              <a:cs typeface="Calibri"/>
              <a:sym typeface="Calibri"/>
            </a:endParaRPr>
          </a:p>
          <a:p>
            <a:pPr marL="457200" lvl="0" indent="-336550" algn="l" rtl="0">
              <a:lnSpc>
                <a:spcPct val="200000"/>
              </a:lnSpc>
              <a:spcBef>
                <a:spcPts val="0"/>
              </a:spcBef>
              <a:spcAft>
                <a:spcPts val="0"/>
              </a:spcAft>
              <a:buSzPts val="1700"/>
              <a:buFont typeface="Calibri"/>
              <a:buChar char="●"/>
            </a:pPr>
            <a:r>
              <a:rPr lang="en-US" sz="1700">
                <a:latin typeface="Calibri"/>
                <a:ea typeface="Calibri"/>
                <a:cs typeface="Calibri"/>
                <a:sym typeface="Calibri"/>
              </a:rPr>
              <a:t>What are some observations you made about the dominant identities present in your congregation?  </a:t>
            </a:r>
            <a:endParaRPr sz="1700">
              <a:latin typeface="Calibri"/>
              <a:ea typeface="Calibri"/>
              <a:cs typeface="Calibri"/>
              <a:sym typeface="Calibri"/>
            </a:endParaRPr>
          </a:p>
          <a:p>
            <a:pPr marL="914400" lvl="1" indent="-336550" algn="l" rtl="0">
              <a:lnSpc>
                <a:spcPct val="200000"/>
              </a:lnSpc>
              <a:spcBef>
                <a:spcPts val="0"/>
              </a:spcBef>
              <a:spcAft>
                <a:spcPts val="0"/>
              </a:spcAft>
              <a:buSzPts val="1700"/>
              <a:buFont typeface="Calibri"/>
              <a:buChar char="○"/>
            </a:pPr>
            <a:r>
              <a:rPr lang="en-US" sz="1700">
                <a:latin typeface="Calibri"/>
                <a:ea typeface="Calibri"/>
                <a:cs typeface="Calibri"/>
                <a:sym typeface="Calibri"/>
              </a:rPr>
              <a:t>Do these identities carry privilege? </a:t>
            </a:r>
            <a:endParaRPr sz="1700">
              <a:latin typeface="Calibri"/>
              <a:ea typeface="Calibri"/>
              <a:cs typeface="Calibri"/>
              <a:sym typeface="Calibri"/>
            </a:endParaRPr>
          </a:p>
          <a:p>
            <a:pPr marL="457200" lvl="0" indent="-336550" algn="l" rtl="0">
              <a:lnSpc>
                <a:spcPct val="200000"/>
              </a:lnSpc>
              <a:spcBef>
                <a:spcPts val="0"/>
              </a:spcBef>
              <a:spcAft>
                <a:spcPts val="0"/>
              </a:spcAft>
              <a:buSzPts val="1700"/>
              <a:buFont typeface="Calibri"/>
              <a:buChar char="●"/>
            </a:pPr>
            <a:r>
              <a:rPr lang="en-US" sz="1700">
                <a:latin typeface="Calibri"/>
                <a:ea typeface="Calibri"/>
                <a:cs typeface="Calibri"/>
                <a:sym typeface="Calibri"/>
              </a:rPr>
              <a:t>Do these dominant identities impact the culture change work in your congregation positively, negatively, or not at all?  </a:t>
            </a:r>
            <a:endParaRPr sz="1700">
              <a:latin typeface="Calibri"/>
              <a:ea typeface="Calibri"/>
              <a:cs typeface="Calibri"/>
              <a:sym typeface="Calibri"/>
            </a:endParaRPr>
          </a:p>
          <a:p>
            <a:pPr marL="457200" lvl="0" indent="-336550" algn="l" rtl="0">
              <a:lnSpc>
                <a:spcPct val="200000"/>
              </a:lnSpc>
              <a:spcBef>
                <a:spcPts val="0"/>
              </a:spcBef>
              <a:spcAft>
                <a:spcPts val="0"/>
              </a:spcAft>
              <a:buSzPts val="1700"/>
              <a:buFont typeface="Calibri"/>
              <a:buChar char="●"/>
            </a:pPr>
            <a:r>
              <a:rPr lang="en-US" sz="1700">
                <a:latin typeface="Calibri"/>
                <a:ea typeface="Calibri"/>
                <a:cs typeface="Calibri"/>
                <a:sym typeface="Calibri"/>
              </a:rPr>
              <a:t>Do you have areas of overlapping identities with the dominant identities in your congregation?  </a:t>
            </a:r>
            <a:endParaRPr sz="1700">
              <a:latin typeface="Calibri"/>
              <a:ea typeface="Calibri"/>
              <a:cs typeface="Calibri"/>
              <a:sym typeface="Calibri"/>
            </a:endParaRPr>
          </a:p>
          <a:p>
            <a:pPr marL="914400" lvl="1" indent="-336550" algn="l" rtl="0">
              <a:lnSpc>
                <a:spcPct val="200000"/>
              </a:lnSpc>
              <a:spcBef>
                <a:spcPts val="0"/>
              </a:spcBef>
              <a:spcAft>
                <a:spcPts val="0"/>
              </a:spcAft>
              <a:buSzPts val="1700"/>
              <a:buFont typeface="Calibri"/>
              <a:buChar char="○"/>
            </a:pPr>
            <a:r>
              <a:rPr lang="en-US" sz="1700">
                <a:latin typeface="Calibri"/>
                <a:ea typeface="Calibri"/>
                <a:cs typeface="Calibri"/>
                <a:sym typeface="Calibri"/>
              </a:rPr>
              <a:t>If you do, what are some ways you can build a bridge between your shared identities to gain partners in the work you’re doing? </a:t>
            </a:r>
            <a:endParaRPr sz="27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three – closing </a:t>
            </a:r>
            <a:endParaRPr/>
          </a:p>
        </p:txBody>
      </p:sp>
      <p:sp>
        <p:nvSpPr>
          <p:cNvPr id="243" name="Google Shape;243;p21"/>
          <p:cNvSpPr txBox="1">
            <a:spLocks noGrp="1"/>
          </p:cNvSpPr>
          <p:nvPr>
            <p:ph type="body" idx="1"/>
          </p:nvPr>
        </p:nvSpPr>
        <p:spPr>
          <a:xfrm>
            <a:off x="568960" y="1929384"/>
            <a:ext cx="11358900" cy="42519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0000"/>
              </a:lnSpc>
              <a:spcBef>
                <a:spcPts val="0"/>
              </a:spcBef>
              <a:spcAft>
                <a:spcPts val="0"/>
              </a:spcAft>
              <a:buClr>
                <a:schemeClr val="dk1"/>
              </a:buClr>
              <a:buSzPct val="100000"/>
              <a:buNone/>
            </a:pPr>
            <a:r>
              <a:rPr lang="en-US"/>
              <a:t>Our Work Has Just Begun</a:t>
            </a:r>
            <a:endParaRPr/>
          </a:p>
          <a:p>
            <a:pPr marL="0" lvl="0" indent="0" algn="l" rtl="0">
              <a:lnSpc>
                <a:spcPct val="110000"/>
              </a:lnSpc>
              <a:spcBef>
                <a:spcPts val="1000"/>
              </a:spcBef>
              <a:spcAft>
                <a:spcPts val="0"/>
              </a:spcAft>
              <a:buClr>
                <a:schemeClr val="dk1"/>
              </a:buClr>
              <a:buSzPct val="100000"/>
              <a:buNone/>
            </a:pPr>
            <a:r>
              <a:rPr lang="en-US"/>
              <a:t>Our work here tonight* is at an end</a:t>
            </a:r>
            <a:endParaRPr/>
          </a:p>
          <a:p>
            <a:pPr marL="0" lvl="0" indent="0" algn="l" rtl="0">
              <a:lnSpc>
                <a:spcPct val="110000"/>
              </a:lnSpc>
              <a:spcBef>
                <a:spcPts val="1000"/>
              </a:spcBef>
              <a:spcAft>
                <a:spcPts val="0"/>
              </a:spcAft>
              <a:buClr>
                <a:schemeClr val="dk1"/>
              </a:buClr>
              <a:buSzPct val="100000"/>
              <a:buNone/>
            </a:pPr>
            <a:r>
              <a:rPr lang="en-US"/>
              <a:t>And our work has just begun:</a:t>
            </a:r>
            <a:endParaRPr/>
          </a:p>
          <a:p>
            <a:pPr marL="0" lvl="0" indent="0" algn="l" rtl="0">
              <a:lnSpc>
                <a:spcPct val="110000"/>
              </a:lnSpc>
              <a:spcBef>
                <a:spcPts val="1000"/>
              </a:spcBef>
              <a:spcAft>
                <a:spcPts val="0"/>
              </a:spcAft>
              <a:buClr>
                <a:schemeClr val="dk1"/>
              </a:buClr>
              <a:buSzPct val="100000"/>
              <a:buNone/>
            </a:pPr>
            <a:r>
              <a:rPr lang="en-US"/>
              <a:t>The work of holding one another and this community in love.</a:t>
            </a:r>
            <a:endParaRPr/>
          </a:p>
          <a:p>
            <a:pPr marL="0" lvl="0" indent="0" algn="l" rtl="0">
              <a:lnSpc>
                <a:spcPct val="110000"/>
              </a:lnSpc>
              <a:spcBef>
                <a:spcPts val="1000"/>
              </a:spcBef>
              <a:spcAft>
                <a:spcPts val="0"/>
              </a:spcAft>
              <a:buClr>
                <a:schemeClr val="dk1"/>
              </a:buClr>
              <a:buSzPct val="100000"/>
              <a:buNone/>
            </a:pPr>
            <a:r>
              <a:rPr lang="en-US"/>
              <a:t>The work of trusting that we are on the right path.</a:t>
            </a:r>
            <a:endParaRPr/>
          </a:p>
          <a:p>
            <a:pPr marL="0" lvl="0" indent="0" algn="l" rtl="0">
              <a:lnSpc>
                <a:spcPct val="110000"/>
              </a:lnSpc>
              <a:spcBef>
                <a:spcPts val="1000"/>
              </a:spcBef>
              <a:spcAft>
                <a:spcPts val="0"/>
              </a:spcAft>
              <a:buClr>
                <a:schemeClr val="dk1"/>
              </a:buClr>
              <a:buSzPct val="100000"/>
              <a:buNone/>
            </a:pPr>
            <a:r>
              <a:rPr lang="en-US"/>
              <a:t>The work of believing that what connects us is stronger than what separates us   </a:t>
            </a:r>
            <a:endParaRPr/>
          </a:p>
          <a:p>
            <a:pPr marL="0" lvl="0" indent="0" algn="l" rtl="0">
              <a:lnSpc>
                <a:spcPct val="110000"/>
              </a:lnSpc>
              <a:spcBef>
                <a:spcPts val="1000"/>
              </a:spcBef>
              <a:spcAft>
                <a:spcPts val="0"/>
              </a:spcAft>
              <a:buClr>
                <a:schemeClr val="dk1"/>
              </a:buClr>
              <a:buSzPct val="100000"/>
              <a:buNone/>
            </a:pPr>
            <a:r>
              <a:rPr lang="en-US"/>
              <a:t>The work of engaging in that which makes us whole.</a:t>
            </a:r>
            <a:endParaRPr/>
          </a:p>
          <a:p>
            <a:pPr marL="0" lvl="0" indent="0" algn="l" rtl="0">
              <a:lnSpc>
                <a:spcPct val="110000"/>
              </a:lnSpc>
              <a:spcBef>
                <a:spcPts val="1000"/>
              </a:spcBef>
              <a:spcAft>
                <a:spcPts val="0"/>
              </a:spcAft>
              <a:buClr>
                <a:schemeClr val="dk1"/>
              </a:buClr>
              <a:buSzPct val="100000"/>
              <a:buNone/>
            </a:pPr>
            <a:r>
              <a:rPr lang="en-US"/>
              <a:t>The work of deeper understanding and commitment.</a:t>
            </a:r>
            <a:endParaRPr/>
          </a:p>
          <a:p>
            <a:pPr marL="0" lvl="0" indent="0" algn="l" rtl="0">
              <a:lnSpc>
                <a:spcPct val="110000"/>
              </a:lnSpc>
              <a:spcBef>
                <a:spcPts val="1000"/>
              </a:spcBef>
              <a:spcAft>
                <a:spcPts val="0"/>
              </a:spcAft>
              <a:buClr>
                <a:schemeClr val="dk1"/>
              </a:buClr>
              <a:buSzPct val="100000"/>
              <a:buNone/>
            </a:pPr>
            <a:r>
              <a:rPr lang="en-US"/>
              <a:t>The work of letting go of that which does not serve us.</a:t>
            </a:r>
            <a:endParaRPr/>
          </a:p>
          <a:p>
            <a:pPr marL="0" lvl="0" indent="0" algn="l" rtl="0">
              <a:lnSpc>
                <a:spcPct val="110000"/>
              </a:lnSpc>
              <a:spcBef>
                <a:spcPts val="1000"/>
              </a:spcBef>
              <a:spcAft>
                <a:spcPts val="0"/>
              </a:spcAft>
              <a:buClr>
                <a:schemeClr val="dk1"/>
              </a:buClr>
              <a:buSzPct val="100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622ecb6e6f_0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Session three - closing continued</a:t>
            </a:r>
            <a:endParaRPr/>
          </a:p>
        </p:txBody>
      </p:sp>
      <p:sp>
        <p:nvSpPr>
          <p:cNvPr id="249" name="Google Shape;249;g2622ecb6e6f_0_5"/>
          <p:cNvSpPr txBox="1">
            <a:spLocks noGrp="1"/>
          </p:cNvSpPr>
          <p:nvPr>
            <p:ph type="body" idx="1"/>
          </p:nvPr>
        </p:nvSpPr>
        <p:spPr>
          <a:xfrm>
            <a:off x="838200" y="1929384"/>
            <a:ext cx="10515600" cy="42519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Clr>
                <a:schemeClr val="dk1"/>
              </a:buClr>
              <a:buSzPct val="100000"/>
              <a:buFont typeface="Arial"/>
              <a:buNone/>
            </a:pPr>
            <a:r>
              <a:rPr lang="en-US"/>
              <a:t>The work of radical inclusion.</a:t>
            </a:r>
            <a:endParaRPr/>
          </a:p>
          <a:p>
            <a:pPr marL="0" lvl="0" indent="0" algn="l" rtl="0">
              <a:spcBef>
                <a:spcPts val="1000"/>
              </a:spcBef>
              <a:spcAft>
                <a:spcPts val="0"/>
              </a:spcAft>
              <a:buClr>
                <a:schemeClr val="dk1"/>
              </a:buClr>
              <a:buSzPct val="100000"/>
              <a:buFont typeface="Arial"/>
              <a:buNone/>
            </a:pPr>
            <a:r>
              <a:rPr lang="en-US"/>
              <a:t>The work of collective liberation.</a:t>
            </a:r>
            <a:endParaRPr/>
          </a:p>
          <a:p>
            <a:pPr marL="0" lvl="0" indent="0" algn="l" rtl="0">
              <a:spcBef>
                <a:spcPts val="1000"/>
              </a:spcBef>
              <a:spcAft>
                <a:spcPts val="0"/>
              </a:spcAft>
              <a:buClr>
                <a:schemeClr val="dk1"/>
              </a:buClr>
              <a:buSzPct val="100000"/>
              <a:buFont typeface="Arial"/>
              <a:buNone/>
            </a:pPr>
            <a:r>
              <a:rPr lang="en-US"/>
              <a:t>The work of this beloved community.</a:t>
            </a:r>
            <a:endParaRPr/>
          </a:p>
          <a:p>
            <a:pPr marL="0" lvl="0" indent="0" algn="l" rtl="0">
              <a:spcBef>
                <a:spcPts val="1000"/>
              </a:spcBef>
              <a:spcAft>
                <a:spcPts val="0"/>
              </a:spcAft>
              <a:buClr>
                <a:schemeClr val="dk1"/>
              </a:buClr>
              <a:buSzPct val="100000"/>
              <a:buFont typeface="Arial"/>
              <a:buNone/>
            </a:pPr>
            <a:r>
              <a:rPr lang="en-US"/>
              <a:t>A beloved community of which we are all part.</a:t>
            </a:r>
            <a:endParaRPr/>
          </a:p>
          <a:p>
            <a:pPr marL="0" lvl="0" indent="0" algn="l" rtl="0">
              <a:spcBef>
                <a:spcPts val="1000"/>
              </a:spcBef>
              <a:spcAft>
                <a:spcPts val="0"/>
              </a:spcAft>
              <a:buClr>
                <a:schemeClr val="dk1"/>
              </a:buClr>
              <a:buSzPct val="100000"/>
              <a:buFont typeface="Arial"/>
              <a:buNone/>
            </a:pPr>
            <a:r>
              <a:rPr lang="en-US"/>
              <a:t>A place where we are welcomed, respected, valued, cherished.</a:t>
            </a:r>
            <a:endParaRPr/>
          </a:p>
          <a:p>
            <a:pPr marL="0" lvl="0" indent="0" algn="l" rtl="0">
              <a:spcBef>
                <a:spcPts val="1000"/>
              </a:spcBef>
              <a:spcAft>
                <a:spcPts val="0"/>
              </a:spcAft>
              <a:buClr>
                <a:schemeClr val="dk1"/>
              </a:buClr>
              <a:buSzPct val="100000"/>
              <a:buFont typeface="Arial"/>
              <a:buNone/>
            </a:pPr>
            <a:r>
              <a:rPr lang="en-US"/>
              <a:t>A place where we belong.</a:t>
            </a:r>
            <a:endParaRPr/>
          </a:p>
          <a:p>
            <a:pPr marL="0" lvl="0" indent="0" algn="l" rtl="0">
              <a:spcBef>
                <a:spcPts val="1000"/>
              </a:spcBef>
              <a:spcAft>
                <a:spcPts val="0"/>
              </a:spcAft>
              <a:buClr>
                <a:schemeClr val="dk1"/>
              </a:buClr>
              <a:buSzPct val="100000"/>
              <a:buFont typeface="Arial"/>
              <a:buNone/>
            </a:pPr>
            <a:r>
              <a:rPr lang="en-US"/>
              <a:t>Go in peace. Amen. And blessed be.</a:t>
            </a:r>
            <a:endParaRPr/>
          </a:p>
          <a:p>
            <a:pPr marL="0" lvl="0" indent="0" algn="l" rtl="0">
              <a:spcBef>
                <a:spcPts val="1000"/>
              </a:spcBef>
              <a:spcAft>
                <a:spcPts val="0"/>
              </a:spcAft>
              <a:buClr>
                <a:schemeClr val="dk1"/>
              </a:buClr>
              <a:buSzPct val="100000"/>
              <a:buFont typeface="Arial"/>
              <a:buNone/>
            </a:pPr>
            <a:r>
              <a:rPr lang="en-US"/>
              <a:t>*This can be adjusted to whatever time best suits your needs.</a:t>
            </a:r>
            <a:endParaRPr/>
          </a:p>
          <a:p>
            <a:pPr marL="0" lvl="0" indent="0" algn="l" rtl="0">
              <a:spcBef>
                <a:spcPts val="10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p22"/>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5" name="Google Shape;255;p22"/>
          <p:cNvPicPr preferRelativeResize="0"/>
          <p:nvPr/>
        </p:nvPicPr>
        <p:blipFill rotWithShape="1">
          <a:blip r:embed="rId3">
            <a:alphaModFix amt="50000"/>
          </a:blip>
          <a:srcRect t="4701" r="-1" b="20279"/>
          <a:stretch/>
        </p:blipFill>
        <p:spPr>
          <a:xfrm>
            <a:off x="20" y="10"/>
            <a:ext cx="12188931" cy="6857990"/>
          </a:xfrm>
          <a:prstGeom prst="rect">
            <a:avLst/>
          </a:prstGeom>
          <a:noFill/>
          <a:ln>
            <a:noFill/>
          </a:ln>
        </p:spPr>
      </p:pic>
      <p:sp>
        <p:nvSpPr>
          <p:cNvPr id="256" name="Google Shape;256;p22"/>
          <p:cNvSpPr txBox="1">
            <a:spLocks noGrp="1"/>
          </p:cNvSpPr>
          <p:nvPr>
            <p:ph type="ctrTitle"/>
          </p:nvPr>
        </p:nvSpPr>
        <p:spPr>
          <a:xfrm>
            <a:off x="1527048" y="1124712"/>
            <a:ext cx="9144000" cy="306324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9600"/>
              <a:buFont typeface="Arial"/>
              <a:buNone/>
            </a:pPr>
            <a:r>
              <a:rPr lang="en-US">
                <a:solidFill>
                  <a:schemeClr val="lt1"/>
                </a:solidFill>
              </a:rPr>
              <a:t>Session four</a:t>
            </a:r>
            <a:endParaRPr/>
          </a:p>
        </p:txBody>
      </p:sp>
      <p:sp>
        <p:nvSpPr>
          <p:cNvPr id="257" name="Google Shape;257;p22"/>
          <p:cNvSpPr/>
          <p:nvPr/>
        </p:nvSpPr>
        <p:spPr>
          <a:xfrm rot="10800000" flipH="1">
            <a:off x="838200" y="720953"/>
            <a:ext cx="10515600" cy="5416094"/>
          </a:xfrm>
          <a:custGeom>
            <a:avLst/>
            <a:gdLst/>
            <a:ahLst/>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8" name="Google Shape;258;p22"/>
          <p:cNvSpPr/>
          <p:nvPr/>
        </p:nvSpPr>
        <p:spPr>
          <a:xfrm>
            <a:off x="3974206" y="441942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7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four – patterns and phases of equity work</a:t>
            </a:r>
            <a:endParaRPr/>
          </a:p>
        </p:txBody>
      </p:sp>
      <p:sp>
        <p:nvSpPr>
          <p:cNvPr id="264" name="Google Shape;264;p23"/>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10000"/>
              </a:lnSpc>
              <a:spcBef>
                <a:spcPts val="0"/>
              </a:spcBef>
              <a:spcAft>
                <a:spcPts val="0"/>
              </a:spcAft>
              <a:buClr>
                <a:schemeClr val="dk1"/>
              </a:buClr>
              <a:buSzPct val="100000"/>
              <a:buChar char="•"/>
            </a:pPr>
            <a:r>
              <a:rPr lang="en-US"/>
              <a:t>Welcome</a:t>
            </a:r>
            <a:endParaRPr/>
          </a:p>
          <a:p>
            <a:pPr marL="685800" lvl="1" indent="-228600" algn="l" rtl="0">
              <a:lnSpc>
                <a:spcPct val="110000"/>
              </a:lnSpc>
              <a:spcBef>
                <a:spcPts val="500"/>
              </a:spcBef>
              <a:spcAft>
                <a:spcPts val="0"/>
              </a:spcAft>
              <a:buClr>
                <a:schemeClr val="dk1"/>
              </a:buClr>
              <a:buSzPct val="100000"/>
              <a:buChar char="•"/>
            </a:pPr>
            <a:r>
              <a:rPr lang="en-US"/>
              <a:t>Sharing the Covenant </a:t>
            </a:r>
            <a:endParaRPr/>
          </a:p>
          <a:p>
            <a:pPr marL="685800" lvl="1" indent="-228600" algn="l" rtl="0">
              <a:lnSpc>
                <a:spcPct val="110000"/>
              </a:lnSpc>
              <a:spcBef>
                <a:spcPts val="500"/>
              </a:spcBef>
              <a:spcAft>
                <a:spcPts val="0"/>
              </a:spcAft>
              <a:buClr>
                <a:schemeClr val="dk1"/>
              </a:buClr>
              <a:buSzPct val="100000"/>
              <a:buChar char="•"/>
            </a:pPr>
            <a:r>
              <a:rPr lang="en-US"/>
              <a:t>Opening Words </a:t>
            </a:r>
            <a:endParaRPr/>
          </a:p>
          <a:p>
            <a:pPr marL="685800" lvl="1" indent="-228600" algn="l" rtl="0">
              <a:lnSpc>
                <a:spcPct val="110000"/>
              </a:lnSpc>
              <a:spcBef>
                <a:spcPts val="500"/>
              </a:spcBef>
              <a:spcAft>
                <a:spcPts val="0"/>
              </a:spcAft>
              <a:buClr>
                <a:schemeClr val="dk1"/>
              </a:buClr>
              <a:buSzPct val="100000"/>
              <a:buChar char="•"/>
            </a:pPr>
            <a:r>
              <a:rPr lang="en-US"/>
              <a:t>Chalice Lighting </a:t>
            </a:r>
            <a:endParaRPr/>
          </a:p>
          <a:p>
            <a:pPr marL="685800" lvl="1" indent="-228600" algn="l" rtl="0">
              <a:lnSpc>
                <a:spcPct val="110000"/>
              </a:lnSpc>
              <a:spcBef>
                <a:spcPts val="500"/>
              </a:spcBef>
              <a:spcAft>
                <a:spcPts val="0"/>
              </a:spcAft>
              <a:buClr>
                <a:schemeClr val="dk1"/>
              </a:buClr>
              <a:buSzPct val="100000"/>
              <a:buChar char="•"/>
            </a:pPr>
            <a:r>
              <a:rPr lang="en-US"/>
              <a:t>Naming the Unnamed </a:t>
            </a:r>
            <a:endParaRPr/>
          </a:p>
          <a:p>
            <a:pPr marL="228600" lvl="0" indent="-228600" algn="l" rtl="0">
              <a:lnSpc>
                <a:spcPct val="110000"/>
              </a:lnSpc>
              <a:spcBef>
                <a:spcPts val="1000"/>
              </a:spcBef>
              <a:spcAft>
                <a:spcPts val="0"/>
              </a:spcAft>
              <a:buClr>
                <a:schemeClr val="dk1"/>
              </a:buClr>
              <a:buSzPct val="100000"/>
              <a:buChar char="•"/>
            </a:pPr>
            <a:r>
              <a:rPr lang="en-US"/>
              <a:t>Prior Lesson Discussion </a:t>
            </a:r>
            <a:endParaRPr/>
          </a:p>
          <a:p>
            <a:pPr marL="228600" lvl="0" indent="-228600" algn="l" rtl="0">
              <a:lnSpc>
                <a:spcPct val="110000"/>
              </a:lnSpc>
              <a:spcBef>
                <a:spcPts val="1000"/>
              </a:spcBef>
              <a:spcAft>
                <a:spcPts val="0"/>
              </a:spcAft>
              <a:buClr>
                <a:schemeClr val="dk1"/>
              </a:buClr>
              <a:buSzPct val="100000"/>
              <a:buChar char="•"/>
            </a:pPr>
            <a:r>
              <a:rPr lang="en-US"/>
              <a:t>Transitional Time </a:t>
            </a:r>
            <a:endParaRPr/>
          </a:p>
          <a:p>
            <a:pPr marL="228600" lvl="0" indent="-228600" algn="l" rtl="0">
              <a:lnSpc>
                <a:spcPct val="110000"/>
              </a:lnSpc>
              <a:spcBef>
                <a:spcPts val="1000"/>
              </a:spcBef>
              <a:spcAft>
                <a:spcPts val="0"/>
              </a:spcAft>
              <a:buClr>
                <a:schemeClr val="dk1"/>
              </a:buClr>
              <a:buSzPct val="100000"/>
              <a:buChar char="•"/>
            </a:pPr>
            <a:r>
              <a:rPr lang="en-US"/>
              <a:t>Exploring Phases and Naming Roadblocks</a:t>
            </a:r>
            <a:endParaRPr/>
          </a:p>
          <a:p>
            <a:pPr marL="228600" lvl="0" indent="-228600" algn="l" rtl="0">
              <a:lnSpc>
                <a:spcPct val="110000"/>
              </a:lnSpc>
              <a:spcBef>
                <a:spcPts val="1000"/>
              </a:spcBef>
              <a:spcAft>
                <a:spcPts val="0"/>
              </a:spcAft>
              <a:buClr>
                <a:schemeClr val="dk1"/>
              </a:buClr>
              <a:buSzPct val="100000"/>
              <a:buChar char="•"/>
            </a:pPr>
            <a:r>
              <a:rPr lang="en-US"/>
              <a:t>Forging a Path Forward in Faith – Action Board Activity  </a:t>
            </a:r>
            <a:endParaRPr/>
          </a:p>
          <a:p>
            <a:pPr marL="228600" lvl="0" indent="-64135" algn="l" rtl="0">
              <a:lnSpc>
                <a:spcPct val="110000"/>
              </a:lnSpc>
              <a:spcBef>
                <a:spcPts val="1000"/>
              </a:spcBef>
              <a:spcAft>
                <a:spcPts val="0"/>
              </a:spcAft>
              <a:buClr>
                <a:schemeClr val="dk1"/>
              </a:buClr>
              <a:buSzPct val="100000"/>
              <a:buNone/>
            </a:pPr>
            <a:endParaRPr/>
          </a:p>
          <a:p>
            <a:pPr marL="228600" lvl="0" indent="-64135" algn="l" rtl="0">
              <a:lnSpc>
                <a:spcPct val="110000"/>
              </a:lnSpc>
              <a:spcBef>
                <a:spcPts val="1000"/>
              </a:spcBef>
              <a:spcAft>
                <a:spcPts val="0"/>
              </a:spcAft>
              <a:buClr>
                <a:schemeClr val="dk1"/>
              </a:buClr>
              <a:buSzPct val="100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four – chalice lighting </a:t>
            </a:r>
            <a:endParaRPr/>
          </a:p>
        </p:txBody>
      </p:sp>
      <p:sp>
        <p:nvSpPr>
          <p:cNvPr id="270" name="Google Shape;270;p25"/>
          <p:cNvSpPr txBox="1">
            <a:spLocks noGrp="1"/>
          </p:cNvSpPr>
          <p:nvPr>
            <p:ph type="body" idx="1"/>
          </p:nvPr>
        </p:nvSpPr>
        <p:spPr>
          <a:xfrm>
            <a:off x="838200" y="1929374"/>
            <a:ext cx="10515600" cy="4704000"/>
          </a:xfrm>
          <a:prstGeom prst="rect">
            <a:avLst/>
          </a:prstGeom>
          <a:noFill/>
          <a:ln>
            <a:noFill/>
          </a:ln>
        </p:spPr>
        <p:txBody>
          <a:bodyPr spcFirstLastPara="1" wrap="square" lIns="91425" tIns="45700" rIns="91425" bIns="45700" anchor="t" anchorCtr="0">
            <a:normAutofit fontScale="25000" lnSpcReduction="10000"/>
          </a:bodyPr>
          <a:lstStyle/>
          <a:p>
            <a:pPr marL="0" lvl="0" indent="0" algn="l" rtl="0">
              <a:lnSpc>
                <a:spcPct val="110000"/>
              </a:lnSpc>
              <a:spcBef>
                <a:spcPts val="0"/>
              </a:spcBef>
              <a:spcAft>
                <a:spcPts val="0"/>
              </a:spcAft>
              <a:buClr>
                <a:schemeClr val="dk1"/>
              </a:buClr>
              <a:buSzPct val="70000"/>
              <a:buNone/>
            </a:pPr>
            <a:r>
              <a:rPr lang="en-US" sz="4000" i="1"/>
              <a:t>Afraid of the Dark</a:t>
            </a:r>
            <a:r>
              <a:rPr lang="en-US" sz="4000"/>
              <a:t> by Andrew Pakula</a:t>
            </a:r>
            <a:endParaRPr sz="4000"/>
          </a:p>
          <a:p>
            <a:pPr marL="0" lvl="0" indent="0" algn="l" rtl="0">
              <a:lnSpc>
                <a:spcPct val="110000"/>
              </a:lnSpc>
              <a:spcBef>
                <a:spcPts val="0"/>
              </a:spcBef>
              <a:spcAft>
                <a:spcPts val="0"/>
              </a:spcAft>
              <a:buClr>
                <a:schemeClr val="dk1"/>
              </a:buClr>
              <a:buSzPct val="70000"/>
              <a:buNone/>
            </a:pPr>
            <a:endParaRPr sz="4000"/>
          </a:p>
          <a:p>
            <a:pPr marL="0" lvl="0" indent="0" algn="l" rtl="0">
              <a:lnSpc>
                <a:spcPct val="110000"/>
              </a:lnSpc>
              <a:spcBef>
                <a:spcPts val="1000"/>
              </a:spcBef>
              <a:spcAft>
                <a:spcPts val="0"/>
              </a:spcAft>
              <a:buClr>
                <a:schemeClr val="dk1"/>
              </a:buClr>
              <a:buSzPct val="60666"/>
              <a:buNone/>
            </a:pPr>
            <a:r>
              <a:rPr lang="en-US" sz="4615"/>
              <a:t>In sightless night, terrors draw near</a:t>
            </a:r>
            <a:endParaRPr sz="4615"/>
          </a:p>
          <a:p>
            <a:pPr marL="0" lvl="0" indent="0" algn="l" rtl="0">
              <a:lnSpc>
                <a:spcPct val="110000"/>
              </a:lnSpc>
              <a:spcBef>
                <a:spcPts val="1000"/>
              </a:spcBef>
              <a:spcAft>
                <a:spcPts val="0"/>
              </a:spcAft>
              <a:buClr>
                <a:schemeClr val="dk1"/>
              </a:buClr>
              <a:buSzPct val="60666"/>
              <a:buNone/>
            </a:pPr>
            <a:r>
              <a:rPr lang="en-US" sz="4615"/>
              <a:t>Nameless fears of talon and tooth</a:t>
            </a:r>
            <a:endParaRPr sz="4615"/>
          </a:p>
          <a:p>
            <a:pPr marL="0" lvl="0" indent="0" algn="l" rtl="0">
              <a:lnSpc>
                <a:spcPct val="110000"/>
              </a:lnSpc>
              <a:spcBef>
                <a:spcPts val="1000"/>
              </a:spcBef>
              <a:spcAft>
                <a:spcPts val="0"/>
              </a:spcAft>
              <a:buClr>
                <a:schemeClr val="dk1"/>
              </a:buClr>
              <a:buSzPct val="60666"/>
              <a:buNone/>
            </a:pPr>
            <a:r>
              <a:rPr lang="en-US" sz="4615"/>
              <a:t>Hopelessness yawns before us—an abyss</a:t>
            </a:r>
            <a:endParaRPr sz="4615"/>
          </a:p>
          <a:p>
            <a:pPr marL="0" lvl="0" indent="0" algn="l" rtl="0">
              <a:lnSpc>
                <a:spcPct val="110000"/>
              </a:lnSpc>
              <a:spcBef>
                <a:spcPts val="1000"/>
              </a:spcBef>
              <a:spcAft>
                <a:spcPts val="0"/>
              </a:spcAft>
              <a:buClr>
                <a:schemeClr val="dk1"/>
              </a:buClr>
              <a:buSzPct val="60666"/>
              <a:buNone/>
            </a:pPr>
            <a:r>
              <a:rPr lang="en-US" sz="4615"/>
              <a:t>Alone and unknown in the gloom, longing for the dawn</a:t>
            </a:r>
            <a:endParaRPr sz="4615"/>
          </a:p>
          <a:p>
            <a:pPr marL="0" lvl="0" indent="0" algn="l" rtl="0">
              <a:lnSpc>
                <a:spcPct val="110000"/>
              </a:lnSpc>
              <a:spcBef>
                <a:spcPts val="1000"/>
              </a:spcBef>
              <a:spcAft>
                <a:spcPts val="0"/>
              </a:spcAft>
              <a:buClr>
                <a:schemeClr val="dk1"/>
              </a:buClr>
              <a:buSzPct val="154237"/>
              <a:buNone/>
            </a:pPr>
            <a:endParaRPr sz="1815"/>
          </a:p>
          <a:p>
            <a:pPr marL="0" lvl="0" indent="0" algn="l" rtl="0">
              <a:lnSpc>
                <a:spcPct val="110000"/>
              </a:lnSpc>
              <a:spcBef>
                <a:spcPts val="1000"/>
              </a:spcBef>
              <a:spcAft>
                <a:spcPts val="0"/>
              </a:spcAft>
              <a:buClr>
                <a:schemeClr val="dk1"/>
              </a:buClr>
              <a:buSzPct val="60666"/>
              <a:buNone/>
            </a:pPr>
            <a:r>
              <a:rPr lang="en-US" sz="4615"/>
              <a:t>O sacred flame blaze forth—wisdom brought to life</a:t>
            </a:r>
            <a:endParaRPr sz="4615"/>
          </a:p>
          <a:p>
            <a:pPr marL="0" lvl="0" indent="0" algn="l" rtl="0">
              <a:lnSpc>
                <a:spcPct val="110000"/>
              </a:lnSpc>
              <a:spcBef>
                <a:spcPts val="1000"/>
              </a:spcBef>
              <a:spcAft>
                <a:spcPts val="0"/>
              </a:spcAft>
              <a:buClr>
                <a:schemeClr val="dk1"/>
              </a:buClr>
              <a:buSzPct val="154237"/>
              <a:buNone/>
            </a:pPr>
            <a:endParaRPr sz="1815"/>
          </a:p>
          <a:p>
            <a:pPr marL="0" lvl="0" indent="0" algn="l" rtl="0">
              <a:lnSpc>
                <a:spcPct val="110000"/>
              </a:lnSpc>
              <a:spcBef>
                <a:spcPts val="1000"/>
              </a:spcBef>
              <a:spcAft>
                <a:spcPts val="0"/>
              </a:spcAft>
              <a:buClr>
                <a:schemeClr val="dk1"/>
              </a:buClr>
              <a:buSzPct val="60666"/>
              <a:buNone/>
            </a:pPr>
            <a:r>
              <a:rPr lang="en-US" sz="4615"/>
              <a:t>Guide us—</a:t>
            </a:r>
            <a:endParaRPr sz="4615"/>
          </a:p>
          <a:p>
            <a:pPr marL="0" lvl="0" indent="0" algn="l" rtl="0">
              <a:lnSpc>
                <a:spcPct val="110000"/>
              </a:lnSpc>
              <a:spcBef>
                <a:spcPts val="1000"/>
              </a:spcBef>
              <a:spcAft>
                <a:spcPts val="0"/>
              </a:spcAft>
              <a:buClr>
                <a:schemeClr val="dk1"/>
              </a:buClr>
              <a:buSzPct val="60666"/>
              <a:buNone/>
            </a:pPr>
            <a:r>
              <a:rPr lang="en-US" sz="4615"/>
              <a:t>With the light of hope</a:t>
            </a:r>
            <a:endParaRPr sz="4615"/>
          </a:p>
          <a:p>
            <a:pPr marL="0" lvl="0" indent="0" algn="l" rtl="0">
              <a:lnSpc>
                <a:spcPct val="110000"/>
              </a:lnSpc>
              <a:spcBef>
                <a:spcPts val="1000"/>
              </a:spcBef>
              <a:spcAft>
                <a:spcPts val="0"/>
              </a:spcAft>
              <a:buClr>
                <a:schemeClr val="dk1"/>
              </a:buClr>
              <a:buSzPct val="60666"/>
              <a:buNone/>
            </a:pPr>
            <a:r>
              <a:rPr lang="en-US" sz="4615"/>
              <a:t>The warmth of love</a:t>
            </a:r>
            <a:endParaRPr sz="4615"/>
          </a:p>
          <a:p>
            <a:pPr marL="0" lvl="0" indent="0" algn="l" rtl="0">
              <a:lnSpc>
                <a:spcPct val="110000"/>
              </a:lnSpc>
              <a:spcBef>
                <a:spcPts val="1000"/>
              </a:spcBef>
              <a:spcAft>
                <a:spcPts val="0"/>
              </a:spcAft>
              <a:buClr>
                <a:schemeClr val="dk1"/>
              </a:buClr>
              <a:buSzPct val="60666"/>
              <a:buNone/>
            </a:pPr>
            <a:r>
              <a:rPr lang="en-US" sz="4615"/>
              <a:t>The beacon of purpose and meaning</a:t>
            </a:r>
            <a:endParaRPr sz="4615"/>
          </a:p>
          <a:p>
            <a:pPr marL="0" lvl="0" indent="0" algn="l" rtl="0">
              <a:lnSpc>
                <a:spcPct val="110000"/>
              </a:lnSpc>
              <a:spcBef>
                <a:spcPts val="1000"/>
              </a:spcBef>
              <a:spcAft>
                <a:spcPts val="0"/>
              </a:spcAft>
              <a:buClr>
                <a:schemeClr val="dk1"/>
              </a:buClr>
              <a:buSzPct val="154237"/>
              <a:buNone/>
            </a:pPr>
            <a:endParaRPr sz="1815"/>
          </a:p>
          <a:p>
            <a:pPr marL="0" lvl="0" indent="0" algn="l" rtl="0">
              <a:lnSpc>
                <a:spcPct val="110000"/>
              </a:lnSpc>
              <a:spcBef>
                <a:spcPts val="1000"/>
              </a:spcBef>
              <a:spcAft>
                <a:spcPts val="0"/>
              </a:spcAft>
              <a:buClr>
                <a:schemeClr val="dk1"/>
              </a:buClr>
              <a:buSzPct val="60666"/>
              <a:buNone/>
            </a:pPr>
            <a:r>
              <a:rPr lang="en-US" sz="4615"/>
              <a:t>Because we are all afraid of the dark</a:t>
            </a:r>
            <a:endParaRPr sz="4615"/>
          </a:p>
          <a:p>
            <a:pPr marL="0" lvl="0" indent="0" algn="l" rtl="0">
              <a:lnSpc>
                <a:spcPct val="110000"/>
              </a:lnSpc>
              <a:spcBef>
                <a:spcPts val="1000"/>
              </a:spcBef>
              <a:spcAft>
                <a:spcPts val="0"/>
              </a:spcAft>
              <a:buClr>
                <a:schemeClr val="dk1"/>
              </a:buClr>
              <a:buSzPct val="60666"/>
              <a:buNone/>
            </a:pPr>
            <a:r>
              <a:rPr lang="en-US" sz="4615"/>
              <a:t>Let there be light</a:t>
            </a:r>
            <a:endParaRPr sz="4615"/>
          </a:p>
          <a:p>
            <a:pPr marL="0" lvl="0" indent="0" algn="l" rtl="0">
              <a:lnSpc>
                <a:spcPct val="110000"/>
              </a:lnSpc>
              <a:spcBef>
                <a:spcPts val="1000"/>
              </a:spcBef>
              <a:spcAft>
                <a:spcPts val="0"/>
              </a:spcAft>
              <a:buClr>
                <a:schemeClr val="dk1"/>
              </a:buClr>
              <a:buSzPct val="100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5400"/>
              <a:buFont typeface="Arial"/>
              <a:buNone/>
            </a:pPr>
            <a:r>
              <a:rPr lang="en-US" sz="5000"/>
              <a:t>Session four – naming the unnamed </a:t>
            </a:r>
            <a:endParaRPr sz="5000"/>
          </a:p>
        </p:txBody>
      </p:sp>
      <p:sp>
        <p:nvSpPr>
          <p:cNvPr id="276" name="Google Shape;276;p26"/>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800"/>
              <a:buNone/>
            </a:pPr>
            <a:r>
              <a:rPr lang="en-US" sz="2400"/>
              <a:t>We take this time, each session, to name what is often left unspoken.  We acknowledge that in our faith there is additional labor on our members, colleagues, and friends who hold marginalized identities as they are often placed in situations where the expectation is on them to teach when they are seeking spiritual renewal and community.  We acknowledge that this expectation causes harm. We affirm to root out the systems that allow this behavior to continue in our community so that we can fully live our Unitarian Universalist values in Beloved Community.  We acknowledge that this is not easy work and by showing up in this space together we are affirming our commitment to ourselves, each other, and this faith to continue working and building for our Beloved Community. </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27"/>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82" name="Google Shape;282;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 name="Google Shape;283;p27"/>
          <p:cNvSpPr txBox="1">
            <a:spLocks noGrp="1"/>
          </p:cNvSpPr>
          <p:nvPr>
            <p:ph type="title"/>
          </p:nvPr>
        </p:nvSpPr>
        <p:spPr>
          <a:xfrm>
            <a:off x="638882" y="639193"/>
            <a:ext cx="3571810" cy="357351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en-US" sz="5800"/>
              <a:t>Session four – predictable phases of equity work </a:t>
            </a:r>
            <a:endParaRPr/>
          </a:p>
        </p:txBody>
      </p:sp>
      <p:sp>
        <p:nvSpPr>
          <p:cNvPr id="284" name="Google Shape;284;p27"/>
          <p:cNvSpPr/>
          <p:nvPr/>
        </p:nvSpPr>
        <p:spPr>
          <a:xfrm>
            <a:off x="643278" y="4409267"/>
            <a:ext cx="3255095" cy="27432"/>
          </a:xfrm>
          <a:custGeom>
            <a:avLst/>
            <a:gdLst/>
            <a:ahLst/>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9AD47"/>
          </a:solidFill>
          <a:ln w="38100" cap="rnd" cmpd="sng">
            <a:solidFill>
              <a:srgbClr val="F9AD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 name="Google Shape;285;p27"/>
          <p:cNvSpPr txBox="1"/>
          <p:nvPr/>
        </p:nvSpPr>
        <p:spPr>
          <a:xfrm>
            <a:off x="638871" y="4677846"/>
            <a:ext cx="3630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Graph from www.dismantlingracism.org</a:t>
            </a:r>
            <a:endParaRPr/>
          </a:p>
        </p:txBody>
      </p:sp>
      <p:pic>
        <p:nvPicPr>
          <p:cNvPr id="286" name="Google Shape;286;p27"/>
          <p:cNvPicPr preferRelativeResize="0"/>
          <p:nvPr/>
        </p:nvPicPr>
        <p:blipFill rotWithShape="1">
          <a:blip r:embed="rId3">
            <a:alphaModFix/>
          </a:blip>
          <a:srcRect/>
          <a:stretch/>
        </p:blipFill>
        <p:spPr>
          <a:xfrm>
            <a:off x="4673493" y="479107"/>
            <a:ext cx="6922321" cy="6053773"/>
          </a:xfrm>
          <a:prstGeom prst="rect">
            <a:avLst/>
          </a:prstGeom>
          <a:noFill/>
          <a:ln>
            <a:noFill/>
          </a:ln>
          <a:effectLst>
            <a:outerShdw blurRad="57150" dist="19050" dir="10080000" algn="bl" rotWithShape="0">
              <a:srgbClr val="000000">
                <a:alpha val="88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one – COVENANT AND CULTURE</a:t>
            </a:r>
            <a:endParaRPr/>
          </a:p>
        </p:txBody>
      </p:sp>
      <p:sp>
        <p:nvSpPr>
          <p:cNvPr id="111" name="Google Shape;111;p3"/>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62500" lnSpcReduction="20000"/>
          </a:bodyPr>
          <a:lstStyle/>
          <a:p>
            <a:pPr marL="228600" lvl="0" indent="-202413" algn="l" rtl="0">
              <a:lnSpc>
                <a:spcPct val="110000"/>
              </a:lnSpc>
              <a:spcBef>
                <a:spcPts val="0"/>
              </a:spcBef>
              <a:spcAft>
                <a:spcPts val="0"/>
              </a:spcAft>
              <a:buClr>
                <a:schemeClr val="dk1"/>
              </a:buClr>
              <a:buSzPct val="100000"/>
              <a:buChar char="•"/>
            </a:pPr>
            <a:r>
              <a:rPr lang="en-US" sz="3148"/>
              <a:t>Welcome</a:t>
            </a:r>
            <a:endParaRPr sz="3148"/>
          </a:p>
          <a:p>
            <a:pPr marL="685800" lvl="1" indent="-224003" algn="l" rtl="0">
              <a:lnSpc>
                <a:spcPct val="110000"/>
              </a:lnSpc>
              <a:spcBef>
                <a:spcPts val="500"/>
              </a:spcBef>
              <a:spcAft>
                <a:spcPts val="0"/>
              </a:spcAft>
              <a:buClr>
                <a:schemeClr val="dk1"/>
              </a:buClr>
              <a:buSzPct val="100000"/>
              <a:buChar char="•"/>
            </a:pPr>
            <a:r>
              <a:rPr lang="en-US" sz="3148"/>
              <a:t>Opening Words</a:t>
            </a:r>
            <a:endParaRPr sz="3148"/>
          </a:p>
          <a:p>
            <a:pPr marL="685800" lvl="1" indent="-224003" algn="l" rtl="0">
              <a:lnSpc>
                <a:spcPct val="110000"/>
              </a:lnSpc>
              <a:spcBef>
                <a:spcPts val="500"/>
              </a:spcBef>
              <a:spcAft>
                <a:spcPts val="0"/>
              </a:spcAft>
              <a:buClr>
                <a:schemeClr val="dk1"/>
              </a:buClr>
              <a:buSzPct val="100000"/>
              <a:buChar char="•"/>
            </a:pPr>
            <a:r>
              <a:rPr lang="en-US" sz="3148"/>
              <a:t>Chalice Lighting </a:t>
            </a:r>
            <a:endParaRPr sz="3148"/>
          </a:p>
          <a:p>
            <a:pPr marL="685800" lvl="1" indent="-224003" algn="l" rtl="0">
              <a:lnSpc>
                <a:spcPct val="110000"/>
              </a:lnSpc>
              <a:spcBef>
                <a:spcPts val="500"/>
              </a:spcBef>
              <a:spcAft>
                <a:spcPts val="0"/>
              </a:spcAft>
              <a:buClr>
                <a:schemeClr val="dk1"/>
              </a:buClr>
              <a:buSzPct val="100000"/>
              <a:buChar char="•"/>
            </a:pPr>
            <a:r>
              <a:rPr lang="en-US" sz="3148"/>
              <a:t>Naming the Unnamed </a:t>
            </a:r>
            <a:endParaRPr sz="3148"/>
          </a:p>
          <a:p>
            <a:pPr marL="228600" lvl="0" indent="-202413" algn="l" rtl="0">
              <a:lnSpc>
                <a:spcPct val="110000"/>
              </a:lnSpc>
              <a:spcBef>
                <a:spcPts val="1000"/>
              </a:spcBef>
              <a:spcAft>
                <a:spcPts val="0"/>
              </a:spcAft>
              <a:buClr>
                <a:schemeClr val="dk1"/>
              </a:buClr>
              <a:buSzPct val="100000"/>
              <a:buChar char="•"/>
            </a:pPr>
            <a:r>
              <a:rPr lang="en-US" sz="3148"/>
              <a:t>Discussion About UU Theology, Culture, Community, and Covenant</a:t>
            </a:r>
            <a:endParaRPr sz="3148"/>
          </a:p>
          <a:p>
            <a:pPr marL="685800" lvl="1" indent="-224003" algn="l" rtl="0">
              <a:lnSpc>
                <a:spcPct val="110000"/>
              </a:lnSpc>
              <a:spcBef>
                <a:spcPts val="500"/>
              </a:spcBef>
              <a:spcAft>
                <a:spcPts val="0"/>
              </a:spcAft>
              <a:buClr>
                <a:schemeClr val="dk1"/>
              </a:buClr>
              <a:buSzPct val="100000"/>
              <a:buChar char="•"/>
            </a:pPr>
            <a:r>
              <a:rPr lang="en-US" sz="3148"/>
              <a:t>Congregations are Communities and Unitarian Universalism as a Community of Communities </a:t>
            </a:r>
            <a:endParaRPr sz="3148"/>
          </a:p>
          <a:p>
            <a:pPr marL="228600" lvl="0" indent="-202413" algn="l" rtl="0">
              <a:lnSpc>
                <a:spcPct val="110000"/>
              </a:lnSpc>
              <a:spcBef>
                <a:spcPts val="1000"/>
              </a:spcBef>
              <a:spcAft>
                <a:spcPts val="0"/>
              </a:spcAft>
              <a:buClr>
                <a:schemeClr val="dk1"/>
              </a:buClr>
              <a:buSzPct val="100000"/>
              <a:buChar char="•"/>
            </a:pPr>
            <a:r>
              <a:rPr lang="en-US" sz="3148"/>
              <a:t>Transitional Time (break)</a:t>
            </a:r>
            <a:endParaRPr sz="3148"/>
          </a:p>
          <a:p>
            <a:pPr marL="228600" lvl="0" indent="-202413" algn="l" rtl="0">
              <a:lnSpc>
                <a:spcPct val="110000"/>
              </a:lnSpc>
              <a:spcBef>
                <a:spcPts val="1000"/>
              </a:spcBef>
              <a:spcAft>
                <a:spcPts val="0"/>
              </a:spcAft>
              <a:buClr>
                <a:schemeClr val="dk1"/>
              </a:buClr>
              <a:buSzPct val="100000"/>
              <a:buChar char="•"/>
            </a:pPr>
            <a:r>
              <a:rPr lang="en-US" sz="3148"/>
              <a:t>Covenanting as Curriculum for Culture Change </a:t>
            </a:r>
            <a:endParaRPr sz="3148"/>
          </a:p>
          <a:p>
            <a:pPr marL="228600" lvl="0" indent="-202413" algn="l" rtl="0">
              <a:lnSpc>
                <a:spcPct val="110000"/>
              </a:lnSpc>
              <a:spcBef>
                <a:spcPts val="1000"/>
              </a:spcBef>
              <a:spcAft>
                <a:spcPts val="0"/>
              </a:spcAft>
              <a:buClr>
                <a:schemeClr val="dk1"/>
              </a:buClr>
              <a:buSzPct val="100000"/>
              <a:buChar char="•"/>
            </a:pPr>
            <a:r>
              <a:rPr lang="en-US" sz="3148"/>
              <a:t>Building the Covenant </a:t>
            </a:r>
            <a:endParaRPr sz="3148"/>
          </a:p>
          <a:p>
            <a:pPr marL="228600" lvl="0" indent="-202413" algn="l" rtl="0">
              <a:lnSpc>
                <a:spcPct val="110000"/>
              </a:lnSpc>
              <a:spcBef>
                <a:spcPts val="1000"/>
              </a:spcBef>
              <a:spcAft>
                <a:spcPts val="0"/>
              </a:spcAft>
              <a:buClr>
                <a:schemeClr val="dk1"/>
              </a:buClr>
              <a:buSzPct val="100000"/>
              <a:buChar char="•"/>
            </a:pPr>
            <a:r>
              <a:rPr lang="en-US" sz="3148"/>
              <a:t>Closing  </a:t>
            </a:r>
            <a:endParaRPr sz="3148"/>
          </a:p>
          <a:p>
            <a:pPr marL="457200" lvl="1" indent="0" algn="l" rtl="0">
              <a:lnSpc>
                <a:spcPct val="110000"/>
              </a:lnSpc>
              <a:spcBef>
                <a:spcPts val="500"/>
              </a:spcBef>
              <a:spcAft>
                <a:spcPts val="0"/>
              </a:spcAft>
              <a:buClr>
                <a:schemeClr val="dk1"/>
              </a:buClr>
              <a:buSzPct val="1000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four – closing </a:t>
            </a:r>
            <a:endParaRPr/>
          </a:p>
        </p:txBody>
      </p:sp>
      <p:sp>
        <p:nvSpPr>
          <p:cNvPr id="292" name="Google Shape;292;p28"/>
          <p:cNvSpPr txBox="1">
            <a:spLocks noGrp="1"/>
          </p:cNvSpPr>
          <p:nvPr>
            <p:ph type="body" idx="1"/>
          </p:nvPr>
        </p:nvSpPr>
        <p:spPr>
          <a:xfrm>
            <a:off x="233680" y="1929384"/>
            <a:ext cx="11856720" cy="425196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0000"/>
              </a:lnSpc>
              <a:spcBef>
                <a:spcPts val="0"/>
              </a:spcBef>
              <a:spcAft>
                <a:spcPts val="0"/>
              </a:spcAft>
              <a:buClr>
                <a:schemeClr val="dk1"/>
              </a:buClr>
              <a:buSzPct val="100000"/>
              <a:buNone/>
            </a:pPr>
            <a:r>
              <a:rPr lang="en-US"/>
              <a:t>Our Work Has Just Begun</a:t>
            </a:r>
            <a:endParaRPr/>
          </a:p>
          <a:p>
            <a:pPr marL="0" lvl="0" indent="0" algn="l" rtl="0">
              <a:lnSpc>
                <a:spcPct val="110000"/>
              </a:lnSpc>
              <a:spcBef>
                <a:spcPts val="1000"/>
              </a:spcBef>
              <a:spcAft>
                <a:spcPts val="0"/>
              </a:spcAft>
              <a:buClr>
                <a:schemeClr val="dk1"/>
              </a:buClr>
              <a:buSzPct val="100000"/>
              <a:buNone/>
            </a:pPr>
            <a:r>
              <a:rPr lang="en-US"/>
              <a:t>Our work here tonight* is at an end</a:t>
            </a:r>
            <a:endParaRPr/>
          </a:p>
          <a:p>
            <a:pPr marL="0" lvl="0" indent="0" algn="l" rtl="0">
              <a:lnSpc>
                <a:spcPct val="110000"/>
              </a:lnSpc>
              <a:spcBef>
                <a:spcPts val="1000"/>
              </a:spcBef>
              <a:spcAft>
                <a:spcPts val="0"/>
              </a:spcAft>
              <a:buClr>
                <a:schemeClr val="dk1"/>
              </a:buClr>
              <a:buSzPct val="100000"/>
              <a:buNone/>
            </a:pPr>
            <a:r>
              <a:rPr lang="en-US"/>
              <a:t>And our work has just begun:</a:t>
            </a:r>
            <a:endParaRPr/>
          </a:p>
          <a:p>
            <a:pPr marL="0" lvl="0" indent="0" algn="l" rtl="0">
              <a:lnSpc>
                <a:spcPct val="110000"/>
              </a:lnSpc>
              <a:spcBef>
                <a:spcPts val="1000"/>
              </a:spcBef>
              <a:spcAft>
                <a:spcPts val="0"/>
              </a:spcAft>
              <a:buClr>
                <a:schemeClr val="dk1"/>
              </a:buClr>
              <a:buSzPct val="100000"/>
              <a:buNone/>
            </a:pPr>
            <a:r>
              <a:rPr lang="en-US"/>
              <a:t>The work of holding one another and this community in love.</a:t>
            </a:r>
            <a:endParaRPr/>
          </a:p>
          <a:p>
            <a:pPr marL="0" lvl="0" indent="0" algn="l" rtl="0">
              <a:lnSpc>
                <a:spcPct val="110000"/>
              </a:lnSpc>
              <a:spcBef>
                <a:spcPts val="1000"/>
              </a:spcBef>
              <a:spcAft>
                <a:spcPts val="0"/>
              </a:spcAft>
              <a:buClr>
                <a:schemeClr val="dk1"/>
              </a:buClr>
              <a:buSzPct val="100000"/>
              <a:buNone/>
            </a:pPr>
            <a:r>
              <a:rPr lang="en-US"/>
              <a:t>The work of trusting that we are on the right path.</a:t>
            </a:r>
            <a:endParaRPr/>
          </a:p>
          <a:p>
            <a:pPr marL="0" lvl="0" indent="0" algn="l" rtl="0">
              <a:lnSpc>
                <a:spcPct val="110000"/>
              </a:lnSpc>
              <a:spcBef>
                <a:spcPts val="1000"/>
              </a:spcBef>
              <a:spcAft>
                <a:spcPts val="0"/>
              </a:spcAft>
              <a:buClr>
                <a:schemeClr val="dk1"/>
              </a:buClr>
              <a:buSzPct val="100000"/>
              <a:buNone/>
            </a:pPr>
            <a:r>
              <a:rPr lang="en-US"/>
              <a:t>The work of believing that what connects us is stronger than what separates us   </a:t>
            </a:r>
            <a:endParaRPr/>
          </a:p>
          <a:p>
            <a:pPr marL="0" lvl="0" indent="0" algn="l" rtl="0">
              <a:lnSpc>
                <a:spcPct val="110000"/>
              </a:lnSpc>
              <a:spcBef>
                <a:spcPts val="1000"/>
              </a:spcBef>
              <a:spcAft>
                <a:spcPts val="0"/>
              </a:spcAft>
              <a:buClr>
                <a:schemeClr val="dk1"/>
              </a:buClr>
              <a:buSzPct val="100000"/>
              <a:buNone/>
            </a:pPr>
            <a:r>
              <a:rPr lang="en-US"/>
              <a:t>The work of engaging in that which makes us whole.</a:t>
            </a:r>
            <a:endParaRPr/>
          </a:p>
          <a:p>
            <a:pPr marL="0" lvl="0" indent="0" algn="l" rtl="0">
              <a:lnSpc>
                <a:spcPct val="110000"/>
              </a:lnSpc>
              <a:spcBef>
                <a:spcPts val="1000"/>
              </a:spcBef>
              <a:spcAft>
                <a:spcPts val="0"/>
              </a:spcAft>
              <a:buClr>
                <a:schemeClr val="dk1"/>
              </a:buClr>
              <a:buSzPct val="100000"/>
              <a:buNone/>
            </a:pPr>
            <a:r>
              <a:rPr lang="en-US"/>
              <a:t>The work of deeper understanding and commitment.</a:t>
            </a:r>
            <a:endParaRPr/>
          </a:p>
          <a:p>
            <a:pPr marL="0" lvl="0" indent="0" algn="l" rtl="0">
              <a:lnSpc>
                <a:spcPct val="110000"/>
              </a:lnSpc>
              <a:spcBef>
                <a:spcPts val="1000"/>
              </a:spcBef>
              <a:spcAft>
                <a:spcPts val="0"/>
              </a:spcAft>
              <a:buClr>
                <a:schemeClr val="dk1"/>
              </a:buClr>
              <a:buSzPct val="100000"/>
              <a:buNone/>
            </a:pPr>
            <a:r>
              <a:rPr lang="en-US"/>
              <a:t>The work of letting go of that which does not serve us.</a:t>
            </a:r>
            <a:endParaRPr/>
          </a:p>
          <a:p>
            <a:pPr marL="0" lvl="0" indent="0" algn="l" rtl="0">
              <a:lnSpc>
                <a:spcPct val="110000"/>
              </a:lnSpc>
              <a:spcBef>
                <a:spcPts val="1000"/>
              </a:spcBef>
              <a:spcAft>
                <a:spcPts val="0"/>
              </a:spcAft>
              <a:buClr>
                <a:schemeClr val="dk1"/>
              </a:buClr>
              <a:buSzPct val="1000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622ecb6e6f_0_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Session four - closing continued</a:t>
            </a:r>
            <a:endParaRPr/>
          </a:p>
        </p:txBody>
      </p:sp>
      <p:sp>
        <p:nvSpPr>
          <p:cNvPr id="298" name="Google Shape;298;g2622ecb6e6f_0_15"/>
          <p:cNvSpPr txBox="1">
            <a:spLocks noGrp="1"/>
          </p:cNvSpPr>
          <p:nvPr>
            <p:ph type="body" idx="1"/>
          </p:nvPr>
        </p:nvSpPr>
        <p:spPr>
          <a:xfrm>
            <a:off x="838200" y="1929384"/>
            <a:ext cx="10515600" cy="42519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Clr>
                <a:schemeClr val="dk1"/>
              </a:buClr>
              <a:buSzPct val="100000"/>
              <a:buFont typeface="Arial"/>
              <a:buNone/>
            </a:pPr>
            <a:r>
              <a:rPr lang="en-US"/>
              <a:t>The work of radical inclusion.</a:t>
            </a:r>
            <a:endParaRPr/>
          </a:p>
          <a:p>
            <a:pPr marL="0" lvl="0" indent="0" algn="l" rtl="0">
              <a:spcBef>
                <a:spcPts val="1000"/>
              </a:spcBef>
              <a:spcAft>
                <a:spcPts val="0"/>
              </a:spcAft>
              <a:buClr>
                <a:schemeClr val="dk1"/>
              </a:buClr>
              <a:buSzPct val="100000"/>
              <a:buFont typeface="Arial"/>
              <a:buNone/>
            </a:pPr>
            <a:r>
              <a:rPr lang="en-US"/>
              <a:t>The work of collective liberation.</a:t>
            </a:r>
            <a:endParaRPr/>
          </a:p>
          <a:p>
            <a:pPr marL="0" lvl="0" indent="0" algn="l" rtl="0">
              <a:spcBef>
                <a:spcPts val="1000"/>
              </a:spcBef>
              <a:spcAft>
                <a:spcPts val="0"/>
              </a:spcAft>
              <a:buClr>
                <a:schemeClr val="dk1"/>
              </a:buClr>
              <a:buSzPct val="100000"/>
              <a:buFont typeface="Arial"/>
              <a:buNone/>
            </a:pPr>
            <a:r>
              <a:rPr lang="en-US"/>
              <a:t>The work of this beloved community.</a:t>
            </a:r>
            <a:endParaRPr/>
          </a:p>
          <a:p>
            <a:pPr marL="0" lvl="0" indent="0" algn="l" rtl="0">
              <a:spcBef>
                <a:spcPts val="1000"/>
              </a:spcBef>
              <a:spcAft>
                <a:spcPts val="0"/>
              </a:spcAft>
              <a:buClr>
                <a:schemeClr val="dk1"/>
              </a:buClr>
              <a:buSzPct val="100000"/>
              <a:buFont typeface="Arial"/>
              <a:buNone/>
            </a:pPr>
            <a:r>
              <a:rPr lang="en-US"/>
              <a:t>A beloved community of which we are all part.</a:t>
            </a:r>
            <a:endParaRPr/>
          </a:p>
          <a:p>
            <a:pPr marL="0" lvl="0" indent="0" algn="l" rtl="0">
              <a:spcBef>
                <a:spcPts val="1000"/>
              </a:spcBef>
              <a:spcAft>
                <a:spcPts val="0"/>
              </a:spcAft>
              <a:buClr>
                <a:schemeClr val="dk1"/>
              </a:buClr>
              <a:buSzPct val="100000"/>
              <a:buFont typeface="Arial"/>
              <a:buNone/>
            </a:pPr>
            <a:r>
              <a:rPr lang="en-US"/>
              <a:t>A place where we are welcomed, respected, valued, cherished.</a:t>
            </a:r>
            <a:endParaRPr/>
          </a:p>
          <a:p>
            <a:pPr marL="0" lvl="0" indent="0" algn="l" rtl="0">
              <a:spcBef>
                <a:spcPts val="1000"/>
              </a:spcBef>
              <a:spcAft>
                <a:spcPts val="0"/>
              </a:spcAft>
              <a:buClr>
                <a:schemeClr val="dk1"/>
              </a:buClr>
              <a:buSzPct val="100000"/>
              <a:buFont typeface="Arial"/>
              <a:buNone/>
            </a:pPr>
            <a:r>
              <a:rPr lang="en-US"/>
              <a:t>A place where we belong.</a:t>
            </a:r>
            <a:endParaRPr/>
          </a:p>
          <a:p>
            <a:pPr marL="0" lvl="0" indent="0" algn="l" rtl="0">
              <a:spcBef>
                <a:spcPts val="1000"/>
              </a:spcBef>
              <a:spcAft>
                <a:spcPts val="0"/>
              </a:spcAft>
              <a:buClr>
                <a:schemeClr val="dk1"/>
              </a:buClr>
              <a:buSzPct val="100000"/>
              <a:buFont typeface="Arial"/>
              <a:buNone/>
            </a:pPr>
            <a:r>
              <a:rPr lang="en-US"/>
              <a:t>Go in peace. Amen. And blessed be.</a:t>
            </a:r>
            <a:endParaRPr/>
          </a:p>
          <a:p>
            <a:pPr marL="0" lvl="0" indent="0" algn="l" rtl="0">
              <a:spcBef>
                <a:spcPts val="1000"/>
              </a:spcBef>
              <a:spcAft>
                <a:spcPts val="0"/>
              </a:spcAft>
              <a:buClr>
                <a:schemeClr val="dk1"/>
              </a:buClr>
              <a:buSzPct val="100000"/>
              <a:buFont typeface="Arial"/>
              <a:buNone/>
            </a:pPr>
            <a:r>
              <a:rPr lang="en-US"/>
              <a:t>*This can be adjusted to whatever time best suits your needs.</a:t>
            </a:r>
            <a:endParaRPr/>
          </a:p>
          <a:p>
            <a:pPr marL="0" lvl="0" indent="0" algn="l" rtl="0">
              <a:spcBef>
                <a:spcPts val="10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p29"/>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04" name="Google Shape;304;p29"/>
          <p:cNvPicPr preferRelativeResize="0"/>
          <p:nvPr/>
        </p:nvPicPr>
        <p:blipFill rotWithShape="1">
          <a:blip r:embed="rId3">
            <a:alphaModFix amt="50000"/>
          </a:blip>
          <a:srcRect t="4701" r="-1" b="20279"/>
          <a:stretch/>
        </p:blipFill>
        <p:spPr>
          <a:xfrm>
            <a:off x="20" y="10"/>
            <a:ext cx="12188931" cy="6857990"/>
          </a:xfrm>
          <a:prstGeom prst="rect">
            <a:avLst/>
          </a:prstGeom>
          <a:noFill/>
          <a:ln>
            <a:noFill/>
          </a:ln>
        </p:spPr>
      </p:pic>
      <p:sp>
        <p:nvSpPr>
          <p:cNvPr id="305" name="Google Shape;305;p29"/>
          <p:cNvSpPr txBox="1">
            <a:spLocks noGrp="1"/>
          </p:cNvSpPr>
          <p:nvPr>
            <p:ph type="ctrTitle"/>
          </p:nvPr>
        </p:nvSpPr>
        <p:spPr>
          <a:xfrm>
            <a:off x="1527048" y="1124712"/>
            <a:ext cx="9144000" cy="306324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9600"/>
              <a:buFont typeface="Arial"/>
              <a:buNone/>
            </a:pPr>
            <a:r>
              <a:rPr lang="en-US">
                <a:solidFill>
                  <a:schemeClr val="lt1"/>
                </a:solidFill>
              </a:rPr>
              <a:t>Session five</a:t>
            </a:r>
            <a:endParaRPr/>
          </a:p>
        </p:txBody>
      </p:sp>
      <p:sp>
        <p:nvSpPr>
          <p:cNvPr id="306" name="Google Shape;306;p29"/>
          <p:cNvSpPr/>
          <p:nvPr/>
        </p:nvSpPr>
        <p:spPr>
          <a:xfrm rot="10800000" flipH="1">
            <a:off x="838200" y="720953"/>
            <a:ext cx="10515600" cy="5416094"/>
          </a:xfrm>
          <a:custGeom>
            <a:avLst/>
            <a:gdLst/>
            <a:ahLst/>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 name="Google Shape;307;p29"/>
          <p:cNvSpPr/>
          <p:nvPr/>
        </p:nvSpPr>
        <p:spPr>
          <a:xfrm>
            <a:off x="3974206" y="441942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7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five – applying the antidotes</a:t>
            </a:r>
            <a:endParaRPr/>
          </a:p>
        </p:txBody>
      </p:sp>
      <p:sp>
        <p:nvSpPr>
          <p:cNvPr id="313" name="Google Shape;313;p30"/>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10000"/>
              </a:lnSpc>
              <a:spcBef>
                <a:spcPts val="0"/>
              </a:spcBef>
              <a:spcAft>
                <a:spcPts val="0"/>
              </a:spcAft>
              <a:buClr>
                <a:schemeClr val="dk1"/>
              </a:buClr>
              <a:buSzPct val="100000"/>
              <a:buChar char="•"/>
            </a:pPr>
            <a:r>
              <a:rPr lang="en-US"/>
              <a:t>Welcome</a:t>
            </a:r>
            <a:endParaRPr/>
          </a:p>
          <a:p>
            <a:pPr marL="685800" lvl="1" indent="-228600" algn="l" rtl="0">
              <a:lnSpc>
                <a:spcPct val="110000"/>
              </a:lnSpc>
              <a:spcBef>
                <a:spcPts val="500"/>
              </a:spcBef>
              <a:spcAft>
                <a:spcPts val="0"/>
              </a:spcAft>
              <a:buClr>
                <a:schemeClr val="dk1"/>
              </a:buClr>
              <a:buSzPct val="100000"/>
              <a:buChar char="•"/>
            </a:pPr>
            <a:r>
              <a:rPr lang="en-US"/>
              <a:t>Sharing the Covenant </a:t>
            </a:r>
            <a:endParaRPr/>
          </a:p>
          <a:p>
            <a:pPr marL="685800" lvl="1" indent="-228600" algn="l" rtl="0">
              <a:lnSpc>
                <a:spcPct val="110000"/>
              </a:lnSpc>
              <a:spcBef>
                <a:spcPts val="500"/>
              </a:spcBef>
              <a:spcAft>
                <a:spcPts val="0"/>
              </a:spcAft>
              <a:buClr>
                <a:schemeClr val="dk1"/>
              </a:buClr>
              <a:buSzPct val="100000"/>
              <a:buChar char="•"/>
            </a:pPr>
            <a:r>
              <a:rPr lang="en-US"/>
              <a:t>Opening Words </a:t>
            </a:r>
            <a:endParaRPr/>
          </a:p>
          <a:p>
            <a:pPr marL="685800" lvl="1" indent="-228600" algn="l" rtl="0">
              <a:lnSpc>
                <a:spcPct val="110000"/>
              </a:lnSpc>
              <a:spcBef>
                <a:spcPts val="500"/>
              </a:spcBef>
              <a:spcAft>
                <a:spcPts val="0"/>
              </a:spcAft>
              <a:buClr>
                <a:schemeClr val="dk1"/>
              </a:buClr>
              <a:buSzPct val="100000"/>
              <a:buChar char="•"/>
            </a:pPr>
            <a:r>
              <a:rPr lang="en-US"/>
              <a:t>Chalice Lighting </a:t>
            </a:r>
            <a:endParaRPr/>
          </a:p>
          <a:p>
            <a:pPr marL="685800" lvl="1" indent="-228600" algn="l" rtl="0">
              <a:lnSpc>
                <a:spcPct val="110000"/>
              </a:lnSpc>
              <a:spcBef>
                <a:spcPts val="500"/>
              </a:spcBef>
              <a:spcAft>
                <a:spcPts val="0"/>
              </a:spcAft>
              <a:buClr>
                <a:schemeClr val="dk1"/>
              </a:buClr>
              <a:buSzPct val="100000"/>
              <a:buChar char="•"/>
            </a:pPr>
            <a:r>
              <a:rPr lang="en-US"/>
              <a:t>Naming the Unnamed </a:t>
            </a:r>
            <a:endParaRPr/>
          </a:p>
          <a:p>
            <a:pPr marL="228600" lvl="0" indent="-228600" algn="l" rtl="0">
              <a:lnSpc>
                <a:spcPct val="110000"/>
              </a:lnSpc>
              <a:spcBef>
                <a:spcPts val="1000"/>
              </a:spcBef>
              <a:spcAft>
                <a:spcPts val="0"/>
              </a:spcAft>
              <a:buClr>
                <a:schemeClr val="dk1"/>
              </a:buClr>
              <a:buSzPct val="100000"/>
              <a:buChar char="•"/>
            </a:pPr>
            <a:r>
              <a:rPr lang="en-US"/>
              <a:t>Prior Lesson Discussion </a:t>
            </a:r>
            <a:endParaRPr/>
          </a:p>
          <a:p>
            <a:pPr marL="228600" lvl="0" indent="-228600" algn="l" rtl="0">
              <a:lnSpc>
                <a:spcPct val="110000"/>
              </a:lnSpc>
              <a:spcBef>
                <a:spcPts val="1000"/>
              </a:spcBef>
              <a:spcAft>
                <a:spcPts val="0"/>
              </a:spcAft>
              <a:buClr>
                <a:schemeClr val="dk1"/>
              </a:buClr>
              <a:buSzPct val="100000"/>
              <a:buChar char="•"/>
            </a:pPr>
            <a:r>
              <a:rPr lang="en-US"/>
              <a:t>Transitional Time </a:t>
            </a:r>
            <a:endParaRPr/>
          </a:p>
          <a:p>
            <a:pPr marL="228600" lvl="0" indent="-228600" algn="l" rtl="0">
              <a:lnSpc>
                <a:spcPct val="110000"/>
              </a:lnSpc>
              <a:spcBef>
                <a:spcPts val="1000"/>
              </a:spcBef>
              <a:spcAft>
                <a:spcPts val="0"/>
              </a:spcAft>
              <a:buClr>
                <a:schemeClr val="dk1"/>
              </a:buClr>
              <a:buSzPct val="100000"/>
              <a:buChar char="•"/>
            </a:pPr>
            <a:r>
              <a:rPr lang="en-US"/>
              <a:t>Exploring White Supremacy-Based Values and Their Multicultural-Based Values Antidote</a:t>
            </a:r>
            <a:endParaRPr/>
          </a:p>
          <a:p>
            <a:pPr marL="228600" lvl="0" indent="-228600" algn="l" rtl="0">
              <a:lnSpc>
                <a:spcPct val="110000"/>
              </a:lnSpc>
              <a:spcBef>
                <a:spcPts val="1000"/>
              </a:spcBef>
              <a:spcAft>
                <a:spcPts val="0"/>
              </a:spcAft>
              <a:buClr>
                <a:schemeClr val="dk1"/>
              </a:buClr>
              <a:buSzPct val="100000"/>
              <a:buChar char="•"/>
            </a:pPr>
            <a:r>
              <a:rPr lang="en-US"/>
              <a:t>Small Group Conversation: Applying the Antidotes </a:t>
            </a:r>
            <a:endParaRPr/>
          </a:p>
          <a:p>
            <a:pPr marL="228600" lvl="0" indent="-228600" algn="l" rtl="0">
              <a:lnSpc>
                <a:spcPct val="110000"/>
              </a:lnSpc>
              <a:spcBef>
                <a:spcPts val="1000"/>
              </a:spcBef>
              <a:spcAft>
                <a:spcPts val="0"/>
              </a:spcAft>
              <a:buClr>
                <a:schemeClr val="dk1"/>
              </a:buClr>
              <a:buSzPct val="100000"/>
              <a:buChar char="•"/>
            </a:pPr>
            <a:r>
              <a:rPr lang="en-US"/>
              <a:t>Forging a Path Forward in Faith: Project Focus Time </a:t>
            </a:r>
            <a:endParaRPr/>
          </a:p>
          <a:p>
            <a:pPr marL="228600" lvl="0" indent="-228600" algn="l" rtl="0">
              <a:lnSpc>
                <a:spcPct val="110000"/>
              </a:lnSpc>
              <a:spcBef>
                <a:spcPts val="1000"/>
              </a:spcBef>
              <a:spcAft>
                <a:spcPts val="0"/>
              </a:spcAft>
              <a:buClr>
                <a:schemeClr val="dk1"/>
              </a:buClr>
              <a:buSzPct val="100000"/>
              <a:buChar char="•"/>
            </a:pPr>
            <a:r>
              <a:rPr lang="en-US"/>
              <a:t>Closing </a:t>
            </a:r>
            <a:endParaRPr/>
          </a:p>
          <a:p>
            <a:pPr marL="228600" lvl="0" indent="-104140" algn="l" rtl="0">
              <a:lnSpc>
                <a:spcPct val="110000"/>
              </a:lnSpc>
              <a:spcBef>
                <a:spcPts val="1000"/>
              </a:spcBef>
              <a:spcAft>
                <a:spcPts val="0"/>
              </a:spcAft>
              <a:buClr>
                <a:schemeClr val="dk1"/>
              </a:buClr>
              <a:buSzPct val="100000"/>
              <a:buNone/>
            </a:pPr>
            <a:endParaRPr/>
          </a:p>
          <a:p>
            <a:pPr marL="228600" lvl="0" indent="-104140" algn="l" rtl="0">
              <a:lnSpc>
                <a:spcPct val="110000"/>
              </a:lnSpc>
              <a:spcBef>
                <a:spcPts val="1000"/>
              </a:spcBef>
              <a:spcAft>
                <a:spcPts val="0"/>
              </a:spcAft>
              <a:buClr>
                <a:schemeClr val="dk1"/>
              </a:buClr>
              <a:buSzPct val="1000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five – chalice lighting </a:t>
            </a:r>
            <a:endParaRPr/>
          </a:p>
        </p:txBody>
      </p:sp>
      <p:sp>
        <p:nvSpPr>
          <p:cNvPr id="319" name="Google Shape;319;p32"/>
          <p:cNvSpPr txBox="1">
            <a:spLocks noGrp="1"/>
          </p:cNvSpPr>
          <p:nvPr>
            <p:ph type="body" idx="1"/>
          </p:nvPr>
        </p:nvSpPr>
        <p:spPr>
          <a:xfrm>
            <a:off x="838200" y="1929375"/>
            <a:ext cx="5493000" cy="42519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800"/>
              <a:buNone/>
            </a:pPr>
            <a:r>
              <a:rPr lang="en-US" sz="2400" i="1"/>
              <a:t>We Prepare for the Future</a:t>
            </a:r>
            <a:r>
              <a:rPr lang="en-US" sz="2400"/>
              <a:t> </a:t>
            </a:r>
            <a:endParaRPr sz="2400"/>
          </a:p>
          <a:p>
            <a:pPr marL="0" lvl="0" indent="0" algn="l" rtl="0">
              <a:lnSpc>
                <a:spcPct val="110000"/>
              </a:lnSpc>
              <a:spcBef>
                <a:spcPts val="0"/>
              </a:spcBef>
              <a:spcAft>
                <a:spcPts val="0"/>
              </a:spcAft>
              <a:buClr>
                <a:schemeClr val="dk1"/>
              </a:buClr>
              <a:buSzPts val="2800"/>
              <a:buNone/>
            </a:pPr>
            <a:r>
              <a:rPr lang="en-US" sz="2000"/>
              <a:t>by Robin F. Gray</a:t>
            </a:r>
            <a:endParaRPr sz="2000"/>
          </a:p>
          <a:p>
            <a:pPr marL="0" lvl="0" indent="0" algn="l" rtl="0">
              <a:lnSpc>
                <a:spcPct val="110000"/>
              </a:lnSpc>
              <a:spcBef>
                <a:spcPts val="0"/>
              </a:spcBef>
              <a:spcAft>
                <a:spcPts val="0"/>
              </a:spcAft>
              <a:buClr>
                <a:schemeClr val="dk1"/>
              </a:buClr>
              <a:buSzPts val="2800"/>
              <a:buNone/>
            </a:pPr>
            <a:endParaRPr sz="2000"/>
          </a:p>
          <a:p>
            <a:pPr marL="0" lvl="0" indent="0" algn="l" rtl="0">
              <a:lnSpc>
                <a:spcPct val="110000"/>
              </a:lnSpc>
              <a:spcBef>
                <a:spcPts val="1000"/>
              </a:spcBef>
              <a:spcAft>
                <a:spcPts val="0"/>
              </a:spcAft>
              <a:buClr>
                <a:schemeClr val="dk1"/>
              </a:buClr>
              <a:buSzPts val="2800"/>
              <a:buNone/>
            </a:pPr>
            <a:r>
              <a:rPr lang="en-US" sz="2400"/>
              <a:t>By the light of this chalice</a:t>
            </a:r>
            <a:endParaRPr sz="2400"/>
          </a:p>
          <a:p>
            <a:pPr marL="0" lvl="0" indent="0" algn="l" rtl="0">
              <a:lnSpc>
                <a:spcPct val="110000"/>
              </a:lnSpc>
              <a:spcBef>
                <a:spcPts val="1000"/>
              </a:spcBef>
              <a:spcAft>
                <a:spcPts val="0"/>
              </a:spcAft>
              <a:buClr>
                <a:schemeClr val="dk1"/>
              </a:buClr>
              <a:buSzPts val="2800"/>
              <a:buNone/>
            </a:pPr>
            <a:r>
              <a:rPr lang="en-US" sz="2400"/>
              <a:t>we prepare for the future.</a:t>
            </a:r>
            <a:endParaRPr sz="2400"/>
          </a:p>
          <a:p>
            <a:pPr marL="0" lvl="0" indent="0" algn="l" rtl="0">
              <a:lnSpc>
                <a:spcPct val="110000"/>
              </a:lnSpc>
              <a:spcBef>
                <a:spcPts val="1000"/>
              </a:spcBef>
              <a:spcAft>
                <a:spcPts val="0"/>
              </a:spcAft>
              <a:buClr>
                <a:schemeClr val="dk1"/>
              </a:buClr>
              <a:buSzPts val="2800"/>
              <a:buNone/>
            </a:pPr>
            <a:endParaRPr sz="1200"/>
          </a:p>
          <a:p>
            <a:pPr marL="0" lvl="0" indent="0" algn="l" rtl="0">
              <a:lnSpc>
                <a:spcPct val="110000"/>
              </a:lnSpc>
              <a:spcBef>
                <a:spcPts val="1000"/>
              </a:spcBef>
              <a:spcAft>
                <a:spcPts val="0"/>
              </a:spcAft>
              <a:buClr>
                <a:schemeClr val="dk1"/>
              </a:buClr>
              <a:buSzPts val="2800"/>
              <a:buNone/>
            </a:pPr>
            <a:r>
              <a:rPr lang="en-US" sz="2400"/>
              <a:t>We prepare ourselves</a:t>
            </a:r>
            <a:endParaRPr sz="2400"/>
          </a:p>
          <a:p>
            <a:pPr marL="0" lvl="0" indent="0" algn="l" rtl="0">
              <a:lnSpc>
                <a:spcPct val="110000"/>
              </a:lnSpc>
              <a:spcBef>
                <a:spcPts val="1000"/>
              </a:spcBef>
              <a:spcAft>
                <a:spcPts val="0"/>
              </a:spcAft>
              <a:buClr>
                <a:schemeClr val="dk1"/>
              </a:buClr>
              <a:buSzPts val="2800"/>
              <a:buNone/>
            </a:pPr>
            <a:r>
              <a:rPr lang="en-US" sz="2400"/>
              <a:t>for the times of triumph</a:t>
            </a:r>
            <a:endParaRPr sz="2400"/>
          </a:p>
          <a:p>
            <a:pPr marL="0" lvl="0" indent="0" algn="l" rtl="0">
              <a:lnSpc>
                <a:spcPct val="110000"/>
              </a:lnSpc>
              <a:spcBef>
                <a:spcPts val="1000"/>
              </a:spcBef>
              <a:spcAft>
                <a:spcPts val="0"/>
              </a:spcAft>
              <a:buClr>
                <a:schemeClr val="dk1"/>
              </a:buClr>
              <a:buSzPts val="2800"/>
              <a:buNone/>
            </a:pPr>
            <a:r>
              <a:rPr lang="en-US" sz="2400"/>
              <a:t>and times of trial that might come.</a:t>
            </a:r>
            <a:endParaRPr sz="2400"/>
          </a:p>
          <a:p>
            <a:pPr marL="0" lvl="0" indent="0" algn="l" rtl="0">
              <a:lnSpc>
                <a:spcPct val="110000"/>
              </a:lnSpc>
              <a:spcBef>
                <a:spcPts val="1000"/>
              </a:spcBef>
              <a:spcAft>
                <a:spcPts val="0"/>
              </a:spcAft>
              <a:buClr>
                <a:schemeClr val="dk1"/>
              </a:buClr>
              <a:buSzPts val="2800"/>
              <a:buNone/>
            </a:pPr>
            <a:endParaRPr/>
          </a:p>
        </p:txBody>
      </p:sp>
      <p:sp>
        <p:nvSpPr>
          <p:cNvPr id="320" name="Google Shape;320;p32"/>
          <p:cNvSpPr txBox="1"/>
          <p:nvPr/>
        </p:nvSpPr>
        <p:spPr>
          <a:xfrm>
            <a:off x="5959725" y="2055675"/>
            <a:ext cx="5657400" cy="46815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1000"/>
              </a:spcBef>
              <a:spcAft>
                <a:spcPts val="0"/>
              </a:spcAft>
              <a:buClr>
                <a:schemeClr val="dk1"/>
              </a:buClr>
              <a:buSzPts val="2800"/>
              <a:buFont typeface="Arial"/>
              <a:buNone/>
            </a:pPr>
            <a:r>
              <a:rPr lang="en-US" sz="2400">
                <a:solidFill>
                  <a:schemeClr val="dk1"/>
                </a:solidFill>
              </a:rPr>
              <a:t>We prepare ourselves to be present</a:t>
            </a:r>
            <a:endParaRPr sz="2400">
              <a:solidFill>
                <a:schemeClr val="dk1"/>
              </a:solidFill>
            </a:endParaRPr>
          </a:p>
          <a:p>
            <a:pPr marL="0" lvl="0" indent="0" algn="l" rtl="0">
              <a:lnSpc>
                <a:spcPct val="110000"/>
              </a:lnSpc>
              <a:spcBef>
                <a:spcPts val="1000"/>
              </a:spcBef>
              <a:spcAft>
                <a:spcPts val="0"/>
              </a:spcAft>
              <a:buClr>
                <a:schemeClr val="dk1"/>
              </a:buClr>
              <a:buSzPts val="2800"/>
              <a:buFont typeface="Arial"/>
              <a:buNone/>
            </a:pPr>
            <a:r>
              <a:rPr lang="en-US" sz="2400">
                <a:solidFill>
                  <a:schemeClr val="dk1"/>
                </a:solidFill>
              </a:rPr>
              <a:t>to one another with loving hearts</a:t>
            </a:r>
            <a:endParaRPr sz="2400">
              <a:solidFill>
                <a:schemeClr val="dk1"/>
              </a:solidFill>
            </a:endParaRPr>
          </a:p>
          <a:p>
            <a:pPr marL="0" lvl="0" indent="0" algn="l" rtl="0">
              <a:lnSpc>
                <a:spcPct val="110000"/>
              </a:lnSpc>
              <a:spcBef>
                <a:spcPts val="1000"/>
              </a:spcBef>
              <a:spcAft>
                <a:spcPts val="0"/>
              </a:spcAft>
              <a:buClr>
                <a:schemeClr val="dk1"/>
              </a:buClr>
              <a:buSzPts val="2800"/>
              <a:buFont typeface="Arial"/>
              <a:buNone/>
            </a:pPr>
            <a:r>
              <a:rPr lang="en-US" sz="2400">
                <a:solidFill>
                  <a:schemeClr val="dk1"/>
                </a:solidFill>
              </a:rPr>
              <a:t>even in the most difficult of times.</a:t>
            </a:r>
            <a:endParaRPr sz="2400">
              <a:solidFill>
                <a:schemeClr val="dk1"/>
              </a:solidFill>
            </a:endParaRPr>
          </a:p>
          <a:p>
            <a:pPr marL="0" lvl="0" indent="0" algn="l" rtl="0">
              <a:lnSpc>
                <a:spcPct val="110000"/>
              </a:lnSpc>
              <a:spcBef>
                <a:spcPts val="1000"/>
              </a:spcBef>
              <a:spcAft>
                <a:spcPts val="0"/>
              </a:spcAft>
              <a:buNone/>
            </a:pPr>
            <a:endParaRPr sz="1200">
              <a:solidFill>
                <a:schemeClr val="dk1"/>
              </a:solidFill>
            </a:endParaRPr>
          </a:p>
          <a:p>
            <a:pPr marL="0" lvl="0" indent="0" algn="l" rtl="0">
              <a:lnSpc>
                <a:spcPct val="110000"/>
              </a:lnSpc>
              <a:spcBef>
                <a:spcPts val="1000"/>
              </a:spcBef>
              <a:spcAft>
                <a:spcPts val="0"/>
              </a:spcAft>
              <a:buClr>
                <a:schemeClr val="dk1"/>
              </a:buClr>
              <a:buSzPts val="2800"/>
              <a:buFont typeface="Arial"/>
              <a:buNone/>
            </a:pPr>
            <a:r>
              <a:rPr lang="en-US" sz="2400">
                <a:solidFill>
                  <a:schemeClr val="dk1"/>
                </a:solidFill>
              </a:rPr>
              <a:t>We prepare ourselves</a:t>
            </a:r>
            <a:endParaRPr sz="2400">
              <a:solidFill>
                <a:schemeClr val="dk1"/>
              </a:solidFill>
            </a:endParaRPr>
          </a:p>
          <a:p>
            <a:pPr marL="0" lvl="0" indent="0" algn="l" rtl="0">
              <a:lnSpc>
                <a:spcPct val="110000"/>
              </a:lnSpc>
              <a:spcBef>
                <a:spcPts val="1000"/>
              </a:spcBef>
              <a:spcAft>
                <a:spcPts val="0"/>
              </a:spcAft>
              <a:buClr>
                <a:schemeClr val="dk1"/>
              </a:buClr>
              <a:buSzPts val="2800"/>
              <a:buFont typeface="Arial"/>
              <a:buNone/>
            </a:pPr>
            <a:r>
              <a:rPr lang="en-US" sz="2400">
                <a:solidFill>
                  <a:schemeClr val="dk1"/>
                </a:solidFill>
              </a:rPr>
              <a:t>to make the connections</a:t>
            </a:r>
            <a:endParaRPr sz="2400">
              <a:solidFill>
                <a:schemeClr val="dk1"/>
              </a:solidFill>
            </a:endParaRPr>
          </a:p>
          <a:p>
            <a:pPr marL="0" lvl="0" indent="0" algn="l" rtl="0">
              <a:lnSpc>
                <a:spcPct val="110000"/>
              </a:lnSpc>
              <a:spcBef>
                <a:spcPts val="1000"/>
              </a:spcBef>
              <a:spcAft>
                <a:spcPts val="0"/>
              </a:spcAft>
              <a:buClr>
                <a:schemeClr val="dk1"/>
              </a:buClr>
              <a:buSzPts val="2800"/>
              <a:buFont typeface="Arial"/>
              <a:buNone/>
            </a:pPr>
            <a:r>
              <a:rPr lang="en-US" sz="2400">
                <a:solidFill>
                  <a:schemeClr val="dk1"/>
                </a:solidFill>
              </a:rPr>
              <a:t>that will lift us out of isolation</a:t>
            </a:r>
            <a:endParaRPr sz="2400">
              <a:solidFill>
                <a:schemeClr val="dk1"/>
              </a:solidFill>
            </a:endParaRPr>
          </a:p>
          <a:p>
            <a:pPr marL="0" lvl="0" indent="0" algn="l" rtl="0">
              <a:lnSpc>
                <a:spcPct val="110000"/>
              </a:lnSpc>
              <a:spcBef>
                <a:spcPts val="1000"/>
              </a:spcBef>
              <a:spcAft>
                <a:spcPts val="0"/>
              </a:spcAft>
              <a:buClr>
                <a:schemeClr val="dk1"/>
              </a:buClr>
              <a:buSzPts val="2800"/>
              <a:buFont typeface="Arial"/>
              <a:buNone/>
            </a:pPr>
            <a:r>
              <a:rPr lang="en-US" sz="2400">
                <a:solidFill>
                  <a:schemeClr val="dk1"/>
                </a:solidFill>
              </a:rPr>
              <a:t>and prepare the path of justice and equality.</a:t>
            </a:r>
            <a:endParaRPr sz="2400">
              <a:solidFill>
                <a:schemeClr val="dk1"/>
              </a:solidFill>
            </a:endParaRPr>
          </a:p>
          <a:p>
            <a:pPr marL="0" lvl="0" indent="0" algn="l" rtl="0">
              <a:spcBef>
                <a:spcPts val="0"/>
              </a:spcBef>
              <a:spcAft>
                <a:spcPts val="0"/>
              </a:spcAft>
              <a:buNone/>
            </a:pPr>
            <a:endParaRPr sz="32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1886"/>
              <a:buFont typeface="Arial"/>
              <a:buNone/>
            </a:pPr>
            <a:r>
              <a:rPr lang="en-US" sz="5300"/>
              <a:t>Session five – naming the unnamed</a:t>
            </a:r>
            <a:r>
              <a:rPr lang="en-US"/>
              <a:t> </a:t>
            </a:r>
            <a:endParaRPr/>
          </a:p>
        </p:txBody>
      </p:sp>
      <p:sp>
        <p:nvSpPr>
          <p:cNvPr id="326" name="Google Shape;326;p33"/>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800"/>
              <a:buNone/>
            </a:pPr>
            <a:r>
              <a:rPr lang="en-US" sz="2400"/>
              <a:t>We take this time, each session, to name what is often left unspoken.  We acknowledge that in our faith there is additional labor on our members, colleagues, and friends who hold marginalized identities as they are often placed in situations where the expectation is on them to teach when they are seeking spiritual renewal and community.  We acknowledge that this expectation causes harm. We affirm to root out the systems that allow this behavior to continue in our community so that we can fully live our Unitarian Universalist values in Beloved Community.  We acknowledge that this is not easy work and by showing up in this space together we are affirming our commitment to ourselves, each other, and this faith to continue working and building for our Beloved Community. </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p34"/>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32" name="Google Shape;332;p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3" name="Google Shape;333;p34"/>
          <p:cNvSpPr txBox="1">
            <a:spLocks noGrp="1"/>
          </p:cNvSpPr>
          <p:nvPr>
            <p:ph type="title"/>
          </p:nvPr>
        </p:nvSpPr>
        <p:spPr>
          <a:xfrm>
            <a:off x="638882" y="639193"/>
            <a:ext cx="3571810" cy="357351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5220"/>
              <a:buFont typeface="Arial"/>
              <a:buNone/>
            </a:pPr>
            <a:r>
              <a:rPr lang="en-US" sz="4120"/>
              <a:t>Session five – characteristics of white supremacy culture</a:t>
            </a:r>
            <a:endParaRPr sz="3759"/>
          </a:p>
        </p:txBody>
      </p:sp>
      <p:sp>
        <p:nvSpPr>
          <p:cNvPr id="334" name="Google Shape;334;p34"/>
          <p:cNvSpPr/>
          <p:nvPr/>
        </p:nvSpPr>
        <p:spPr>
          <a:xfrm>
            <a:off x="643278" y="4409267"/>
            <a:ext cx="3255095" cy="27432"/>
          </a:xfrm>
          <a:custGeom>
            <a:avLst/>
            <a:gdLst/>
            <a:ahLst/>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9AD47"/>
          </a:solidFill>
          <a:ln w="38100" cap="rnd" cmpd="sng">
            <a:solidFill>
              <a:srgbClr val="F9AD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 name="Google Shape;335;p34"/>
          <p:cNvSpPr txBox="1"/>
          <p:nvPr/>
        </p:nvSpPr>
        <p:spPr>
          <a:xfrm>
            <a:off x="638873" y="4677846"/>
            <a:ext cx="2969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Graphic from whitesupremacyculture.info</a:t>
            </a:r>
            <a:endParaRPr/>
          </a:p>
        </p:txBody>
      </p:sp>
      <p:pic>
        <p:nvPicPr>
          <p:cNvPr id="336" name="Google Shape;336;p34"/>
          <p:cNvPicPr preferRelativeResize="0"/>
          <p:nvPr/>
        </p:nvPicPr>
        <p:blipFill rotWithShape="1">
          <a:blip r:embed="rId3">
            <a:alphaModFix/>
          </a:blip>
          <a:srcRect/>
          <a:stretch/>
        </p:blipFill>
        <p:spPr>
          <a:xfrm>
            <a:off x="5787009" y="0"/>
            <a:ext cx="6315392"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five – closing </a:t>
            </a:r>
            <a:endParaRPr/>
          </a:p>
        </p:txBody>
      </p:sp>
      <p:sp>
        <p:nvSpPr>
          <p:cNvPr id="342" name="Google Shape;342;p35"/>
          <p:cNvSpPr txBox="1">
            <a:spLocks noGrp="1"/>
          </p:cNvSpPr>
          <p:nvPr>
            <p:ph type="body" idx="1"/>
          </p:nvPr>
        </p:nvSpPr>
        <p:spPr>
          <a:xfrm>
            <a:off x="152400" y="1929384"/>
            <a:ext cx="11927700" cy="42519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0000"/>
              </a:lnSpc>
              <a:spcBef>
                <a:spcPts val="0"/>
              </a:spcBef>
              <a:spcAft>
                <a:spcPts val="0"/>
              </a:spcAft>
              <a:buClr>
                <a:schemeClr val="dk1"/>
              </a:buClr>
              <a:buSzPct val="100000"/>
              <a:buNone/>
            </a:pPr>
            <a:r>
              <a:rPr lang="en-US"/>
              <a:t>Our Work Has Just Begun</a:t>
            </a:r>
            <a:endParaRPr/>
          </a:p>
          <a:p>
            <a:pPr marL="0" lvl="0" indent="0" algn="l" rtl="0">
              <a:lnSpc>
                <a:spcPct val="110000"/>
              </a:lnSpc>
              <a:spcBef>
                <a:spcPts val="1000"/>
              </a:spcBef>
              <a:spcAft>
                <a:spcPts val="0"/>
              </a:spcAft>
              <a:buClr>
                <a:schemeClr val="dk1"/>
              </a:buClr>
              <a:buSzPct val="100000"/>
              <a:buNone/>
            </a:pPr>
            <a:r>
              <a:rPr lang="en-US"/>
              <a:t>Our work here tonight* is at an end</a:t>
            </a:r>
            <a:endParaRPr/>
          </a:p>
          <a:p>
            <a:pPr marL="0" lvl="0" indent="0" algn="l" rtl="0">
              <a:lnSpc>
                <a:spcPct val="110000"/>
              </a:lnSpc>
              <a:spcBef>
                <a:spcPts val="1000"/>
              </a:spcBef>
              <a:spcAft>
                <a:spcPts val="0"/>
              </a:spcAft>
              <a:buClr>
                <a:schemeClr val="dk1"/>
              </a:buClr>
              <a:buSzPct val="100000"/>
              <a:buNone/>
            </a:pPr>
            <a:r>
              <a:rPr lang="en-US"/>
              <a:t>And our work has just begun:</a:t>
            </a:r>
            <a:endParaRPr/>
          </a:p>
          <a:p>
            <a:pPr marL="0" lvl="0" indent="0" algn="l" rtl="0">
              <a:lnSpc>
                <a:spcPct val="110000"/>
              </a:lnSpc>
              <a:spcBef>
                <a:spcPts val="1000"/>
              </a:spcBef>
              <a:spcAft>
                <a:spcPts val="0"/>
              </a:spcAft>
              <a:buClr>
                <a:schemeClr val="dk1"/>
              </a:buClr>
              <a:buSzPct val="100000"/>
              <a:buNone/>
            </a:pPr>
            <a:r>
              <a:rPr lang="en-US"/>
              <a:t>The work of holding one another and this community in love.</a:t>
            </a:r>
            <a:endParaRPr/>
          </a:p>
          <a:p>
            <a:pPr marL="0" lvl="0" indent="0" algn="l" rtl="0">
              <a:lnSpc>
                <a:spcPct val="110000"/>
              </a:lnSpc>
              <a:spcBef>
                <a:spcPts val="1000"/>
              </a:spcBef>
              <a:spcAft>
                <a:spcPts val="0"/>
              </a:spcAft>
              <a:buClr>
                <a:schemeClr val="dk1"/>
              </a:buClr>
              <a:buSzPct val="100000"/>
              <a:buNone/>
            </a:pPr>
            <a:r>
              <a:rPr lang="en-US"/>
              <a:t>The work of trusting that we are on the right path.</a:t>
            </a:r>
            <a:endParaRPr/>
          </a:p>
          <a:p>
            <a:pPr marL="0" lvl="0" indent="0" algn="l" rtl="0">
              <a:lnSpc>
                <a:spcPct val="110000"/>
              </a:lnSpc>
              <a:spcBef>
                <a:spcPts val="1000"/>
              </a:spcBef>
              <a:spcAft>
                <a:spcPts val="0"/>
              </a:spcAft>
              <a:buClr>
                <a:schemeClr val="dk1"/>
              </a:buClr>
              <a:buSzPct val="100000"/>
              <a:buNone/>
            </a:pPr>
            <a:r>
              <a:rPr lang="en-US"/>
              <a:t>The work of believing that what connects us is stronger than what separates us   </a:t>
            </a:r>
            <a:endParaRPr/>
          </a:p>
          <a:p>
            <a:pPr marL="0" lvl="0" indent="0" algn="l" rtl="0">
              <a:lnSpc>
                <a:spcPct val="110000"/>
              </a:lnSpc>
              <a:spcBef>
                <a:spcPts val="1000"/>
              </a:spcBef>
              <a:spcAft>
                <a:spcPts val="0"/>
              </a:spcAft>
              <a:buClr>
                <a:schemeClr val="dk1"/>
              </a:buClr>
              <a:buSzPct val="100000"/>
              <a:buNone/>
            </a:pPr>
            <a:r>
              <a:rPr lang="en-US"/>
              <a:t>The work of engaging in that which makes us whole.</a:t>
            </a:r>
            <a:endParaRPr/>
          </a:p>
          <a:p>
            <a:pPr marL="0" lvl="0" indent="0" algn="l" rtl="0">
              <a:lnSpc>
                <a:spcPct val="110000"/>
              </a:lnSpc>
              <a:spcBef>
                <a:spcPts val="1000"/>
              </a:spcBef>
              <a:spcAft>
                <a:spcPts val="0"/>
              </a:spcAft>
              <a:buClr>
                <a:schemeClr val="dk1"/>
              </a:buClr>
              <a:buSzPct val="100000"/>
              <a:buNone/>
            </a:pPr>
            <a:r>
              <a:rPr lang="en-US"/>
              <a:t>The work of deeper understanding and commitment.</a:t>
            </a:r>
            <a:endParaRPr/>
          </a:p>
          <a:p>
            <a:pPr marL="0" lvl="0" indent="0" algn="l" rtl="0">
              <a:lnSpc>
                <a:spcPct val="110000"/>
              </a:lnSpc>
              <a:spcBef>
                <a:spcPts val="1000"/>
              </a:spcBef>
              <a:spcAft>
                <a:spcPts val="0"/>
              </a:spcAft>
              <a:buClr>
                <a:schemeClr val="dk1"/>
              </a:buClr>
              <a:buSzPct val="100000"/>
              <a:buNone/>
            </a:pPr>
            <a:r>
              <a:rPr lang="en-US"/>
              <a:t>The work of letting go of that which does not serve us.</a:t>
            </a:r>
            <a:endParaRPr/>
          </a:p>
          <a:p>
            <a:pPr marL="0" lvl="0" indent="0" algn="l" rtl="0">
              <a:lnSpc>
                <a:spcPct val="110000"/>
              </a:lnSpc>
              <a:spcBef>
                <a:spcPts val="1000"/>
              </a:spcBef>
              <a:spcAft>
                <a:spcPts val="0"/>
              </a:spcAft>
              <a:buClr>
                <a:schemeClr val="dk1"/>
              </a:buClr>
              <a:buSzPct val="1000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a07302bc80_0_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five – closing continued </a:t>
            </a:r>
            <a:endParaRPr/>
          </a:p>
        </p:txBody>
      </p:sp>
      <p:sp>
        <p:nvSpPr>
          <p:cNvPr id="348" name="Google Shape;348;g2a07302bc80_0_3"/>
          <p:cNvSpPr txBox="1">
            <a:spLocks noGrp="1"/>
          </p:cNvSpPr>
          <p:nvPr>
            <p:ph type="body" idx="1"/>
          </p:nvPr>
        </p:nvSpPr>
        <p:spPr>
          <a:xfrm>
            <a:off x="152400" y="1929374"/>
            <a:ext cx="11927700" cy="4842300"/>
          </a:xfrm>
          <a:prstGeom prst="rect">
            <a:avLst/>
          </a:prstGeom>
          <a:noFill/>
          <a:ln>
            <a:noFill/>
          </a:ln>
        </p:spPr>
        <p:txBody>
          <a:bodyPr spcFirstLastPara="1" wrap="square" lIns="91425" tIns="45700" rIns="91425" bIns="45700" anchor="t" anchorCtr="0">
            <a:normAutofit fontScale="55000" lnSpcReduction="10000"/>
          </a:bodyPr>
          <a:lstStyle/>
          <a:p>
            <a:pPr marL="0" lvl="0" indent="0" algn="l" rtl="0">
              <a:spcBef>
                <a:spcPts val="1000"/>
              </a:spcBef>
              <a:spcAft>
                <a:spcPts val="0"/>
              </a:spcAft>
              <a:buClr>
                <a:schemeClr val="dk1"/>
              </a:buClr>
              <a:buSzPct val="71794"/>
              <a:buNone/>
            </a:pPr>
            <a:r>
              <a:rPr lang="en-US" sz="3900"/>
              <a:t>The work of radical inclusion.</a:t>
            </a:r>
            <a:endParaRPr sz="3900"/>
          </a:p>
          <a:p>
            <a:pPr marL="0" lvl="0" indent="0" algn="l" rtl="0">
              <a:spcBef>
                <a:spcPts val="1000"/>
              </a:spcBef>
              <a:spcAft>
                <a:spcPts val="0"/>
              </a:spcAft>
              <a:buClr>
                <a:schemeClr val="dk1"/>
              </a:buClr>
              <a:buSzPct val="71794"/>
              <a:buNone/>
            </a:pPr>
            <a:r>
              <a:rPr lang="en-US" sz="3900"/>
              <a:t>The work of collective liberation.</a:t>
            </a:r>
            <a:endParaRPr sz="3900"/>
          </a:p>
          <a:p>
            <a:pPr marL="0" lvl="0" indent="0" algn="l" rtl="0">
              <a:spcBef>
                <a:spcPts val="1000"/>
              </a:spcBef>
              <a:spcAft>
                <a:spcPts val="0"/>
              </a:spcAft>
              <a:buClr>
                <a:schemeClr val="dk1"/>
              </a:buClr>
              <a:buSzPct val="71794"/>
              <a:buNone/>
            </a:pPr>
            <a:r>
              <a:rPr lang="en-US" sz="3900"/>
              <a:t>The work of this beloved community.</a:t>
            </a:r>
            <a:endParaRPr sz="3900"/>
          </a:p>
          <a:p>
            <a:pPr marL="0" lvl="0" indent="0" algn="l" rtl="0">
              <a:spcBef>
                <a:spcPts val="1000"/>
              </a:spcBef>
              <a:spcAft>
                <a:spcPts val="0"/>
              </a:spcAft>
              <a:buClr>
                <a:schemeClr val="dk1"/>
              </a:buClr>
              <a:buSzPct val="71794"/>
              <a:buNone/>
            </a:pPr>
            <a:r>
              <a:rPr lang="en-US" sz="3900"/>
              <a:t>A beloved community of which we are all part.</a:t>
            </a:r>
            <a:endParaRPr sz="3900"/>
          </a:p>
          <a:p>
            <a:pPr marL="0" lvl="0" indent="0" algn="l" rtl="0">
              <a:spcBef>
                <a:spcPts val="1000"/>
              </a:spcBef>
              <a:spcAft>
                <a:spcPts val="0"/>
              </a:spcAft>
              <a:buClr>
                <a:schemeClr val="dk1"/>
              </a:buClr>
              <a:buSzPct val="71794"/>
              <a:buNone/>
            </a:pPr>
            <a:r>
              <a:rPr lang="en-US" sz="3900"/>
              <a:t>A place where we are welcomed, respected, valued, cherished.</a:t>
            </a:r>
            <a:endParaRPr sz="3900"/>
          </a:p>
          <a:p>
            <a:pPr marL="0" lvl="0" indent="0" algn="l" rtl="0">
              <a:spcBef>
                <a:spcPts val="1000"/>
              </a:spcBef>
              <a:spcAft>
                <a:spcPts val="0"/>
              </a:spcAft>
              <a:buClr>
                <a:schemeClr val="dk1"/>
              </a:buClr>
              <a:buSzPct val="71794"/>
              <a:buNone/>
            </a:pPr>
            <a:r>
              <a:rPr lang="en-US" sz="3900"/>
              <a:t>A place where we belong.</a:t>
            </a:r>
            <a:endParaRPr sz="3900"/>
          </a:p>
          <a:p>
            <a:pPr marL="0" lvl="0" indent="0" algn="l" rtl="0">
              <a:spcBef>
                <a:spcPts val="1000"/>
              </a:spcBef>
              <a:spcAft>
                <a:spcPts val="0"/>
              </a:spcAft>
              <a:buClr>
                <a:schemeClr val="dk1"/>
              </a:buClr>
              <a:buSzPct val="71794"/>
              <a:buNone/>
            </a:pPr>
            <a:r>
              <a:rPr lang="en-US" sz="3900"/>
              <a:t>Go in peace. Amen. And blessed be.</a:t>
            </a:r>
            <a:endParaRPr sz="3900"/>
          </a:p>
          <a:p>
            <a:pPr marL="0" lvl="0" indent="0" algn="l" rtl="0">
              <a:spcBef>
                <a:spcPts val="1000"/>
              </a:spcBef>
              <a:spcAft>
                <a:spcPts val="0"/>
              </a:spcAft>
              <a:buClr>
                <a:schemeClr val="dk1"/>
              </a:buClr>
              <a:buSzPct val="71794"/>
              <a:buNone/>
            </a:pPr>
            <a:endParaRPr sz="3900"/>
          </a:p>
          <a:p>
            <a:pPr marL="0" lvl="0" indent="0" algn="l" rtl="0">
              <a:spcBef>
                <a:spcPts val="1000"/>
              </a:spcBef>
              <a:spcAft>
                <a:spcPts val="0"/>
              </a:spcAft>
              <a:buClr>
                <a:schemeClr val="dk1"/>
              </a:buClr>
              <a:buSzPct val="71794"/>
              <a:buNone/>
            </a:pPr>
            <a:r>
              <a:rPr lang="en-US" sz="3900"/>
              <a:t>*This can be adjusted to whatever time best suits your needs.</a:t>
            </a:r>
            <a:endParaRPr sz="3900"/>
          </a:p>
          <a:p>
            <a:pPr marL="0" lvl="0" indent="0" algn="l" rtl="0">
              <a:lnSpc>
                <a:spcPct val="110000"/>
              </a:lnSpc>
              <a:spcBef>
                <a:spcPts val="1000"/>
              </a:spcBef>
              <a:spcAft>
                <a:spcPts val="0"/>
              </a:spcAft>
              <a:buClr>
                <a:schemeClr val="dk1"/>
              </a:buClr>
              <a:buSzPct val="100000"/>
              <a:buNone/>
            </a:pPr>
            <a:endParaRPr/>
          </a:p>
          <a:p>
            <a:pPr marL="0" lvl="0" indent="0" algn="l" rtl="0">
              <a:lnSpc>
                <a:spcPct val="110000"/>
              </a:lnSpc>
              <a:spcBef>
                <a:spcPts val="1000"/>
              </a:spcBef>
              <a:spcAft>
                <a:spcPts val="0"/>
              </a:spcAft>
              <a:buClr>
                <a:schemeClr val="dk1"/>
              </a:buClr>
              <a:buSzPct val="1000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p36"/>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4" name="Google Shape;354;p36"/>
          <p:cNvPicPr preferRelativeResize="0"/>
          <p:nvPr/>
        </p:nvPicPr>
        <p:blipFill rotWithShape="1">
          <a:blip r:embed="rId3">
            <a:alphaModFix amt="50000"/>
          </a:blip>
          <a:srcRect t="4701" r="-1" b="20279"/>
          <a:stretch/>
        </p:blipFill>
        <p:spPr>
          <a:xfrm>
            <a:off x="20" y="10"/>
            <a:ext cx="12188931" cy="6857990"/>
          </a:xfrm>
          <a:prstGeom prst="rect">
            <a:avLst/>
          </a:prstGeom>
          <a:noFill/>
          <a:ln>
            <a:noFill/>
          </a:ln>
        </p:spPr>
      </p:pic>
      <p:sp>
        <p:nvSpPr>
          <p:cNvPr id="355" name="Google Shape;355;p36"/>
          <p:cNvSpPr txBox="1">
            <a:spLocks noGrp="1"/>
          </p:cNvSpPr>
          <p:nvPr>
            <p:ph type="ctrTitle"/>
          </p:nvPr>
        </p:nvSpPr>
        <p:spPr>
          <a:xfrm>
            <a:off x="1527048" y="1124712"/>
            <a:ext cx="9144000" cy="306324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9600"/>
              <a:buFont typeface="Arial"/>
              <a:buNone/>
            </a:pPr>
            <a:r>
              <a:rPr lang="en-US">
                <a:solidFill>
                  <a:schemeClr val="lt1"/>
                </a:solidFill>
              </a:rPr>
              <a:t>Session six</a:t>
            </a:r>
            <a:endParaRPr/>
          </a:p>
        </p:txBody>
      </p:sp>
      <p:sp>
        <p:nvSpPr>
          <p:cNvPr id="356" name="Google Shape;356;p36"/>
          <p:cNvSpPr/>
          <p:nvPr/>
        </p:nvSpPr>
        <p:spPr>
          <a:xfrm rot="10800000" flipH="1">
            <a:off x="838200" y="720953"/>
            <a:ext cx="10515600" cy="5416094"/>
          </a:xfrm>
          <a:custGeom>
            <a:avLst/>
            <a:gdLst/>
            <a:ahLst/>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7" name="Google Shape;357;p36"/>
          <p:cNvSpPr/>
          <p:nvPr/>
        </p:nvSpPr>
        <p:spPr>
          <a:xfrm>
            <a:off x="3974206" y="441942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7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one – chalice lighting </a:t>
            </a:r>
            <a:endParaRPr/>
          </a:p>
        </p:txBody>
      </p:sp>
      <p:sp>
        <p:nvSpPr>
          <p:cNvPr id="117" name="Google Shape;117;p4"/>
          <p:cNvSpPr txBox="1">
            <a:spLocks noGrp="1"/>
          </p:cNvSpPr>
          <p:nvPr>
            <p:ph type="body" idx="1"/>
          </p:nvPr>
        </p:nvSpPr>
        <p:spPr>
          <a:xfrm>
            <a:off x="838200" y="1929375"/>
            <a:ext cx="2858400" cy="4678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0000"/>
              </a:lnSpc>
              <a:spcBef>
                <a:spcPts val="0"/>
              </a:spcBef>
              <a:spcAft>
                <a:spcPts val="0"/>
              </a:spcAft>
              <a:buClr>
                <a:schemeClr val="dk1"/>
              </a:buClr>
              <a:buSzPct val="106666"/>
              <a:buNone/>
            </a:pPr>
            <a:r>
              <a:rPr lang="en-US" sz="6000"/>
              <a:t>We Covenant: </a:t>
            </a:r>
            <a:endParaRPr sz="6000"/>
          </a:p>
          <a:p>
            <a:pPr marL="0" lvl="0" indent="0" algn="l" rtl="0">
              <a:lnSpc>
                <a:spcPct val="110000"/>
              </a:lnSpc>
              <a:spcBef>
                <a:spcPts val="1000"/>
              </a:spcBef>
              <a:spcAft>
                <a:spcPts val="0"/>
              </a:spcAft>
              <a:buClr>
                <a:schemeClr val="dk1"/>
              </a:buClr>
              <a:buSzPct val="106666"/>
              <a:buNone/>
            </a:pPr>
            <a:r>
              <a:rPr lang="en-US" sz="6000"/>
              <a:t>Covenants are intentional.</a:t>
            </a:r>
            <a:endParaRPr sz="6000"/>
          </a:p>
          <a:p>
            <a:pPr marL="0" lvl="0" indent="0" algn="l" rtl="0">
              <a:lnSpc>
                <a:spcPct val="110000"/>
              </a:lnSpc>
              <a:spcBef>
                <a:spcPts val="1000"/>
              </a:spcBef>
              <a:spcAft>
                <a:spcPts val="0"/>
              </a:spcAft>
              <a:buClr>
                <a:schemeClr val="dk1"/>
              </a:buClr>
              <a:buSzPct val="106666"/>
              <a:buNone/>
            </a:pPr>
            <a:r>
              <a:rPr lang="en-US" sz="6000"/>
              <a:t>Covenants are audacious.</a:t>
            </a:r>
            <a:endParaRPr sz="6000"/>
          </a:p>
          <a:p>
            <a:pPr marL="0" lvl="0" indent="0" algn="l" rtl="0">
              <a:lnSpc>
                <a:spcPct val="110000"/>
              </a:lnSpc>
              <a:spcBef>
                <a:spcPts val="1000"/>
              </a:spcBef>
              <a:spcAft>
                <a:spcPts val="0"/>
              </a:spcAft>
              <a:buClr>
                <a:schemeClr val="dk1"/>
              </a:buClr>
              <a:buSzPct val="106666"/>
              <a:buNone/>
            </a:pPr>
            <a:r>
              <a:rPr lang="en-US" sz="6000"/>
              <a:t>Covenants are a promise</a:t>
            </a:r>
            <a:endParaRPr sz="6000"/>
          </a:p>
          <a:p>
            <a:pPr marL="0" lvl="0" indent="0" algn="l" rtl="0">
              <a:lnSpc>
                <a:spcPct val="110000"/>
              </a:lnSpc>
              <a:spcBef>
                <a:spcPts val="1000"/>
              </a:spcBef>
              <a:spcAft>
                <a:spcPts val="0"/>
              </a:spcAft>
              <a:buClr>
                <a:schemeClr val="dk1"/>
              </a:buClr>
              <a:buSzPct val="106666"/>
              <a:buNone/>
            </a:pPr>
            <a:r>
              <a:rPr lang="en-US" sz="6000"/>
              <a:t>that can change our lives</a:t>
            </a:r>
            <a:endParaRPr sz="6000"/>
          </a:p>
          <a:p>
            <a:pPr marL="0" lvl="0" indent="0" algn="l" rtl="0">
              <a:lnSpc>
                <a:spcPct val="110000"/>
              </a:lnSpc>
              <a:spcBef>
                <a:spcPts val="1000"/>
              </a:spcBef>
              <a:spcAft>
                <a:spcPts val="0"/>
              </a:spcAft>
              <a:buClr>
                <a:schemeClr val="dk1"/>
              </a:buClr>
              <a:buSzPct val="106666"/>
              <a:buNone/>
            </a:pPr>
            <a:r>
              <a:rPr lang="en-US" sz="6000"/>
              <a:t>together in this faith.</a:t>
            </a:r>
            <a:endParaRPr sz="6000"/>
          </a:p>
          <a:p>
            <a:pPr marL="0" lvl="0" indent="0" algn="l" rtl="0">
              <a:lnSpc>
                <a:spcPct val="110000"/>
              </a:lnSpc>
              <a:spcBef>
                <a:spcPts val="1000"/>
              </a:spcBef>
              <a:spcAft>
                <a:spcPts val="0"/>
              </a:spcAft>
              <a:buClr>
                <a:schemeClr val="dk1"/>
              </a:buClr>
              <a:buSzPct val="106666"/>
              <a:buNone/>
            </a:pPr>
            <a:r>
              <a:rPr lang="en-US" sz="6000"/>
              <a:t>Together, we will be stronger.</a:t>
            </a:r>
            <a:endParaRPr sz="6000"/>
          </a:p>
          <a:p>
            <a:pPr marL="0" lvl="0" indent="0" algn="l" rtl="0">
              <a:lnSpc>
                <a:spcPct val="110000"/>
              </a:lnSpc>
              <a:spcBef>
                <a:spcPts val="1000"/>
              </a:spcBef>
              <a:spcAft>
                <a:spcPts val="0"/>
              </a:spcAft>
              <a:buClr>
                <a:schemeClr val="dk1"/>
              </a:buClr>
              <a:buSzPct val="106666"/>
              <a:buNone/>
            </a:pPr>
            <a:r>
              <a:rPr lang="en-US" sz="6000"/>
              <a:t>Together, we will be wiser.</a:t>
            </a:r>
            <a:endParaRPr sz="6000"/>
          </a:p>
          <a:p>
            <a:pPr marL="0" lvl="0" indent="0" algn="l" rtl="0">
              <a:lnSpc>
                <a:spcPct val="110000"/>
              </a:lnSpc>
              <a:spcBef>
                <a:spcPts val="1000"/>
              </a:spcBef>
              <a:spcAft>
                <a:spcPts val="0"/>
              </a:spcAft>
              <a:buClr>
                <a:schemeClr val="dk1"/>
              </a:buClr>
              <a:buSzPct val="106666"/>
              <a:buNone/>
            </a:pPr>
            <a:r>
              <a:rPr lang="en-US" sz="6000"/>
              <a:t>Together, we will be gentler.</a:t>
            </a:r>
            <a:endParaRPr sz="6000"/>
          </a:p>
          <a:p>
            <a:pPr marL="0" lvl="0" indent="0" algn="l" rtl="0">
              <a:lnSpc>
                <a:spcPct val="110000"/>
              </a:lnSpc>
              <a:spcBef>
                <a:spcPts val="1000"/>
              </a:spcBef>
              <a:spcAft>
                <a:spcPts val="0"/>
              </a:spcAft>
              <a:buClr>
                <a:schemeClr val="dk1"/>
              </a:buClr>
              <a:buSzPct val="106666"/>
              <a:buNone/>
            </a:pPr>
            <a:r>
              <a:rPr lang="en-US" sz="6000"/>
              <a:t>We promise</a:t>
            </a:r>
            <a:endParaRPr sz="6000"/>
          </a:p>
          <a:p>
            <a:pPr marL="0" lvl="0" indent="0" algn="l" rtl="0">
              <a:lnSpc>
                <a:spcPct val="110000"/>
              </a:lnSpc>
              <a:spcBef>
                <a:spcPts val="1000"/>
              </a:spcBef>
              <a:spcAft>
                <a:spcPts val="0"/>
              </a:spcAft>
              <a:buClr>
                <a:schemeClr val="dk1"/>
              </a:buClr>
              <a:buSzPct val="106666"/>
              <a:buNone/>
            </a:pPr>
            <a:r>
              <a:rPr lang="en-US" sz="6000"/>
              <a:t>to recognize our uniqueness</a:t>
            </a:r>
            <a:endParaRPr sz="6000"/>
          </a:p>
          <a:p>
            <a:pPr marL="0" lvl="0" indent="0" algn="l" rtl="0">
              <a:lnSpc>
                <a:spcPct val="110000"/>
              </a:lnSpc>
              <a:spcBef>
                <a:spcPts val="1000"/>
              </a:spcBef>
              <a:spcAft>
                <a:spcPts val="0"/>
              </a:spcAft>
              <a:buClr>
                <a:schemeClr val="dk1"/>
              </a:buClr>
              <a:buSzPct val="106666"/>
              <a:buNone/>
            </a:pPr>
            <a:r>
              <a:rPr lang="en-US" sz="6000"/>
              <a:t>to treasure our faith</a:t>
            </a:r>
            <a:endParaRPr sz="6000"/>
          </a:p>
          <a:p>
            <a:pPr marL="0" lvl="0" indent="0" algn="l" rtl="0">
              <a:lnSpc>
                <a:spcPct val="100000"/>
              </a:lnSpc>
              <a:spcBef>
                <a:spcPts val="1000"/>
              </a:spcBef>
              <a:spcAft>
                <a:spcPts val="0"/>
              </a:spcAft>
              <a:buClr>
                <a:schemeClr val="dk1"/>
              </a:buClr>
              <a:buSzPts val="275"/>
              <a:buFont typeface="Arial"/>
              <a:buNone/>
            </a:pPr>
            <a:r>
              <a:rPr lang="en-US" sz="6000"/>
              <a:t>to honor our neighbors with</a:t>
            </a:r>
            <a:endParaRPr sz="6000"/>
          </a:p>
          <a:p>
            <a:pPr marL="0" lvl="0" indent="0" algn="l" rtl="0">
              <a:lnSpc>
                <a:spcPct val="100000"/>
              </a:lnSpc>
              <a:spcBef>
                <a:spcPts val="1000"/>
              </a:spcBef>
              <a:spcAft>
                <a:spcPts val="0"/>
              </a:spcAft>
              <a:buClr>
                <a:schemeClr val="dk1"/>
              </a:buClr>
              <a:buSzPts val="275"/>
              <a:buFont typeface="Arial"/>
              <a:buNone/>
            </a:pPr>
            <a:r>
              <a:rPr lang="en-US" sz="6000"/>
              <a:t>holiness.</a:t>
            </a:r>
            <a:endParaRPr sz="6000"/>
          </a:p>
        </p:txBody>
      </p:sp>
      <p:sp>
        <p:nvSpPr>
          <p:cNvPr id="118" name="Google Shape;118;p4"/>
          <p:cNvSpPr txBox="1"/>
          <p:nvPr/>
        </p:nvSpPr>
        <p:spPr>
          <a:xfrm>
            <a:off x="7583525" y="2167975"/>
            <a:ext cx="4162800" cy="42519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US" sz="1500">
                <a:solidFill>
                  <a:schemeClr val="dk1"/>
                </a:solidFill>
              </a:rPr>
              <a:t>It is our embodiment of faith in each other.</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It is our blessing of each other.</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It is our commitment to each other.</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May we hold this community as a precious gift.</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May we hold our relationships as gifts that transcend borders.</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May we carry forth</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the intention of our Covenant</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the audacity of our Covenant</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the promise of our Covenant</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now and in years to come.</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May it be so.</a:t>
            </a:r>
            <a:endParaRPr sz="1500">
              <a:solidFill>
                <a:schemeClr val="dk1"/>
              </a:solidFill>
            </a:endParaRPr>
          </a:p>
          <a:p>
            <a:pPr marL="0" lvl="0" indent="0" algn="l" rtl="0">
              <a:spcBef>
                <a:spcPts val="0"/>
              </a:spcBef>
              <a:spcAft>
                <a:spcPts val="0"/>
              </a:spcAft>
              <a:buNone/>
            </a:pPr>
            <a:endParaRPr sz="3200">
              <a:solidFill>
                <a:schemeClr val="dk1"/>
              </a:solidFill>
            </a:endParaRPr>
          </a:p>
        </p:txBody>
      </p:sp>
      <p:sp>
        <p:nvSpPr>
          <p:cNvPr id="119" name="Google Shape;119;p4"/>
          <p:cNvSpPr txBox="1"/>
          <p:nvPr/>
        </p:nvSpPr>
        <p:spPr>
          <a:xfrm>
            <a:off x="3696600" y="2190775"/>
            <a:ext cx="4102800" cy="435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6400"/>
              <a:buFont typeface="Arial"/>
              <a:buNone/>
            </a:pPr>
            <a:r>
              <a:rPr lang="en-US" sz="1500">
                <a:solidFill>
                  <a:schemeClr val="dk1"/>
                </a:solidFill>
              </a:rPr>
              <a:t>We covenant to be committed to each other</a:t>
            </a:r>
            <a:endParaRPr sz="1500">
              <a:solidFill>
                <a:schemeClr val="dk1"/>
              </a:solidFill>
            </a:endParaRPr>
          </a:p>
          <a:p>
            <a:pPr marL="0" lvl="0" indent="0" algn="l" rtl="0">
              <a:lnSpc>
                <a:spcPct val="100000"/>
              </a:lnSpc>
              <a:spcBef>
                <a:spcPts val="1000"/>
              </a:spcBef>
              <a:spcAft>
                <a:spcPts val="0"/>
              </a:spcAft>
              <a:buClr>
                <a:schemeClr val="dk1"/>
              </a:buClr>
              <a:buSzPts val="6400"/>
              <a:buFont typeface="Arial"/>
              <a:buNone/>
            </a:pPr>
            <a:r>
              <a:rPr lang="en-US" sz="1500">
                <a:solidFill>
                  <a:schemeClr val="dk1"/>
                </a:solidFill>
              </a:rPr>
              <a:t>to consider each as significant</a:t>
            </a:r>
            <a:endParaRPr sz="1500">
              <a:solidFill>
                <a:schemeClr val="dk1"/>
              </a:solidFill>
            </a:endParaRPr>
          </a:p>
          <a:p>
            <a:pPr marL="0" lvl="0" indent="0" algn="l" rtl="0">
              <a:lnSpc>
                <a:spcPct val="100000"/>
              </a:lnSpc>
              <a:spcBef>
                <a:spcPts val="1000"/>
              </a:spcBef>
              <a:spcAft>
                <a:spcPts val="0"/>
              </a:spcAft>
              <a:buClr>
                <a:schemeClr val="dk1"/>
              </a:buClr>
              <a:buSzPts val="6400"/>
              <a:buFont typeface="Arial"/>
              <a:buNone/>
            </a:pPr>
            <a:r>
              <a:rPr lang="en-US" sz="1500">
                <a:solidFill>
                  <a:schemeClr val="dk1"/>
                </a:solidFill>
              </a:rPr>
              <a:t>to consider each as valuable.</a:t>
            </a:r>
            <a:endParaRPr sz="1500">
              <a:solidFill>
                <a:schemeClr val="dk1"/>
              </a:solidFill>
            </a:endParaRPr>
          </a:p>
          <a:p>
            <a:pPr marL="0" lvl="0" indent="0" algn="l" rtl="0">
              <a:lnSpc>
                <a:spcPct val="100000"/>
              </a:lnSpc>
              <a:spcBef>
                <a:spcPts val="1000"/>
              </a:spcBef>
              <a:spcAft>
                <a:spcPts val="0"/>
              </a:spcAft>
              <a:buClr>
                <a:schemeClr val="dk1"/>
              </a:buClr>
              <a:buSzPts val="6400"/>
              <a:buFont typeface="Arial"/>
              <a:buNone/>
            </a:pPr>
            <a:r>
              <a:rPr lang="en-US" sz="1500">
                <a:solidFill>
                  <a:schemeClr val="dk1"/>
                </a:solidFill>
              </a:rPr>
              <a:t>We covenant</a:t>
            </a:r>
            <a:endParaRPr sz="1500">
              <a:solidFill>
                <a:schemeClr val="dk1"/>
              </a:solidFill>
            </a:endParaRPr>
          </a:p>
          <a:p>
            <a:pPr marL="0" lvl="0" indent="0" algn="l" rtl="0">
              <a:lnSpc>
                <a:spcPct val="100000"/>
              </a:lnSpc>
              <a:spcBef>
                <a:spcPts val="1000"/>
              </a:spcBef>
              <a:spcAft>
                <a:spcPts val="0"/>
              </a:spcAft>
              <a:buClr>
                <a:schemeClr val="dk1"/>
              </a:buClr>
              <a:buSzPts val="6400"/>
              <a:buFont typeface="Arial"/>
              <a:buNone/>
            </a:pPr>
            <a:r>
              <a:rPr lang="en-US" sz="1500">
                <a:solidFill>
                  <a:schemeClr val="dk1"/>
                </a:solidFill>
              </a:rPr>
              <a:t>to be invitational</a:t>
            </a:r>
            <a:endParaRPr sz="1500">
              <a:solidFill>
                <a:schemeClr val="dk1"/>
              </a:solidFill>
            </a:endParaRPr>
          </a:p>
          <a:p>
            <a:pPr marL="0" lvl="0" indent="0" algn="l" rtl="0">
              <a:lnSpc>
                <a:spcPct val="100000"/>
              </a:lnSpc>
              <a:spcBef>
                <a:spcPts val="1000"/>
              </a:spcBef>
              <a:spcAft>
                <a:spcPts val="0"/>
              </a:spcAft>
              <a:buClr>
                <a:schemeClr val="dk1"/>
              </a:buClr>
              <a:buSzPts val="6400"/>
              <a:buFont typeface="Arial"/>
              <a:buNone/>
            </a:pPr>
            <a:r>
              <a:rPr lang="en-US" sz="1500">
                <a:solidFill>
                  <a:schemeClr val="dk1"/>
                </a:solidFill>
              </a:rPr>
              <a:t>to be accepting</a:t>
            </a:r>
            <a:endParaRPr sz="1500">
              <a:solidFill>
                <a:schemeClr val="dk1"/>
              </a:solidFill>
            </a:endParaRPr>
          </a:p>
          <a:p>
            <a:pPr marL="0" lvl="0" indent="0" algn="l" rtl="0">
              <a:lnSpc>
                <a:spcPct val="100000"/>
              </a:lnSpc>
              <a:spcBef>
                <a:spcPts val="1000"/>
              </a:spcBef>
              <a:spcAft>
                <a:spcPts val="0"/>
              </a:spcAft>
              <a:buClr>
                <a:schemeClr val="dk1"/>
              </a:buClr>
              <a:buSzPts val="6400"/>
              <a:buFont typeface="Arial"/>
              <a:buNone/>
            </a:pPr>
            <a:r>
              <a:rPr lang="en-US" sz="1500">
                <a:solidFill>
                  <a:schemeClr val="dk1"/>
                </a:solidFill>
              </a:rPr>
              <a:t>to speak grace-filled truth</a:t>
            </a:r>
            <a:endParaRPr sz="1500">
              <a:solidFill>
                <a:schemeClr val="dk1"/>
              </a:solidFill>
            </a:endParaRPr>
          </a:p>
          <a:p>
            <a:pPr marL="0" lvl="0" indent="0" algn="l" rtl="0">
              <a:lnSpc>
                <a:spcPct val="100000"/>
              </a:lnSpc>
              <a:spcBef>
                <a:spcPts val="1000"/>
              </a:spcBef>
              <a:spcAft>
                <a:spcPts val="0"/>
              </a:spcAft>
              <a:buClr>
                <a:schemeClr val="dk1"/>
              </a:buClr>
              <a:buSzPts val="6400"/>
              <a:buFont typeface="Arial"/>
              <a:buNone/>
            </a:pPr>
            <a:r>
              <a:rPr lang="en-US" sz="1500">
                <a:solidFill>
                  <a:schemeClr val="dk1"/>
                </a:solidFill>
              </a:rPr>
              <a:t>to forgive each other</a:t>
            </a:r>
            <a:endParaRPr sz="1500">
              <a:solidFill>
                <a:schemeClr val="dk1"/>
              </a:solidFill>
            </a:endParaRPr>
          </a:p>
          <a:p>
            <a:pPr marL="0" lvl="0" indent="0" algn="l" rtl="0">
              <a:lnSpc>
                <a:spcPct val="100000"/>
              </a:lnSpc>
              <a:spcBef>
                <a:spcPts val="1000"/>
              </a:spcBef>
              <a:spcAft>
                <a:spcPts val="0"/>
              </a:spcAft>
              <a:buNone/>
            </a:pPr>
            <a:r>
              <a:rPr lang="en-US" sz="1500">
                <a:solidFill>
                  <a:schemeClr val="dk1"/>
                </a:solidFill>
              </a:rPr>
              <a:t>over and over again.</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And yes,</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to love.</a:t>
            </a:r>
            <a:endParaRPr sz="1500">
              <a:solidFill>
                <a:schemeClr val="dk1"/>
              </a:solidFill>
            </a:endParaRPr>
          </a:p>
          <a:p>
            <a:pPr marL="0" lvl="0" indent="0" algn="l" rtl="0">
              <a:spcBef>
                <a:spcPts val="1000"/>
              </a:spcBef>
              <a:spcAft>
                <a:spcPts val="0"/>
              </a:spcAft>
              <a:buClr>
                <a:schemeClr val="dk1"/>
              </a:buClr>
              <a:buSzPts val="1100"/>
              <a:buFont typeface="Arial"/>
              <a:buNone/>
            </a:pPr>
            <a:r>
              <a:rPr lang="en-US" sz="1500">
                <a:solidFill>
                  <a:schemeClr val="dk1"/>
                </a:solidFill>
              </a:rPr>
              <a:t>Our Covenant stands firm.</a:t>
            </a:r>
            <a:endParaRPr>
              <a:solidFill>
                <a:schemeClr val="dk1"/>
              </a:solidFill>
            </a:endParaRPr>
          </a:p>
          <a:p>
            <a:pPr marL="0" lvl="0" indent="0" algn="l" rtl="0">
              <a:spcBef>
                <a:spcPts val="0"/>
              </a:spcBef>
              <a:spcAft>
                <a:spcPts val="0"/>
              </a:spcAft>
              <a:buNone/>
            </a:pPr>
            <a:endParaRPr sz="16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six – the toolbox</a:t>
            </a:r>
            <a:endParaRPr/>
          </a:p>
        </p:txBody>
      </p:sp>
      <p:sp>
        <p:nvSpPr>
          <p:cNvPr id="363" name="Google Shape;363;p37"/>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10000"/>
              </a:lnSpc>
              <a:spcBef>
                <a:spcPts val="0"/>
              </a:spcBef>
              <a:spcAft>
                <a:spcPts val="0"/>
              </a:spcAft>
              <a:buClr>
                <a:schemeClr val="dk1"/>
              </a:buClr>
              <a:buSzPct val="100000"/>
              <a:buChar char="•"/>
            </a:pPr>
            <a:r>
              <a:rPr lang="en-US"/>
              <a:t>Welcome</a:t>
            </a:r>
            <a:endParaRPr/>
          </a:p>
          <a:p>
            <a:pPr marL="685800" lvl="1" indent="-228600" algn="l" rtl="0">
              <a:lnSpc>
                <a:spcPct val="110000"/>
              </a:lnSpc>
              <a:spcBef>
                <a:spcPts val="500"/>
              </a:spcBef>
              <a:spcAft>
                <a:spcPts val="0"/>
              </a:spcAft>
              <a:buClr>
                <a:schemeClr val="dk1"/>
              </a:buClr>
              <a:buSzPct val="100000"/>
              <a:buChar char="•"/>
            </a:pPr>
            <a:r>
              <a:rPr lang="en-US"/>
              <a:t>Sharing the Covenant </a:t>
            </a:r>
            <a:endParaRPr/>
          </a:p>
          <a:p>
            <a:pPr marL="685800" lvl="1" indent="-228600" algn="l" rtl="0">
              <a:lnSpc>
                <a:spcPct val="110000"/>
              </a:lnSpc>
              <a:spcBef>
                <a:spcPts val="500"/>
              </a:spcBef>
              <a:spcAft>
                <a:spcPts val="0"/>
              </a:spcAft>
              <a:buClr>
                <a:schemeClr val="dk1"/>
              </a:buClr>
              <a:buSzPct val="100000"/>
              <a:buChar char="•"/>
            </a:pPr>
            <a:r>
              <a:rPr lang="en-US"/>
              <a:t>Opening Words </a:t>
            </a:r>
            <a:endParaRPr/>
          </a:p>
          <a:p>
            <a:pPr marL="685800" lvl="1" indent="-228600" algn="l" rtl="0">
              <a:lnSpc>
                <a:spcPct val="110000"/>
              </a:lnSpc>
              <a:spcBef>
                <a:spcPts val="500"/>
              </a:spcBef>
              <a:spcAft>
                <a:spcPts val="0"/>
              </a:spcAft>
              <a:buClr>
                <a:schemeClr val="dk1"/>
              </a:buClr>
              <a:buSzPct val="100000"/>
              <a:buChar char="•"/>
            </a:pPr>
            <a:r>
              <a:rPr lang="en-US"/>
              <a:t>Chalice Lighting </a:t>
            </a:r>
            <a:endParaRPr/>
          </a:p>
          <a:p>
            <a:pPr marL="685800" lvl="1" indent="-228600" algn="l" rtl="0">
              <a:lnSpc>
                <a:spcPct val="110000"/>
              </a:lnSpc>
              <a:spcBef>
                <a:spcPts val="500"/>
              </a:spcBef>
              <a:spcAft>
                <a:spcPts val="0"/>
              </a:spcAft>
              <a:buClr>
                <a:schemeClr val="dk1"/>
              </a:buClr>
              <a:buSzPct val="100000"/>
              <a:buChar char="•"/>
            </a:pPr>
            <a:r>
              <a:rPr lang="en-US"/>
              <a:t>Naming the Unnamed </a:t>
            </a:r>
            <a:endParaRPr/>
          </a:p>
          <a:p>
            <a:pPr marL="228600" lvl="0" indent="-228600" algn="l" rtl="0">
              <a:lnSpc>
                <a:spcPct val="110000"/>
              </a:lnSpc>
              <a:spcBef>
                <a:spcPts val="1000"/>
              </a:spcBef>
              <a:spcAft>
                <a:spcPts val="0"/>
              </a:spcAft>
              <a:buClr>
                <a:schemeClr val="dk1"/>
              </a:buClr>
              <a:buSzPct val="100000"/>
              <a:buChar char="•"/>
            </a:pPr>
            <a:r>
              <a:rPr lang="en-US"/>
              <a:t>Prior Lesson Discussion </a:t>
            </a:r>
            <a:endParaRPr/>
          </a:p>
          <a:p>
            <a:pPr marL="228600" lvl="0" indent="-228600" algn="l" rtl="0">
              <a:lnSpc>
                <a:spcPct val="110000"/>
              </a:lnSpc>
              <a:spcBef>
                <a:spcPts val="1000"/>
              </a:spcBef>
              <a:spcAft>
                <a:spcPts val="0"/>
              </a:spcAft>
              <a:buClr>
                <a:schemeClr val="dk1"/>
              </a:buClr>
              <a:buSzPct val="100000"/>
              <a:buChar char="•"/>
            </a:pPr>
            <a:r>
              <a:rPr lang="en-US"/>
              <a:t>Transitional Time </a:t>
            </a:r>
            <a:endParaRPr/>
          </a:p>
          <a:p>
            <a:pPr marL="228600" lvl="0" indent="-228600" algn="l" rtl="0">
              <a:lnSpc>
                <a:spcPct val="110000"/>
              </a:lnSpc>
              <a:spcBef>
                <a:spcPts val="1000"/>
              </a:spcBef>
              <a:spcAft>
                <a:spcPts val="0"/>
              </a:spcAft>
              <a:buClr>
                <a:schemeClr val="dk1"/>
              </a:buClr>
              <a:buSzPct val="100000"/>
              <a:buChar char="•"/>
            </a:pPr>
            <a:r>
              <a:rPr lang="en-US"/>
              <a:t>Presentations </a:t>
            </a:r>
            <a:endParaRPr/>
          </a:p>
          <a:p>
            <a:pPr marL="228600" lvl="0" indent="-228600" algn="l" rtl="0">
              <a:lnSpc>
                <a:spcPct val="110000"/>
              </a:lnSpc>
              <a:spcBef>
                <a:spcPts val="1000"/>
              </a:spcBef>
              <a:spcAft>
                <a:spcPts val="0"/>
              </a:spcAft>
              <a:buClr>
                <a:schemeClr val="dk1"/>
              </a:buClr>
              <a:buSzPct val="100000"/>
              <a:buChar char="•"/>
            </a:pPr>
            <a:r>
              <a:rPr lang="en-US"/>
              <a:t>Closing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six – chalice lighting </a:t>
            </a:r>
            <a:endParaRPr/>
          </a:p>
        </p:txBody>
      </p:sp>
      <p:sp>
        <p:nvSpPr>
          <p:cNvPr id="369" name="Google Shape;369;p39"/>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70"/>
              <a:buNone/>
            </a:pPr>
            <a:r>
              <a:rPr lang="en-US" sz="1570" i="1"/>
              <a:t>Toward a Place of Wholeness</a:t>
            </a:r>
            <a:r>
              <a:rPr lang="en-US" sz="1570"/>
              <a:t> by Rev. Viola Abbitt </a:t>
            </a:r>
            <a:endParaRPr sz="1570"/>
          </a:p>
          <a:p>
            <a:pPr marL="0" lvl="0" indent="0" algn="l" rtl="0">
              <a:lnSpc>
                <a:spcPct val="90000"/>
              </a:lnSpc>
              <a:spcBef>
                <a:spcPts val="1000"/>
              </a:spcBef>
              <a:spcAft>
                <a:spcPts val="0"/>
              </a:spcAft>
              <a:buClr>
                <a:schemeClr val="dk1"/>
              </a:buClr>
              <a:buSzPts val="2170"/>
              <a:buNone/>
            </a:pPr>
            <a:r>
              <a:rPr lang="en-US" sz="1570"/>
              <a:t>We are Unitarian Universalists. </a:t>
            </a:r>
            <a:endParaRPr sz="1570"/>
          </a:p>
          <a:p>
            <a:pPr marL="0" lvl="0" indent="0" algn="l" rtl="0">
              <a:lnSpc>
                <a:spcPct val="90000"/>
              </a:lnSpc>
              <a:spcBef>
                <a:spcPts val="1000"/>
              </a:spcBef>
              <a:spcAft>
                <a:spcPts val="0"/>
              </a:spcAft>
              <a:buClr>
                <a:schemeClr val="dk1"/>
              </a:buClr>
              <a:buSzPts val="2170"/>
              <a:buNone/>
            </a:pPr>
            <a:r>
              <a:rPr lang="en-US" sz="1570"/>
              <a:t>When we lift up our Seven Principles, some of us think of them as a form of theology – but they are more important to our collective than that: they do not tell us what we should believe; they tell us how we should be.  </a:t>
            </a:r>
            <a:endParaRPr sz="1570"/>
          </a:p>
          <a:p>
            <a:pPr marL="0" lvl="0" indent="0" algn="l" rtl="0">
              <a:lnSpc>
                <a:spcPct val="90000"/>
              </a:lnSpc>
              <a:spcBef>
                <a:spcPts val="1000"/>
              </a:spcBef>
              <a:spcAft>
                <a:spcPts val="0"/>
              </a:spcAft>
              <a:buClr>
                <a:schemeClr val="dk1"/>
              </a:buClr>
              <a:buSzPts val="2170"/>
              <a:buNone/>
            </a:pPr>
            <a:r>
              <a:rPr lang="en-US" sz="1570"/>
              <a:t>They tell us how we should act in the larger world and with each other.  </a:t>
            </a:r>
            <a:endParaRPr sz="1570"/>
          </a:p>
          <a:p>
            <a:pPr marL="0" lvl="0" indent="0" algn="l" rtl="0">
              <a:lnSpc>
                <a:spcPct val="90000"/>
              </a:lnSpc>
              <a:spcBef>
                <a:spcPts val="1000"/>
              </a:spcBef>
              <a:spcAft>
                <a:spcPts val="0"/>
              </a:spcAft>
              <a:buClr>
                <a:schemeClr val="dk1"/>
              </a:buClr>
              <a:buSzPts val="2170"/>
              <a:buNone/>
            </a:pPr>
            <a:r>
              <a:rPr lang="en-US" sz="1570"/>
              <a:t>We are brought here today by the fact that Unitarian Universalism has fallen short of the image that was presented to the world and to many of those who embraced this religion.  </a:t>
            </a:r>
            <a:endParaRPr sz="1570"/>
          </a:p>
          <a:p>
            <a:pPr marL="0" lvl="0" indent="0" algn="l" rtl="0">
              <a:lnSpc>
                <a:spcPct val="90000"/>
              </a:lnSpc>
              <a:spcBef>
                <a:spcPts val="1000"/>
              </a:spcBef>
              <a:spcAft>
                <a:spcPts val="0"/>
              </a:spcAft>
              <a:buClr>
                <a:schemeClr val="dk1"/>
              </a:buClr>
              <a:buSzPts val="2170"/>
              <a:buNone/>
            </a:pPr>
            <a:endParaRPr sz="1570"/>
          </a:p>
          <a:p>
            <a:pPr marL="0" lvl="0" indent="0" algn="l" rtl="0">
              <a:lnSpc>
                <a:spcPct val="90000"/>
              </a:lnSpc>
              <a:spcBef>
                <a:spcPts val="1000"/>
              </a:spcBef>
              <a:spcAft>
                <a:spcPts val="0"/>
              </a:spcAft>
              <a:buClr>
                <a:schemeClr val="dk1"/>
              </a:buClr>
              <a:buSzPts val="2170"/>
              <a:buNone/>
            </a:pPr>
            <a:r>
              <a:rPr lang="en-US" sz="1570"/>
              <a:t>But we are also brought here today by the truth that Unitarian Universalism has shifted course to move toward a place of wholeness: a place that has perhaps never existed for us as a denomination.  </a:t>
            </a:r>
            <a:endParaRPr sz="1570"/>
          </a:p>
          <a:p>
            <a:pPr marL="0" lvl="0" indent="0" algn="l" rtl="0">
              <a:lnSpc>
                <a:spcPct val="90000"/>
              </a:lnSpc>
              <a:spcBef>
                <a:spcPts val="1000"/>
              </a:spcBef>
              <a:spcAft>
                <a:spcPts val="0"/>
              </a:spcAft>
              <a:buClr>
                <a:schemeClr val="dk1"/>
              </a:buClr>
              <a:buSzPts val="2170"/>
              <a:buNone/>
            </a:pPr>
            <a:r>
              <a:rPr lang="en-US" sz="1570"/>
              <a:t>It has been a long and sometimes unforgiving road to today.  But we are here today because we are mindful of that past and because we have hope for the future.  We want the practice of this faith to be fulfilling manifestation of its promise.  </a:t>
            </a:r>
            <a:endParaRPr sz="1570"/>
          </a:p>
          <a:p>
            <a:pPr marL="0" lvl="0" indent="0" algn="l" rtl="0">
              <a:lnSpc>
                <a:spcPct val="90000"/>
              </a:lnSpc>
              <a:spcBef>
                <a:spcPts val="1000"/>
              </a:spcBef>
              <a:spcAft>
                <a:spcPts val="0"/>
              </a:spcAft>
              <a:buClr>
                <a:schemeClr val="dk1"/>
              </a:buClr>
              <a:buSzPts val="2170"/>
              <a:buNone/>
            </a:pPr>
            <a:endParaRPr sz="1570"/>
          </a:p>
          <a:p>
            <a:pPr marL="0" lvl="0" indent="0" algn="l" rtl="0">
              <a:lnSpc>
                <a:spcPct val="90000"/>
              </a:lnSpc>
              <a:spcBef>
                <a:spcPts val="1000"/>
              </a:spcBef>
              <a:spcAft>
                <a:spcPts val="0"/>
              </a:spcAft>
              <a:buClr>
                <a:schemeClr val="dk1"/>
              </a:buClr>
              <a:buSzPts val="2170"/>
              <a:buNone/>
            </a:pPr>
            <a:r>
              <a:rPr lang="en-US" sz="1570"/>
              <a:t>Open your hearts.  Seek new ways of understanding.</a:t>
            </a:r>
            <a:endParaRPr sz="1570"/>
          </a:p>
          <a:p>
            <a:pPr marL="0" lvl="0" indent="0" algn="l" rtl="0">
              <a:lnSpc>
                <a:spcPct val="90000"/>
              </a:lnSpc>
              <a:spcBef>
                <a:spcPts val="1000"/>
              </a:spcBef>
              <a:spcAft>
                <a:spcPts val="0"/>
              </a:spcAft>
              <a:buClr>
                <a:schemeClr val="dk1"/>
              </a:buClr>
              <a:buSzPts val="2170"/>
              <a:buNone/>
            </a:pPr>
            <a:r>
              <a:rPr lang="en-US" sz="1570"/>
              <a:t>Come, let us worship together. </a:t>
            </a:r>
            <a:endParaRPr sz="1570"/>
          </a:p>
          <a:p>
            <a:pPr marL="0" lvl="0" indent="0" algn="l" rtl="0">
              <a:lnSpc>
                <a:spcPct val="90000"/>
              </a:lnSpc>
              <a:spcBef>
                <a:spcPts val="1000"/>
              </a:spcBef>
              <a:spcAft>
                <a:spcPts val="0"/>
              </a:spcAft>
              <a:buClr>
                <a:schemeClr val="dk1"/>
              </a:buClr>
              <a:buSzPts val="2170"/>
              <a:buNone/>
            </a:pPr>
            <a:endParaRPr sz="217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5400"/>
              <a:buFont typeface="Arial"/>
              <a:buNone/>
            </a:pPr>
            <a:r>
              <a:rPr lang="en-US" sz="5200"/>
              <a:t>Session six – naming the unnamed </a:t>
            </a:r>
            <a:endParaRPr sz="5200"/>
          </a:p>
        </p:txBody>
      </p:sp>
      <p:sp>
        <p:nvSpPr>
          <p:cNvPr id="375" name="Google Shape;375;p40"/>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800"/>
              <a:buNone/>
            </a:pPr>
            <a:r>
              <a:rPr lang="en-US" sz="2400"/>
              <a:t>We take this time, each session, to name what is often left unspoken.  We acknowledge that in our faith there is additional labor on our members, colleagues, and friends who hold marginalized identities as they are often placed in situations where the expectation is on them to teach when they are seeking spiritual renewal and community.  We acknowledge that this expectation causes harm. We affirm to root out the systems that allow this behavior to continue in our community so that we can fully live our Unitarian Universalist values in Beloved Community.  We acknowledge that this is not easy work and by showing up in this space together we are affirming our commitment to ourselves, each other, and this faith to continue working and building for our Beloved Community. </a:t>
            </a: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six – closing </a:t>
            </a:r>
            <a:endParaRPr/>
          </a:p>
        </p:txBody>
      </p:sp>
      <p:sp>
        <p:nvSpPr>
          <p:cNvPr id="381" name="Google Shape;381;p41"/>
          <p:cNvSpPr txBox="1">
            <a:spLocks noGrp="1"/>
          </p:cNvSpPr>
          <p:nvPr>
            <p:ph type="body" idx="1"/>
          </p:nvPr>
        </p:nvSpPr>
        <p:spPr>
          <a:xfrm>
            <a:off x="152400" y="1929384"/>
            <a:ext cx="11927840" cy="425196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0000"/>
              </a:lnSpc>
              <a:spcBef>
                <a:spcPts val="0"/>
              </a:spcBef>
              <a:spcAft>
                <a:spcPts val="0"/>
              </a:spcAft>
              <a:buClr>
                <a:schemeClr val="dk1"/>
              </a:buClr>
              <a:buSzPct val="100000"/>
              <a:buNone/>
            </a:pPr>
            <a:r>
              <a:rPr lang="en-US"/>
              <a:t>Our Work Has Just Begun</a:t>
            </a:r>
            <a:endParaRPr/>
          </a:p>
          <a:p>
            <a:pPr marL="0" lvl="0" indent="0" algn="l" rtl="0">
              <a:lnSpc>
                <a:spcPct val="110000"/>
              </a:lnSpc>
              <a:spcBef>
                <a:spcPts val="1000"/>
              </a:spcBef>
              <a:spcAft>
                <a:spcPts val="0"/>
              </a:spcAft>
              <a:buClr>
                <a:schemeClr val="dk1"/>
              </a:buClr>
              <a:buSzPct val="100000"/>
              <a:buNone/>
            </a:pPr>
            <a:r>
              <a:rPr lang="en-US"/>
              <a:t>Our work here tonight* is at an end</a:t>
            </a:r>
            <a:endParaRPr/>
          </a:p>
          <a:p>
            <a:pPr marL="0" lvl="0" indent="0" algn="l" rtl="0">
              <a:lnSpc>
                <a:spcPct val="110000"/>
              </a:lnSpc>
              <a:spcBef>
                <a:spcPts val="1000"/>
              </a:spcBef>
              <a:spcAft>
                <a:spcPts val="0"/>
              </a:spcAft>
              <a:buClr>
                <a:schemeClr val="dk1"/>
              </a:buClr>
              <a:buSzPct val="100000"/>
              <a:buNone/>
            </a:pPr>
            <a:r>
              <a:rPr lang="en-US"/>
              <a:t>And our work has just begun:</a:t>
            </a:r>
            <a:endParaRPr/>
          </a:p>
          <a:p>
            <a:pPr marL="0" lvl="0" indent="0" algn="l" rtl="0">
              <a:lnSpc>
                <a:spcPct val="110000"/>
              </a:lnSpc>
              <a:spcBef>
                <a:spcPts val="1000"/>
              </a:spcBef>
              <a:spcAft>
                <a:spcPts val="0"/>
              </a:spcAft>
              <a:buClr>
                <a:schemeClr val="dk1"/>
              </a:buClr>
              <a:buSzPct val="100000"/>
              <a:buNone/>
            </a:pPr>
            <a:r>
              <a:rPr lang="en-US"/>
              <a:t>The work of holding one another and this community in love.</a:t>
            </a:r>
            <a:endParaRPr/>
          </a:p>
          <a:p>
            <a:pPr marL="0" lvl="0" indent="0" algn="l" rtl="0">
              <a:lnSpc>
                <a:spcPct val="110000"/>
              </a:lnSpc>
              <a:spcBef>
                <a:spcPts val="1000"/>
              </a:spcBef>
              <a:spcAft>
                <a:spcPts val="0"/>
              </a:spcAft>
              <a:buClr>
                <a:schemeClr val="dk1"/>
              </a:buClr>
              <a:buSzPct val="100000"/>
              <a:buNone/>
            </a:pPr>
            <a:r>
              <a:rPr lang="en-US"/>
              <a:t>The work of trusting that we are on the right path.</a:t>
            </a:r>
            <a:endParaRPr/>
          </a:p>
          <a:p>
            <a:pPr marL="0" lvl="0" indent="0" algn="l" rtl="0">
              <a:lnSpc>
                <a:spcPct val="110000"/>
              </a:lnSpc>
              <a:spcBef>
                <a:spcPts val="1000"/>
              </a:spcBef>
              <a:spcAft>
                <a:spcPts val="0"/>
              </a:spcAft>
              <a:buClr>
                <a:schemeClr val="dk1"/>
              </a:buClr>
              <a:buSzPct val="100000"/>
              <a:buNone/>
            </a:pPr>
            <a:r>
              <a:rPr lang="en-US"/>
              <a:t>The work of believing that what connects us is stronger than what separates us   </a:t>
            </a:r>
            <a:endParaRPr/>
          </a:p>
          <a:p>
            <a:pPr marL="0" lvl="0" indent="0" algn="l" rtl="0">
              <a:lnSpc>
                <a:spcPct val="110000"/>
              </a:lnSpc>
              <a:spcBef>
                <a:spcPts val="1000"/>
              </a:spcBef>
              <a:spcAft>
                <a:spcPts val="0"/>
              </a:spcAft>
              <a:buClr>
                <a:schemeClr val="dk1"/>
              </a:buClr>
              <a:buSzPct val="100000"/>
              <a:buNone/>
            </a:pPr>
            <a:r>
              <a:rPr lang="en-US"/>
              <a:t>The work of engaging in that which makes us whole.</a:t>
            </a:r>
            <a:endParaRPr/>
          </a:p>
          <a:p>
            <a:pPr marL="0" lvl="0" indent="0" algn="l" rtl="0">
              <a:lnSpc>
                <a:spcPct val="110000"/>
              </a:lnSpc>
              <a:spcBef>
                <a:spcPts val="1000"/>
              </a:spcBef>
              <a:spcAft>
                <a:spcPts val="0"/>
              </a:spcAft>
              <a:buClr>
                <a:schemeClr val="dk1"/>
              </a:buClr>
              <a:buSzPct val="100000"/>
              <a:buNone/>
            </a:pPr>
            <a:r>
              <a:rPr lang="en-US"/>
              <a:t>The work of deeper understanding and commitment.</a:t>
            </a:r>
            <a:endParaRPr/>
          </a:p>
          <a:p>
            <a:pPr marL="0" lvl="0" indent="0" algn="l" rtl="0">
              <a:lnSpc>
                <a:spcPct val="110000"/>
              </a:lnSpc>
              <a:spcBef>
                <a:spcPts val="1000"/>
              </a:spcBef>
              <a:spcAft>
                <a:spcPts val="0"/>
              </a:spcAft>
              <a:buClr>
                <a:schemeClr val="dk1"/>
              </a:buClr>
              <a:buSzPct val="100000"/>
              <a:buNone/>
            </a:pPr>
            <a:r>
              <a:rPr lang="en-US"/>
              <a:t>The work of letting go of that which does not serve us.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9f754925d3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Session six - closing continued</a:t>
            </a:r>
            <a:endParaRPr/>
          </a:p>
        </p:txBody>
      </p:sp>
      <p:sp>
        <p:nvSpPr>
          <p:cNvPr id="387" name="Google Shape;387;g29f754925d3_0_0"/>
          <p:cNvSpPr txBox="1">
            <a:spLocks noGrp="1"/>
          </p:cNvSpPr>
          <p:nvPr>
            <p:ph type="body" idx="1"/>
          </p:nvPr>
        </p:nvSpPr>
        <p:spPr>
          <a:xfrm>
            <a:off x="838200" y="1929384"/>
            <a:ext cx="10515600" cy="42519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Clr>
                <a:schemeClr val="dk1"/>
              </a:buClr>
              <a:buSzPct val="100000"/>
              <a:buFont typeface="Arial"/>
              <a:buNone/>
            </a:pPr>
            <a:r>
              <a:rPr lang="en-US"/>
              <a:t>The work of radical inclusion.</a:t>
            </a:r>
            <a:endParaRPr/>
          </a:p>
          <a:p>
            <a:pPr marL="0" lvl="0" indent="0" algn="l" rtl="0">
              <a:spcBef>
                <a:spcPts val="1000"/>
              </a:spcBef>
              <a:spcAft>
                <a:spcPts val="0"/>
              </a:spcAft>
              <a:buClr>
                <a:schemeClr val="dk1"/>
              </a:buClr>
              <a:buSzPct val="100000"/>
              <a:buFont typeface="Arial"/>
              <a:buNone/>
            </a:pPr>
            <a:r>
              <a:rPr lang="en-US"/>
              <a:t>The work of collective liberation.</a:t>
            </a:r>
            <a:endParaRPr/>
          </a:p>
          <a:p>
            <a:pPr marL="0" lvl="0" indent="0" algn="l" rtl="0">
              <a:spcBef>
                <a:spcPts val="1000"/>
              </a:spcBef>
              <a:spcAft>
                <a:spcPts val="0"/>
              </a:spcAft>
              <a:buClr>
                <a:schemeClr val="dk1"/>
              </a:buClr>
              <a:buSzPct val="100000"/>
              <a:buFont typeface="Arial"/>
              <a:buNone/>
            </a:pPr>
            <a:r>
              <a:rPr lang="en-US"/>
              <a:t>The work of this beloved community.</a:t>
            </a:r>
            <a:endParaRPr/>
          </a:p>
          <a:p>
            <a:pPr marL="0" lvl="0" indent="0" algn="l" rtl="0">
              <a:spcBef>
                <a:spcPts val="1000"/>
              </a:spcBef>
              <a:spcAft>
                <a:spcPts val="0"/>
              </a:spcAft>
              <a:buClr>
                <a:schemeClr val="dk1"/>
              </a:buClr>
              <a:buSzPct val="100000"/>
              <a:buFont typeface="Arial"/>
              <a:buNone/>
            </a:pPr>
            <a:r>
              <a:rPr lang="en-US"/>
              <a:t>A beloved community of which we are all part.</a:t>
            </a:r>
            <a:endParaRPr/>
          </a:p>
          <a:p>
            <a:pPr marL="0" lvl="0" indent="0" algn="l" rtl="0">
              <a:spcBef>
                <a:spcPts val="1000"/>
              </a:spcBef>
              <a:spcAft>
                <a:spcPts val="0"/>
              </a:spcAft>
              <a:buClr>
                <a:schemeClr val="dk1"/>
              </a:buClr>
              <a:buSzPct val="100000"/>
              <a:buFont typeface="Arial"/>
              <a:buNone/>
            </a:pPr>
            <a:r>
              <a:rPr lang="en-US"/>
              <a:t>A place where we are welcomed, respected, valued, cherished.</a:t>
            </a:r>
            <a:endParaRPr/>
          </a:p>
          <a:p>
            <a:pPr marL="0" lvl="0" indent="0" algn="l" rtl="0">
              <a:spcBef>
                <a:spcPts val="1000"/>
              </a:spcBef>
              <a:spcAft>
                <a:spcPts val="0"/>
              </a:spcAft>
              <a:buClr>
                <a:schemeClr val="dk1"/>
              </a:buClr>
              <a:buSzPct val="100000"/>
              <a:buFont typeface="Arial"/>
              <a:buNone/>
            </a:pPr>
            <a:r>
              <a:rPr lang="en-US"/>
              <a:t>A place where we belong.</a:t>
            </a:r>
            <a:endParaRPr/>
          </a:p>
          <a:p>
            <a:pPr marL="0" lvl="0" indent="0" algn="l" rtl="0">
              <a:spcBef>
                <a:spcPts val="1000"/>
              </a:spcBef>
              <a:spcAft>
                <a:spcPts val="0"/>
              </a:spcAft>
              <a:buClr>
                <a:schemeClr val="dk1"/>
              </a:buClr>
              <a:buSzPct val="100000"/>
              <a:buFont typeface="Arial"/>
              <a:buNone/>
            </a:pPr>
            <a:r>
              <a:rPr lang="en-US"/>
              <a:t>Go in peace. Amen. And blessed be.</a:t>
            </a:r>
            <a:endParaRPr/>
          </a:p>
          <a:p>
            <a:pPr marL="0" lvl="0" indent="0" algn="l" rtl="0">
              <a:spcBef>
                <a:spcPts val="1000"/>
              </a:spcBef>
              <a:spcAft>
                <a:spcPts val="0"/>
              </a:spcAft>
              <a:buClr>
                <a:schemeClr val="dk1"/>
              </a:buClr>
              <a:buSzPct val="100000"/>
              <a:buFont typeface="Arial"/>
              <a:buNone/>
            </a:pPr>
            <a:r>
              <a:rPr lang="en-US"/>
              <a:t>*This can be adjusted to whatever time best suits your needs.</a:t>
            </a:r>
            <a:endParaRPr/>
          </a:p>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5400"/>
              <a:buFont typeface="Arial"/>
              <a:buNone/>
            </a:pPr>
            <a:r>
              <a:rPr lang="en-US" sz="5000"/>
              <a:t>Session one – naming the unnamed </a:t>
            </a:r>
            <a:endParaRPr sz="5000"/>
          </a:p>
        </p:txBody>
      </p:sp>
      <p:sp>
        <p:nvSpPr>
          <p:cNvPr id="125" name="Google Shape;125;p5"/>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10000"/>
              </a:lnSpc>
              <a:spcBef>
                <a:spcPts val="0"/>
              </a:spcBef>
              <a:spcAft>
                <a:spcPts val="0"/>
              </a:spcAft>
              <a:buClr>
                <a:schemeClr val="dk1"/>
              </a:buClr>
              <a:buSzPct val="100000"/>
              <a:buNone/>
            </a:pPr>
            <a:r>
              <a:rPr lang="en-US"/>
              <a:t>We take this time, each session, to name what is often left unspoken.  We acknowledge that in our faith there is additional labor on our members, colleagues, and friends who hold marginalized identities as they are often placed in situations where the expectation is on them to teach when they are seeking spiritual renewal and community.  We acknowledge that this expectation causes harm. We affirm to root out the systems that allow this behavior to continue in our community so that we can fully live our Unitarian Universalist values in Beloved Community.  We acknowledge that this is not easy work and by showing up in this space together, we are affirming our commitment to ourselves, each other, and this faith to continue working and building for our Beloved Community.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9d72600ab3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Explicit, Implicit, &amp; Null Curricula</a:t>
            </a:r>
            <a:endParaRPr/>
          </a:p>
        </p:txBody>
      </p:sp>
      <p:sp>
        <p:nvSpPr>
          <p:cNvPr id="131" name="Google Shape;131;g29d72600ab3_0_0"/>
          <p:cNvSpPr txBox="1">
            <a:spLocks noGrp="1"/>
          </p:cNvSpPr>
          <p:nvPr>
            <p:ph type="body" idx="1"/>
          </p:nvPr>
        </p:nvSpPr>
        <p:spPr>
          <a:xfrm>
            <a:off x="838200" y="1929384"/>
            <a:ext cx="10515600" cy="4251900"/>
          </a:xfrm>
          <a:prstGeom prst="rect">
            <a:avLst/>
          </a:prstGeom>
        </p:spPr>
        <p:txBody>
          <a:bodyPr spcFirstLastPara="1" wrap="square" lIns="91425" tIns="45700" rIns="91425" bIns="45700" anchor="t" anchorCtr="0">
            <a:normAutofit/>
          </a:bodyPr>
          <a:lstStyle/>
          <a:p>
            <a:pPr marL="0" lvl="0" indent="0" algn="l" rtl="0">
              <a:lnSpc>
                <a:spcPct val="200000"/>
              </a:lnSpc>
              <a:spcBef>
                <a:spcPts val="1000"/>
              </a:spcBef>
              <a:spcAft>
                <a:spcPts val="0"/>
              </a:spcAft>
              <a:buNone/>
            </a:pPr>
            <a:endParaRPr sz="1900"/>
          </a:p>
          <a:p>
            <a:pPr marL="0" lvl="0" indent="0" algn="l" rtl="0">
              <a:lnSpc>
                <a:spcPct val="200000"/>
              </a:lnSpc>
              <a:spcBef>
                <a:spcPts val="1000"/>
              </a:spcBef>
              <a:spcAft>
                <a:spcPts val="0"/>
              </a:spcAft>
              <a:buNone/>
            </a:pPr>
            <a:r>
              <a:rPr lang="en-US" sz="3200"/>
              <a:t>Explicit - Who we say we are and what we say we do</a:t>
            </a:r>
            <a:endParaRPr sz="3200"/>
          </a:p>
          <a:p>
            <a:pPr marL="0" lvl="0" indent="0" algn="l" rtl="0">
              <a:lnSpc>
                <a:spcPct val="200000"/>
              </a:lnSpc>
              <a:spcBef>
                <a:spcPts val="1000"/>
              </a:spcBef>
              <a:spcAft>
                <a:spcPts val="0"/>
              </a:spcAft>
              <a:buNone/>
            </a:pPr>
            <a:r>
              <a:rPr lang="en-US" sz="3200"/>
              <a:t>Implicit - What we do, but don’t deliberately speak about</a:t>
            </a:r>
            <a:endParaRPr sz="3200"/>
          </a:p>
          <a:p>
            <a:pPr marL="0" lvl="0" indent="0" algn="l" rtl="0">
              <a:lnSpc>
                <a:spcPct val="200000"/>
              </a:lnSpc>
              <a:spcBef>
                <a:spcPts val="1000"/>
              </a:spcBef>
              <a:spcAft>
                <a:spcPts val="0"/>
              </a:spcAft>
              <a:buNone/>
            </a:pPr>
            <a:r>
              <a:rPr lang="en-US" sz="3200"/>
              <a:t>Null - What we don’t say or do</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9d72600ab3_0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Phrases to Renew Relationship</a:t>
            </a:r>
            <a:endParaRPr/>
          </a:p>
        </p:txBody>
      </p:sp>
      <p:sp>
        <p:nvSpPr>
          <p:cNvPr id="137" name="Google Shape;137;g29d72600ab3_0_5"/>
          <p:cNvSpPr txBox="1">
            <a:spLocks noGrp="1"/>
          </p:cNvSpPr>
          <p:nvPr>
            <p:ph type="body" idx="1"/>
          </p:nvPr>
        </p:nvSpPr>
        <p:spPr>
          <a:xfrm>
            <a:off x="838200" y="1929384"/>
            <a:ext cx="10515600" cy="4251900"/>
          </a:xfrm>
          <a:prstGeom prst="rect">
            <a:avLst/>
          </a:prstGeom>
        </p:spPr>
        <p:txBody>
          <a:bodyPr spcFirstLastPara="1" wrap="square" lIns="91425" tIns="45700" rIns="91425" bIns="45700" anchor="t" anchorCtr="0">
            <a:normAutofit fontScale="85000" lnSpcReduction="10000"/>
          </a:bodyPr>
          <a:lstStyle/>
          <a:p>
            <a:pPr marL="914400" lvl="1" indent="-390525" algn="l" rtl="0">
              <a:lnSpc>
                <a:spcPct val="200000"/>
              </a:lnSpc>
              <a:spcBef>
                <a:spcPts val="0"/>
              </a:spcBef>
              <a:spcAft>
                <a:spcPts val="0"/>
              </a:spcAft>
              <a:buSzPct val="100000"/>
              <a:buFont typeface="Calibri"/>
              <a:buAutoNum type="alphaLcParenR"/>
            </a:pPr>
            <a:r>
              <a:rPr lang="en-US" sz="3000">
                <a:latin typeface="Calibri"/>
                <a:ea typeface="Calibri"/>
                <a:cs typeface="Calibri"/>
                <a:sym typeface="Calibri"/>
              </a:rPr>
              <a:t>“Here is what I observed, [share what you observed]”</a:t>
            </a:r>
            <a:endParaRPr sz="3000">
              <a:latin typeface="Calibri"/>
              <a:ea typeface="Calibri"/>
              <a:cs typeface="Calibri"/>
              <a:sym typeface="Calibri"/>
            </a:endParaRPr>
          </a:p>
          <a:p>
            <a:pPr marL="914400" lvl="1" indent="-390525" algn="l" rtl="0">
              <a:lnSpc>
                <a:spcPct val="200000"/>
              </a:lnSpc>
              <a:spcBef>
                <a:spcPts val="0"/>
              </a:spcBef>
              <a:spcAft>
                <a:spcPts val="0"/>
              </a:spcAft>
              <a:buSzPct val="100000"/>
              <a:buFont typeface="Calibri"/>
              <a:buAutoNum type="alphaLcParenR"/>
            </a:pPr>
            <a:r>
              <a:rPr lang="en-US" sz="3000">
                <a:latin typeface="Calibri"/>
                <a:ea typeface="Calibri"/>
                <a:cs typeface="Calibri"/>
                <a:sym typeface="Calibri"/>
              </a:rPr>
              <a:t>“I felt something in my [insert the part of your body where you physically felt discomfort]”</a:t>
            </a:r>
            <a:endParaRPr sz="3000">
              <a:latin typeface="Calibri"/>
              <a:ea typeface="Calibri"/>
              <a:cs typeface="Calibri"/>
              <a:sym typeface="Calibri"/>
            </a:endParaRPr>
          </a:p>
          <a:p>
            <a:pPr marL="914400" lvl="1" indent="-390525" algn="l" rtl="0">
              <a:lnSpc>
                <a:spcPct val="200000"/>
              </a:lnSpc>
              <a:spcBef>
                <a:spcPts val="0"/>
              </a:spcBef>
              <a:spcAft>
                <a:spcPts val="0"/>
              </a:spcAft>
              <a:buSzPct val="100000"/>
              <a:buFont typeface="Calibri"/>
              <a:buAutoNum type="alphaLcParenR"/>
            </a:pPr>
            <a:r>
              <a:rPr lang="en-US" sz="3000">
                <a:latin typeface="Calibri"/>
                <a:ea typeface="Calibri"/>
                <a:cs typeface="Calibri"/>
                <a:sym typeface="Calibri"/>
              </a:rPr>
              <a:t>“I noticed a power imbalance/microaggression/or behavior that occurred.  Our covenant calls on us to name, discuss, and learn from what has happened.”</a:t>
            </a:r>
            <a:endParaRPr sz="30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400"/>
              <a:buFont typeface="Arial"/>
              <a:buNone/>
            </a:pPr>
            <a:r>
              <a:rPr lang="en-US"/>
              <a:t>Session one – closing </a:t>
            </a:r>
            <a:endParaRPr/>
          </a:p>
        </p:txBody>
      </p:sp>
      <p:sp>
        <p:nvSpPr>
          <p:cNvPr id="143" name="Google Shape;143;p7"/>
          <p:cNvSpPr txBox="1">
            <a:spLocks noGrp="1"/>
          </p:cNvSpPr>
          <p:nvPr>
            <p:ph type="body" idx="1"/>
          </p:nvPr>
        </p:nvSpPr>
        <p:spPr>
          <a:xfrm>
            <a:off x="629920" y="1929384"/>
            <a:ext cx="11196320" cy="425196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0000"/>
              </a:lnSpc>
              <a:spcBef>
                <a:spcPts val="0"/>
              </a:spcBef>
              <a:spcAft>
                <a:spcPts val="0"/>
              </a:spcAft>
              <a:buClr>
                <a:schemeClr val="dk1"/>
              </a:buClr>
              <a:buSzPct val="100000"/>
              <a:buNone/>
            </a:pPr>
            <a:r>
              <a:rPr lang="en-US"/>
              <a:t>Our Work Has Just Begun</a:t>
            </a:r>
            <a:endParaRPr/>
          </a:p>
          <a:p>
            <a:pPr marL="0" lvl="0" indent="0" algn="l" rtl="0">
              <a:lnSpc>
                <a:spcPct val="110000"/>
              </a:lnSpc>
              <a:spcBef>
                <a:spcPts val="1000"/>
              </a:spcBef>
              <a:spcAft>
                <a:spcPts val="0"/>
              </a:spcAft>
              <a:buClr>
                <a:schemeClr val="dk1"/>
              </a:buClr>
              <a:buSzPct val="100000"/>
              <a:buNone/>
            </a:pPr>
            <a:r>
              <a:rPr lang="en-US"/>
              <a:t>Our work here tonight* is at an end</a:t>
            </a:r>
            <a:endParaRPr/>
          </a:p>
          <a:p>
            <a:pPr marL="0" lvl="0" indent="0" algn="l" rtl="0">
              <a:lnSpc>
                <a:spcPct val="110000"/>
              </a:lnSpc>
              <a:spcBef>
                <a:spcPts val="1000"/>
              </a:spcBef>
              <a:spcAft>
                <a:spcPts val="0"/>
              </a:spcAft>
              <a:buClr>
                <a:schemeClr val="dk1"/>
              </a:buClr>
              <a:buSzPct val="100000"/>
              <a:buNone/>
            </a:pPr>
            <a:r>
              <a:rPr lang="en-US"/>
              <a:t>And our work has just begun:</a:t>
            </a:r>
            <a:endParaRPr/>
          </a:p>
          <a:p>
            <a:pPr marL="0" lvl="0" indent="0" algn="l" rtl="0">
              <a:lnSpc>
                <a:spcPct val="110000"/>
              </a:lnSpc>
              <a:spcBef>
                <a:spcPts val="1000"/>
              </a:spcBef>
              <a:spcAft>
                <a:spcPts val="0"/>
              </a:spcAft>
              <a:buClr>
                <a:schemeClr val="dk1"/>
              </a:buClr>
              <a:buSzPct val="100000"/>
              <a:buNone/>
            </a:pPr>
            <a:r>
              <a:rPr lang="en-US"/>
              <a:t>The work of holding one another and this community in love.</a:t>
            </a:r>
            <a:endParaRPr/>
          </a:p>
          <a:p>
            <a:pPr marL="0" lvl="0" indent="0" algn="l" rtl="0">
              <a:lnSpc>
                <a:spcPct val="110000"/>
              </a:lnSpc>
              <a:spcBef>
                <a:spcPts val="1000"/>
              </a:spcBef>
              <a:spcAft>
                <a:spcPts val="0"/>
              </a:spcAft>
              <a:buClr>
                <a:schemeClr val="dk1"/>
              </a:buClr>
              <a:buSzPct val="100000"/>
              <a:buNone/>
            </a:pPr>
            <a:r>
              <a:rPr lang="en-US"/>
              <a:t>The work of trusting that we are on the right path.</a:t>
            </a:r>
            <a:endParaRPr/>
          </a:p>
          <a:p>
            <a:pPr marL="0" lvl="0" indent="0" algn="l" rtl="0">
              <a:lnSpc>
                <a:spcPct val="110000"/>
              </a:lnSpc>
              <a:spcBef>
                <a:spcPts val="1000"/>
              </a:spcBef>
              <a:spcAft>
                <a:spcPts val="0"/>
              </a:spcAft>
              <a:buClr>
                <a:schemeClr val="dk1"/>
              </a:buClr>
              <a:buSzPct val="100000"/>
              <a:buNone/>
            </a:pPr>
            <a:r>
              <a:rPr lang="en-US"/>
              <a:t>The work of believing that what connects us is stronger than what separates us   </a:t>
            </a:r>
            <a:endParaRPr/>
          </a:p>
          <a:p>
            <a:pPr marL="0" lvl="0" indent="0" algn="l" rtl="0">
              <a:lnSpc>
                <a:spcPct val="110000"/>
              </a:lnSpc>
              <a:spcBef>
                <a:spcPts val="1000"/>
              </a:spcBef>
              <a:spcAft>
                <a:spcPts val="0"/>
              </a:spcAft>
              <a:buClr>
                <a:schemeClr val="dk1"/>
              </a:buClr>
              <a:buSzPct val="100000"/>
              <a:buNone/>
            </a:pPr>
            <a:r>
              <a:rPr lang="en-US"/>
              <a:t>The work of engaging in that which makes us whole.</a:t>
            </a:r>
            <a:endParaRPr/>
          </a:p>
          <a:p>
            <a:pPr marL="0" lvl="0" indent="0" algn="l" rtl="0">
              <a:lnSpc>
                <a:spcPct val="110000"/>
              </a:lnSpc>
              <a:spcBef>
                <a:spcPts val="1000"/>
              </a:spcBef>
              <a:spcAft>
                <a:spcPts val="0"/>
              </a:spcAft>
              <a:buClr>
                <a:schemeClr val="dk1"/>
              </a:buClr>
              <a:buSzPct val="100000"/>
              <a:buNone/>
            </a:pPr>
            <a:r>
              <a:rPr lang="en-US"/>
              <a:t>The work of deeper understanding and commitment.</a:t>
            </a:r>
            <a:endParaRPr/>
          </a:p>
          <a:p>
            <a:pPr marL="0" lvl="0" indent="0" algn="l" rtl="0">
              <a:lnSpc>
                <a:spcPct val="110000"/>
              </a:lnSpc>
              <a:spcBef>
                <a:spcPts val="1000"/>
              </a:spcBef>
              <a:spcAft>
                <a:spcPts val="0"/>
              </a:spcAft>
              <a:buClr>
                <a:schemeClr val="dk1"/>
              </a:buClr>
              <a:buSzPct val="100000"/>
              <a:buNone/>
            </a:pPr>
            <a:r>
              <a:rPr lang="en-US"/>
              <a:t>The work of letting go of that which does not serve us.</a:t>
            </a:r>
            <a:endParaRPr/>
          </a:p>
          <a:p>
            <a:pPr marL="0" lvl="0" indent="0" algn="l" rtl="0">
              <a:lnSpc>
                <a:spcPct val="110000"/>
              </a:lnSpc>
              <a:spcBef>
                <a:spcPts val="100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9d72600ab3_0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Session one - closing continued</a:t>
            </a:r>
            <a:endParaRPr/>
          </a:p>
        </p:txBody>
      </p:sp>
      <p:sp>
        <p:nvSpPr>
          <p:cNvPr id="149" name="Google Shape;149;g29d72600ab3_0_10"/>
          <p:cNvSpPr txBox="1">
            <a:spLocks noGrp="1"/>
          </p:cNvSpPr>
          <p:nvPr>
            <p:ph type="body" idx="1"/>
          </p:nvPr>
        </p:nvSpPr>
        <p:spPr>
          <a:xfrm>
            <a:off x="838200" y="1929384"/>
            <a:ext cx="10515600" cy="42519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Clr>
                <a:schemeClr val="dk1"/>
              </a:buClr>
              <a:buSzPct val="100000"/>
              <a:buFont typeface="Arial"/>
              <a:buNone/>
            </a:pPr>
            <a:r>
              <a:rPr lang="en-US"/>
              <a:t>The work of radical inclusion.</a:t>
            </a:r>
            <a:endParaRPr/>
          </a:p>
          <a:p>
            <a:pPr marL="0" lvl="0" indent="0" algn="l" rtl="0">
              <a:spcBef>
                <a:spcPts val="1000"/>
              </a:spcBef>
              <a:spcAft>
                <a:spcPts val="0"/>
              </a:spcAft>
              <a:buClr>
                <a:schemeClr val="dk1"/>
              </a:buClr>
              <a:buSzPct val="100000"/>
              <a:buFont typeface="Arial"/>
              <a:buNone/>
            </a:pPr>
            <a:r>
              <a:rPr lang="en-US"/>
              <a:t>The work of collective liberation.</a:t>
            </a:r>
            <a:endParaRPr/>
          </a:p>
          <a:p>
            <a:pPr marL="0" lvl="0" indent="0" algn="l" rtl="0">
              <a:spcBef>
                <a:spcPts val="1000"/>
              </a:spcBef>
              <a:spcAft>
                <a:spcPts val="0"/>
              </a:spcAft>
              <a:buClr>
                <a:schemeClr val="dk1"/>
              </a:buClr>
              <a:buSzPct val="100000"/>
              <a:buFont typeface="Arial"/>
              <a:buNone/>
            </a:pPr>
            <a:r>
              <a:rPr lang="en-US"/>
              <a:t>The work of this beloved community.</a:t>
            </a:r>
            <a:endParaRPr/>
          </a:p>
          <a:p>
            <a:pPr marL="0" lvl="0" indent="0" algn="l" rtl="0">
              <a:spcBef>
                <a:spcPts val="1000"/>
              </a:spcBef>
              <a:spcAft>
                <a:spcPts val="0"/>
              </a:spcAft>
              <a:buClr>
                <a:schemeClr val="dk1"/>
              </a:buClr>
              <a:buSzPct val="100000"/>
              <a:buFont typeface="Arial"/>
              <a:buNone/>
            </a:pPr>
            <a:r>
              <a:rPr lang="en-US"/>
              <a:t>A beloved community of which we are all part.</a:t>
            </a:r>
            <a:endParaRPr/>
          </a:p>
          <a:p>
            <a:pPr marL="0" lvl="0" indent="0" algn="l" rtl="0">
              <a:spcBef>
                <a:spcPts val="1000"/>
              </a:spcBef>
              <a:spcAft>
                <a:spcPts val="0"/>
              </a:spcAft>
              <a:buClr>
                <a:schemeClr val="dk1"/>
              </a:buClr>
              <a:buSzPct val="100000"/>
              <a:buFont typeface="Arial"/>
              <a:buNone/>
            </a:pPr>
            <a:r>
              <a:rPr lang="en-US"/>
              <a:t>A place where we are welcomed, respected, valued, cherished.</a:t>
            </a:r>
            <a:endParaRPr/>
          </a:p>
          <a:p>
            <a:pPr marL="0" lvl="0" indent="0" algn="l" rtl="0">
              <a:spcBef>
                <a:spcPts val="1000"/>
              </a:spcBef>
              <a:spcAft>
                <a:spcPts val="0"/>
              </a:spcAft>
              <a:buClr>
                <a:schemeClr val="dk1"/>
              </a:buClr>
              <a:buSzPct val="100000"/>
              <a:buFont typeface="Arial"/>
              <a:buNone/>
            </a:pPr>
            <a:r>
              <a:rPr lang="en-US"/>
              <a:t>A place where we belong.</a:t>
            </a:r>
            <a:endParaRPr/>
          </a:p>
          <a:p>
            <a:pPr marL="0" lvl="0" indent="0" algn="l" rtl="0">
              <a:spcBef>
                <a:spcPts val="1000"/>
              </a:spcBef>
              <a:spcAft>
                <a:spcPts val="0"/>
              </a:spcAft>
              <a:buClr>
                <a:schemeClr val="dk1"/>
              </a:buClr>
              <a:buSzPct val="100000"/>
              <a:buFont typeface="Arial"/>
              <a:buNone/>
            </a:pPr>
            <a:r>
              <a:rPr lang="en-US"/>
              <a:t>Go in peace. Amen. And blessed be.</a:t>
            </a:r>
            <a:endParaRPr/>
          </a:p>
          <a:p>
            <a:pPr marL="0" lvl="0" indent="0" algn="l" rtl="0">
              <a:spcBef>
                <a:spcPts val="1000"/>
              </a:spcBef>
              <a:spcAft>
                <a:spcPts val="0"/>
              </a:spcAft>
              <a:buClr>
                <a:schemeClr val="dk1"/>
              </a:buClr>
              <a:buSzPct val="100000"/>
              <a:buFont typeface="Arial"/>
              <a:buNone/>
            </a:pPr>
            <a:r>
              <a:rPr lang="en-US"/>
              <a:t>*This can be adjusted to whatever time best suits your needs.</a:t>
            </a:r>
            <a:endParaRPr/>
          </a:p>
          <a:p>
            <a:pPr marL="0" lvl="0" indent="0" algn="l"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3301</Words>
  <Application>Microsoft Office PowerPoint</Application>
  <PresentationFormat>Widescreen</PresentationFormat>
  <Paragraphs>329</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SketchyVTI</vt:lpstr>
      <vt:lpstr>Leading UU Culture Change</vt:lpstr>
      <vt:lpstr>Session one</vt:lpstr>
      <vt:lpstr>Session one – COVENANT AND CULTURE</vt:lpstr>
      <vt:lpstr>Session one – chalice lighting </vt:lpstr>
      <vt:lpstr>Session one – naming the unnamed </vt:lpstr>
      <vt:lpstr>Explicit, Implicit, &amp; Null Curricula</vt:lpstr>
      <vt:lpstr>Phrases to Renew Relationship</vt:lpstr>
      <vt:lpstr>Session one – closing </vt:lpstr>
      <vt:lpstr>Session one - closing continued</vt:lpstr>
      <vt:lpstr>Session two</vt:lpstr>
      <vt:lpstr>Session two – comfort with the discomfort </vt:lpstr>
      <vt:lpstr>Session two – chalice lighting </vt:lpstr>
      <vt:lpstr>Session two – naming the unnamed </vt:lpstr>
      <vt:lpstr>Session two – closing </vt:lpstr>
      <vt:lpstr>Session two - closing continued</vt:lpstr>
      <vt:lpstr>Session three</vt:lpstr>
      <vt:lpstr>Session three – power in congregations</vt:lpstr>
      <vt:lpstr>Session three – chalice lighting</vt:lpstr>
      <vt:lpstr>Session three – naming the unnamed </vt:lpstr>
      <vt:lpstr>Session three – writing for change</vt:lpstr>
      <vt:lpstr>Session 3 - UUA Bylaws Article iii section c-3.2 Congregational polity </vt:lpstr>
      <vt:lpstr>Session 3 - Privilege in Congregations Questions</vt:lpstr>
      <vt:lpstr>Session three – closing </vt:lpstr>
      <vt:lpstr>Session three - closing continued</vt:lpstr>
      <vt:lpstr>Session four</vt:lpstr>
      <vt:lpstr>Session four – patterns and phases of equity work</vt:lpstr>
      <vt:lpstr>Session four – chalice lighting </vt:lpstr>
      <vt:lpstr>Session four – naming the unnamed </vt:lpstr>
      <vt:lpstr>Session four – predictable phases of equity work </vt:lpstr>
      <vt:lpstr>Session four – closing </vt:lpstr>
      <vt:lpstr>Session four - closing continued</vt:lpstr>
      <vt:lpstr>Session five</vt:lpstr>
      <vt:lpstr>Session five – applying the antidotes</vt:lpstr>
      <vt:lpstr>Session five – chalice lighting </vt:lpstr>
      <vt:lpstr>Session five – naming the unnamed </vt:lpstr>
      <vt:lpstr>Session five – characteristics of white supremacy culture</vt:lpstr>
      <vt:lpstr>Session five – closing </vt:lpstr>
      <vt:lpstr>Session five – closing continued </vt:lpstr>
      <vt:lpstr>Session six</vt:lpstr>
      <vt:lpstr>Session six – the toolbox</vt:lpstr>
      <vt:lpstr>Session six – chalice lighting </vt:lpstr>
      <vt:lpstr>Session six – naming the unnamed </vt:lpstr>
      <vt:lpstr>Session six – closing </vt:lpstr>
      <vt:lpstr>Session six - closing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Rayven Holmes</dc:creator>
  <cp:lastModifiedBy>Sarah Gettie McNeill</cp:lastModifiedBy>
  <cp:revision>1</cp:revision>
  <dcterms:created xsi:type="dcterms:W3CDTF">2023-11-19T03:07:49Z</dcterms:created>
  <dcterms:modified xsi:type="dcterms:W3CDTF">2024-08-20T15:16:25Z</dcterms:modified>
</cp:coreProperties>
</file>