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autoAdjust="0"/>
    <p:restoredTop sz="94660"/>
  </p:normalViewPr>
  <p:slideViewPr>
    <p:cSldViewPr snapToGrid="0" showGuides="1">
      <p:cViewPr varScale="1">
        <p:scale>
          <a:sx n="160" d="100"/>
          <a:sy n="160" d="100"/>
        </p:scale>
        <p:origin x="169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ee Ruchotzke" userId="35a163e4-c3d2-452b-bf59-d4a52a6ab521" providerId="ADAL" clId="{2748E08F-653B-4DDD-8C22-03B1E5AB1682}"/>
    <pc:docChg chg="delSld">
      <pc:chgData name="Renee Ruchotzke" userId="35a163e4-c3d2-452b-bf59-d4a52a6ab521" providerId="ADAL" clId="{2748E08F-653B-4DDD-8C22-03B1E5AB1682}" dt="2021-06-03T16:50:33.263" v="0" actId="47"/>
      <pc:docMkLst>
        <pc:docMk/>
      </pc:docMkLst>
      <pc:sldChg chg="del">
        <pc:chgData name="Renee Ruchotzke" userId="35a163e4-c3d2-452b-bf59-d4a52a6ab521" providerId="ADAL" clId="{2748E08F-653B-4DDD-8C22-03B1E5AB1682}" dt="2021-06-03T16:50:33.263" v="0" actId="47"/>
        <pc:sldMkLst>
          <pc:docMk/>
          <pc:sldMk cId="3821595901"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B43902-D0E2-4625-90E3-84C4584258E4}"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7410A-AF28-44A3-96C4-D0BF07110267}" type="slidenum">
              <a:rPr lang="en-US" smtClean="0"/>
              <a:t>‹#›</a:t>
            </a:fld>
            <a:endParaRPr lang="en-US"/>
          </a:p>
        </p:txBody>
      </p:sp>
    </p:spTree>
    <p:extLst>
      <p:ext uri="{BB962C8B-B14F-4D97-AF65-F5344CB8AC3E}">
        <p14:creationId xmlns:p14="http://schemas.microsoft.com/office/powerpoint/2010/main" val="2760710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B43902-D0E2-4625-90E3-84C4584258E4}"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7410A-AF28-44A3-96C4-D0BF07110267}" type="slidenum">
              <a:rPr lang="en-US" smtClean="0"/>
              <a:t>‹#›</a:t>
            </a:fld>
            <a:endParaRPr lang="en-US"/>
          </a:p>
        </p:txBody>
      </p:sp>
    </p:spTree>
    <p:extLst>
      <p:ext uri="{BB962C8B-B14F-4D97-AF65-F5344CB8AC3E}">
        <p14:creationId xmlns:p14="http://schemas.microsoft.com/office/powerpoint/2010/main" val="1055098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B43902-D0E2-4625-90E3-84C4584258E4}"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7410A-AF28-44A3-96C4-D0BF07110267}" type="slidenum">
              <a:rPr lang="en-US" smtClean="0"/>
              <a:t>‹#›</a:t>
            </a:fld>
            <a:endParaRPr lang="en-US"/>
          </a:p>
        </p:txBody>
      </p:sp>
    </p:spTree>
    <p:extLst>
      <p:ext uri="{BB962C8B-B14F-4D97-AF65-F5344CB8AC3E}">
        <p14:creationId xmlns:p14="http://schemas.microsoft.com/office/powerpoint/2010/main" val="1650380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B43902-D0E2-4625-90E3-84C4584258E4}"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7410A-AF28-44A3-96C4-D0BF07110267}" type="slidenum">
              <a:rPr lang="en-US" smtClean="0"/>
              <a:t>‹#›</a:t>
            </a:fld>
            <a:endParaRPr lang="en-US"/>
          </a:p>
        </p:txBody>
      </p:sp>
    </p:spTree>
    <p:extLst>
      <p:ext uri="{BB962C8B-B14F-4D97-AF65-F5344CB8AC3E}">
        <p14:creationId xmlns:p14="http://schemas.microsoft.com/office/powerpoint/2010/main" val="1743892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B43902-D0E2-4625-90E3-84C4584258E4}"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7410A-AF28-44A3-96C4-D0BF07110267}" type="slidenum">
              <a:rPr lang="en-US" smtClean="0"/>
              <a:t>‹#›</a:t>
            </a:fld>
            <a:endParaRPr lang="en-US"/>
          </a:p>
        </p:txBody>
      </p:sp>
    </p:spTree>
    <p:extLst>
      <p:ext uri="{BB962C8B-B14F-4D97-AF65-F5344CB8AC3E}">
        <p14:creationId xmlns:p14="http://schemas.microsoft.com/office/powerpoint/2010/main" val="2796440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B43902-D0E2-4625-90E3-84C4584258E4}"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7410A-AF28-44A3-96C4-D0BF07110267}" type="slidenum">
              <a:rPr lang="en-US" smtClean="0"/>
              <a:t>‹#›</a:t>
            </a:fld>
            <a:endParaRPr lang="en-US"/>
          </a:p>
        </p:txBody>
      </p:sp>
    </p:spTree>
    <p:extLst>
      <p:ext uri="{BB962C8B-B14F-4D97-AF65-F5344CB8AC3E}">
        <p14:creationId xmlns:p14="http://schemas.microsoft.com/office/powerpoint/2010/main" val="1567381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B43902-D0E2-4625-90E3-84C4584258E4}" type="datetimeFigureOut">
              <a:rPr lang="en-US" smtClean="0"/>
              <a:t>6/3/2021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C7410A-AF28-44A3-96C4-D0BF07110267}" type="slidenum">
              <a:rPr lang="en-US" smtClean="0"/>
              <a:t>‹#›</a:t>
            </a:fld>
            <a:endParaRPr lang="en-US"/>
          </a:p>
        </p:txBody>
      </p:sp>
    </p:spTree>
    <p:extLst>
      <p:ext uri="{BB962C8B-B14F-4D97-AF65-F5344CB8AC3E}">
        <p14:creationId xmlns:p14="http://schemas.microsoft.com/office/powerpoint/2010/main" val="383241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B43902-D0E2-4625-90E3-84C4584258E4}" type="datetimeFigureOut">
              <a:rPr lang="en-US" smtClean="0"/>
              <a:t>6/3/2021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C7410A-AF28-44A3-96C4-D0BF07110267}" type="slidenum">
              <a:rPr lang="en-US" smtClean="0"/>
              <a:t>‹#›</a:t>
            </a:fld>
            <a:endParaRPr lang="en-US"/>
          </a:p>
        </p:txBody>
      </p:sp>
    </p:spTree>
    <p:extLst>
      <p:ext uri="{BB962C8B-B14F-4D97-AF65-F5344CB8AC3E}">
        <p14:creationId xmlns:p14="http://schemas.microsoft.com/office/powerpoint/2010/main" val="314535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43902-D0E2-4625-90E3-84C4584258E4}" type="datetimeFigureOut">
              <a:rPr lang="en-US" smtClean="0"/>
              <a:t>6/3/2021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C7410A-AF28-44A3-96C4-D0BF07110267}" type="slidenum">
              <a:rPr lang="en-US" smtClean="0"/>
              <a:t>‹#›</a:t>
            </a:fld>
            <a:endParaRPr lang="en-US"/>
          </a:p>
        </p:txBody>
      </p:sp>
    </p:spTree>
    <p:extLst>
      <p:ext uri="{BB962C8B-B14F-4D97-AF65-F5344CB8AC3E}">
        <p14:creationId xmlns:p14="http://schemas.microsoft.com/office/powerpoint/2010/main" val="394844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B43902-D0E2-4625-90E3-84C4584258E4}"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7410A-AF28-44A3-96C4-D0BF07110267}" type="slidenum">
              <a:rPr lang="en-US" smtClean="0"/>
              <a:t>‹#›</a:t>
            </a:fld>
            <a:endParaRPr lang="en-US"/>
          </a:p>
        </p:txBody>
      </p:sp>
    </p:spTree>
    <p:extLst>
      <p:ext uri="{BB962C8B-B14F-4D97-AF65-F5344CB8AC3E}">
        <p14:creationId xmlns:p14="http://schemas.microsoft.com/office/powerpoint/2010/main" val="357104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B43902-D0E2-4625-90E3-84C4584258E4}"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7410A-AF28-44A3-96C4-D0BF07110267}" type="slidenum">
              <a:rPr lang="en-US" smtClean="0"/>
              <a:t>‹#›</a:t>
            </a:fld>
            <a:endParaRPr lang="en-US"/>
          </a:p>
        </p:txBody>
      </p:sp>
    </p:spTree>
    <p:extLst>
      <p:ext uri="{BB962C8B-B14F-4D97-AF65-F5344CB8AC3E}">
        <p14:creationId xmlns:p14="http://schemas.microsoft.com/office/powerpoint/2010/main" val="175557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43902-D0E2-4625-90E3-84C4584258E4}" type="datetimeFigureOut">
              <a:rPr lang="en-US" smtClean="0"/>
              <a:t>6/3/2021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7410A-AF28-44A3-96C4-D0BF07110267}" type="slidenum">
              <a:rPr lang="en-US" smtClean="0"/>
              <a:t>‹#›</a:t>
            </a:fld>
            <a:endParaRPr lang="en-US"/>
          </a:p>
        </p:txBody>
      </p:sp>
    </p:spTree>
    <p:extLst>
      <p:ext uri="{BB962C8B-B14F-4D97-AF65-F5344CB8AC3E}">
        <p14:creationId xmlns:p14="http://schemas.microsoft.com/office/powerpoint/2010/main" val="38071614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A22E6BC9-7246-45A4-A6D0-A78AC85AF567}"/>
              </a:ext>
            </a:extLst>
          </p:cNvPr>
          <p:cNvGraphicFramePr>
            <a:graphicFrameLocks noGrp="1"/>
          </p:cNvGraphicFramePr>
          <p:nvPr>
            <p:extLst>
              <p:ext uri="{D42A27DB-BD31-4B8C-83A1-F6EECF244321}">
                <p14:modId xmlns:p14="http://schemas.microsoft.com/office/powerpoint/2010/main" val="510421850"/>
              </p:ext>
            </p:extLst>
          </p:nvPr>
        </p:nvGraphicFramePr>
        <p:xfrm>
          <a:off x="194912" y="1472620"/>
          <a:ext cx="8453123" cy="4666491"/>
        </p:xfrm>
        <a:graphic>
          <a:graphicData uri="http://schemas.openxmlformats.org/drawingml/2006/table">
            <a:tbl>
              <a:tblPr firstRow="1" bandRow="1">
                <a:tableStyleId>{5C22544A-7EE6-4342-B048-85BDC9FD1C3A}</a:tableStyleId>
              </a:tblPr>
              <a:tblGrid>
                <a:gridCol w="5427613">
                  <a:extLst>
                    <a:ext uri="{9D8B030D-6E8A-4147-A177-3AD203B41FA5}">
                      <a16:colId xmlns:a16="http://schemas.microsoft.com/office/drawing/2014/main" val="231642567"/>
                    </a:ext>
                  </a:extLst>
                </a:gridCol>
                <a:gridCol w="3025510">
                  <a:extLst>
                    <a:ext uri="{9D8B030D-6E8A-4147-A177-3AD203B41FA5}">
                      <a16:colId xmlns:a16="http://schemas.microsoft.com/office/drawing/2014/main" val="2474604642"/>
                    </a:ext>
                  </a:extLst>
                </a:gridCol>
              </a:tblGrid>
              <a:tr h="3752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Congregational Activity</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Guidance</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91845162"/>
                  </a:ext>
                </a:extLst>
              </a:tr>
              <a:tr h="688030">
                <a:tc>
                  <a:txBody>
                    <a:bodyPr/>
                    <a:lstStyle/>
                    <a:p>
                      <a:r>
                        <a:rPr lang="en-US" b="1" dirty="0">
                          <a:latin typeface="Arial" panose="020B0604020202020204" pitchFamily="34" charset="0"/>
                          <a:cs typeface="Arial" panose="020B0604020202020204" pitchFamily="34" charset="0"/>
                        </a:rPr>
                        <a:t>Small Groups Outside </a:t>
                      </a:r>
                      <a:br>
                        <a:rPr lang="en-US" b="1" dirty="0">
                          <a:latin typeface="Arial" panose="020B0604020202020204" pitchFamily="34" charset="0"/>
                          <a:cs typeface="Arial" panose="020B0604020202020204" pitchFamily="34" charset="0"/>
                        </a:rPr>
                      </a:br>
                      <a:r>
                        <a:rPr lang="en-US" sz="1100" b="0" dirty="0">
                          <a:latin typeface="Arial Narrow" panose="020B0606020202030204" pitchFamily="34" charset="0"/>
                          <a:cs typeface="Arial" panose="020B0604020202020204" pitchFamily="34" charset="0"/>
                        </a:rPr>
                        <a:t>Religious education, childcare, youth group, OWL, Coming of Age, Committee/team meetings, bell choir, small group ministry, playground meetup, games, hiking, bonfire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b="1" dirty="0">
                          <a:latin typeface="Arial" panose="020B0604020202020204" pitchFamily="34" charset="0"/>
                          <a:cs typeface="Arial" panose="020B0604020202020204" pitchFamily="34" charset="0"/>
                        </a:rPr>
                        <a:t>                  </a:t>
                      </a:r>
                      <a:r>
                        <a:rPr lang="en-US" sz="2400" b="1" dirty="0">
                          <a:solidFill>
                            <a:schemeClr val="bg1"/>
                          </a:solidFill>
                          <a:latin typeface="Arial" panose="020B0604020202020204" pitchFamily="34" charset="0"/>
                          <a:cs typeface="Arial" panose="020B0604020202020204" pitchFamily="34" charset="0"/>
                        </a:rPr>
                        <a:t>OR</a:t>
                      </a:r>
                      <a:endParaRPr lang="en-US"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071508664"/>
                  </a:ext>
                </a:extLst>
              </a:tr>
              <a:tr h="688030">
                <a:tc>
                  <a:txBody>
                    <a:bodyPr/>
                    <a:lstStyle/>
                    <a:p>
                      <a:r>
                        <a:rPr lang="en-US" b="1" dirty="0">
                          <a:latin typeface="Arial" panose="020B0604020202020204" pitchFamily="34" charset="0"/>
                          <a:cs typeface="Arial" panose="020B0604020202020204" pitchFamily="34" charset="0"/>
                        </a:rPr>
                        <a:t>Large Groups Outside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Arial Narrow" panose="020B0606020202030204" pitchFamily="34" charset="0"/>
                          <a:cs typeface="Arial" panose="020B0604020202020204" pitchFamily="34" charset="0"/>
                        </a:rPr>
                        <a:t>Worship, rites of passage, lawn concert, poetry/play readings, coffee hour, “bring your own food” picnic, camping trips, vigils, protests, community gardening</a:t>
                      </a:r>
                      <a:endParaRPr lang="en-US" sz="1100" b="1" dirty="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OR</a:t>
                      </a:r>
                      <a:endParaRPr lang="en-US" sz="3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4189483548"/>
                  </a:ext>
                </a:extLst>
              </a:tr>
              <a:tr h="6880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Small Groups Inside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rial Narrow" panose="020B0606020202030204" pitchFamily="34" charset="0"/>
                          <a:cs typeface="Arial" panose="020B0604020202020204" pitchFamily="34" charset="0"/>
                        </a:rPr>
                        <a:t>Religious education, childcare, youth group, OWL, Coming of Age, committee/team meetings, bell choir, small group ministry</a:t>
                      </a:r>
                      <a:endParaRPr lang="en-US"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OR</a:t>
                      </a:r>
                      <a:endParaRPr lang="en-US" sz="2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3657758704"/>
                  </a:ext>
                </a:extLst>
              </a:tr>
              <a:tr h="688030">
                <a:tc>
                  <a:txBody>
                    <a:bodyPr/>
                    <a:lstStyle/>
                    <a:p>
                      <a:r>
                        <a:rPr lang="en-US" b="1" dirty="0">
                          <a:latin typeface="Arial" panose="020B0604020202020204" pitchFamily="34" charset="0"/>
                          <a:cs typeface="Arial" panose="020B0604020202020204" pitchFamily="34" charset="0"/>
                        </a:rPr>
                        <a:t>Large Groups Inside</a:t>
                      </a:r>
                    </a:p>
                    <a:p>
                      <a:r>
                        <a:rPr lang="en-US" sz="1200" b="0" dirty="0">
                          <a:latin typeface="Arial Narrow" panose="020B0606020202030204" pitchFamily="34" charset="0"/>
                          <a:cs typeface="Arial" panose="020B0604020202020204" pitchFamily="34" charset="0"/>
                        </a:rPr>
                        <a:t>Worship, rites of passage, poetry/play readings, concerts, art shows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3260973950"/>
                  </a:ext>
                </a:extLst>
              </a:tr>
              <a:tr h="7380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Small Groups Inside </a:t>
                      </a:r>
                      <a:r>
                        <a:rPr lang="en-US" sz="1400" b="1" dirty="0">
                          <a:latin typeface="Arial Narrow" panose="020B0606020202030204" pitchFamily="34" charset="0"/>
                          <a:cs typeface="Arial" panose="020B0604020202020204" pitchFamily="34" charset="0"/>
                        </a:rPr>
                        <a:t>(with food/ drink/ singing/ deep breathing)</a:t>
                      </a:r>
                      <a:endParaRPr lang="en-US" sz="1300" b="1" dirty="0">
                        <a:latin typeface="Arial Narrow" panose="020B0606020202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Arial Narrow" panose="020B0606020202030204" pitchFamily="34" charset="0"/>
                          <a:cs typeface="Arial" panose="020B0604020202020204" pitchFamily="34" charset="0"/>
                        </a:rPr>
                        <a:t>Retirees’ lunch, lunch bunch, choir, yoga, strenuous 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OR</a:t>
                      </a:r>
                      <a:endParaRPr lang="en-US"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680035165"/>
                  </a:ext>
                </a:extLst>
              </a:tr>
              <a:tr h="6880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Large Groups Inside </a:t>
                      </a:r>
                      <a:r>
                        <a:rPr kumimoji="0" lang="en-US" sz="1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Arial" panose="020B0604020202020204" pitchFamily="34" charset="0"/>
                        </a:rPr>
                        <a:t>(with food/ drink/ singing/ deep breathing)</a:t>
                      </a:r>
                      <a:endParaRPr kumimoji="0" lang="en-US" sz="13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rial Narrow" panose="020B0606020202030204" pitchFamily="34" charset="0"/>
                          <a:cs typeface="Arial" panose="020B0604020202020204" pitchFamily="34" charset="0"/>
                        </a:rPr>
                        <a:t>Coffee hour, “bring your own food” meals, catered dinners/receptions, sing-a-longs, </a:t>
                      </a:r>
                      <a:br>
                        <a:rPr lang="en-US" sz="1200" dirty="0">
                          <a:solidFill>
                            <a:schemeClr val="tx1"/>
                          </a:solidFill>
                          <a:latin typeface="Arial Narrow" panose="020B0606020202030204" pitchFamily="34" charset="0"/>
                          <a:cs typeface="Arial" panose="020B0604020202020204" pitchFamily="34" charset="0"/>
                        </a:rPr>
                      </a:br>
                      <a:r>
                        <a:rPr lang="en-US" sz="1200" dirty="0">
                          <a:solidFill>
                            <a:schemeClr val="tx1"/>
                          </a:solidFill>
                          <a:latin typeface="Arial Narrow" panose="020B0606020202030204" pitchFamily="34" charset="0"/>
                          <a:cs typeface="Arial" panose="020B0604020202020204" pitchFamily="34" charset="0"/>
                        </a:rPr>
                        <a:t>strenuous activity</a:t>
                      </a:r>
                      <a:endParaRPr lang="en-US" sz="1200" b="1" dirty="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967343762"/>
                  </a:ext>
                </a:extLst>
              </a:tr>
            </a:tbl>
          </a:graphicData>
        </a:graphic>
      </p:graphicFrame>
      <p:pic>
        <p:nvPicPr>
          <p:cNvPr id="5" name="Picture 4" descr="A picture containing text, sign, stop&#10;&#10;Description automatically generated">
            <a:extLst>
              <a:ext uri="{FF2B5EF4-FFF2-40B4-BE49-F238E27FC236}">
                <a16:creationId xmlns:a16="http://schemas.microsoft.com/office/drawing/2014/main" id="{075E46B9-D2DA-47B6-8142-BA8828FA2E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961" y="115614"/>
            <a:ext cx="1290851" cy="1295816"/>
          </a:xfrm>
          <a:prstGeom prst="rect">
            <a:avLst/>
          </a:prstGeom>
        </p:spPr>
      </p:pic>
      <p:sp>
        <p:nvSpPr>
          <p:cNvPr id="6" name="TextBox 5">
            <a:extLst>
              <a:ext uri="{FF2B5EF4-FFF2-40B4-BE49-F238E27FC236}">
                <a16:creationId xmlns:a16="http://schemas.microsoft.com/office/drawing/2014/main" id="{53C67533-8262-48C5-924C-19A50FA52B36}"/>
              </a:ext>
            </a:extLst>
          </p:cNvPr>
          <p:cNvSpPr txBox="1"/>
          <p:nvPr/>
        </p:nvSpPr>
        <p:spPr>
          <a:xfrm>
            <a:off x="1580812" y="80488"/>
            <a:ext cx="7470909" cy="430887"/>
          </a:xfrm>
          <a:prstGeom prst="rect">
            <a:avLst/>
          </a:prstGeom>
          <a:noFill/>
        </p:spPr>
        <p:txBody>
          <a:bodyPr wrap="square">
            <a:spAutoFit/>
          </a:bodyPr>
          <a:lstStyle/>
          <a:p>
            <a:pPr algn="ctr"/>
            <a:r>
              <a:rPr lang="en-US" sz="2200" b="1">
                <a:latin typeface="Arial" panose="020B0604020202020204" pitchFamily="34" charset="0"/>
                <a:cs typeface="Arial" panose="020B0604020202020204" pitchFamily="34" charset="0"/>
              </a:rPr>
              <a:t>Guidance for Gathering </a:t>
            </a:r>
            <a:r>
              <a:rPr lang="en-US" sz="2200" b="1" dirty="0">
                <a:latin typeface="Arial" panose="020B0604020202020204" pitchFamily="34" charset="0"/>
                <a:cs typeface="Arial" panose="020B0604020202020204" pitchFamily="34" charset="0"/>
              </a:rPr>
              <a:t>in Covenantal Community</a:t>
            </a:r>
          </a:p>
        </p:txBody>
      </p:sp>
      <p:sp>
        <p:nvSpPr>
          <p:cNvPr id="7" name="TextBox 6">
            <a:extLst>
              <a:ext uri="{FF2B5EF4-FFF2-40B4-BE49-F238E27FC236}">
                <a16:creationId xmlns:a16="http://schemas.microsoft.com/office/drawing/2014/main" id="{4B48A888-E4AE-411E-86DE-312A4C3840EB}"/>
              </a:ext>
            </a:extLst>
          </p:cNvPr>
          <p:cNvSpPr txBox="1"/>
          <p:nvPr/>
        </p:nvSpPr>
        <p:spPr>
          <a:xfrm>
            <a:off x="1734208" y="418307"/>
            <a:ext cx="7409792" cy="1092607"/>
          </a:xfrm>
          <a:prstGeom prst="rect">
            <a:avLst/>
          </a:prstGeom>
          <a:noFill/>
        </p:spPr>
        <p:txBody>
          <a:bodyPr wrap="square" rtlCol="0">
            <a:spAutoFit/>
          </a:bodyPr>
          <a:lstStyle/>
          <a:p>
            <a:pPr rtl="0">
              <a:spcBef>
                <a:spcPts val="0"/>
              </a:spcBef>
              <a:spcAft>
                <a:spcPts val="0"/>
              </a:spcAft>
            </a:pPr>
            <a:r>
              <a:rPr lang="en-US" sz="1300" dirty="0">
                <a:solidFill>
                  <a:srgbClr val="000000"/>
                </a:solidFill>
                <a:latin typeface="Arial" panose="020B0604020202020204" pitchFamily="34" charset="0"/>
              </a:rPr>
              <a:t>A</a:t>
            </a:r>
            <a:r>
              <a:rPr lang="en-US" sz="1300" b="0" i="0" u="none" strike="noStrike" dirty="0">
                <a:solidFill>
                  <a:srgbClr val="000000"/>
                </a:solidFill>
                <a:effectLst/>
                <a:latin typeface="Arial" panose="020B0604020202020204" pitchFamily="34" charset="0"/>
              </a:rPr>
              <a:t>s part of our covenantal commitment to care for all, we encourage congregations to maintain a culture of masking while indoors regardless of vaccination status, and to take time to listen deeply to one another’s concerns and fears before making any decisions that might put members of the community at risk, either physically or mentally, with a continued practice of inclusion, covenant, consent, and care for each other. </a:t>
            </a:r>
            <a:endParaRPr lang="en-US" sz="1300" dirty="0"/>
          </a:p>
        </p:txBody>
      </p:sp>
      <p:pic>
        <p:nvPicPr>
          <p:cNvPr id="8" name="Picture 7" descr="A picture containing text, athletic game, basketball, sport&#10;&#10;Description automatically generated">
            <a:extLst>
              <a:ext uri="{FF2B5EF4-FFF2-40B4-BE49-F238E27FC236}">
                <a16:creationId xmlns:a16="http://schemas.microsoft.com/office/drawing/2014/main" id="{880E5E5B-485B-4B06-B294-E42392CDC7D4}"/>
              </a:ext>
            </a:extLst>
          </p:cNvPr>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098474" y="1922050"/>
            <a:ext cx="557777" cy="557777"/>
          </a:xfrm>
          <a:prstGeom prst="ellipse">
            <a:avLst/>
          </a:prstGeom>
        </p:spPr>
      </p:pic>
      <p:pic>
        <p:nvPicPr>
          <p:cNvPr id="9" name="Picture 8" descr="Icon&#10;&#10;Description automatically generated">
            <a:extLst>
              <a:ext uri="{FF2B5EF4-FFF2-40B4-BE49-F238E27FC236}">
                <a16:creationId xmlns:a16="http://schemas.microsoft.com/office/drawing/2014/main" id="{C9558139-3D45-4E3A-9BEC-2A93F46980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32533" y="1906737"/>
            <a:ext cx="557776" cy="562026"/>
          </a:xfrm>
          <a:prstGeom prst="ellipse">
            <a:avLst/>
          </a:prstGeom>
        </p:spPr>
      </p:pic>
      <p:pic>
        <p:nvPicPr>
          <p:cNvPr id="11" name="Picture 10" descr="A picture containing text, athletic game, basketball, sport&#10;&#10;Description automatically generated">
            <a:extLst>
              <a:ext uri="{FF2B5EF4-FFF2-40B4-BE49-F238E27FC236}">
                <a16:creationId xmlns:a16="http://schemas.microsoft.com/office/drawing/2014/main" id="{A9D45F0E-0517-4A35-9DA7-92CFB684093E}"/>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098476" y="3352894"/>
            <a:ext cx="557777" cy="557777"/>
          </a:xfrm>
          <a:prstGeom prst="ellipse">
            <a:avLst/>
          </a:prstGeom>
        </p:spPr>
      </p:pic>
      <p:pic>
        <p:nvPicPr>
          <p:cNvPr id="12" name="Picture 11" descr="A picture containing text, athletic game, basketball, sport&#10;&#10;Description automatically generated">
            <a:extLst>
              <a:ext uri="{FF2B5EF4-FFF2-40B4-BE49-F238E27FC236}">
                <a16:creationId xmlns:a16="http://schemas.microsoft.com/office/drawing/2014/main" id="{02E6996D-CD83-4464-9CC3-CCC9A52C6A85}"/>
              </a:ext>
            </a:extLst>
          </p:cNvPr>
          <p:cNvPicPr>
            <a:picLocks noChangeAspect="1"/>
          </p:cNvPicPr>
          <p:nvPr/>
        </p:nvPicPr>
        <p:blipFill>
          <a:blip r:embed="rId5">
            <a:duotone>
              <a:schemeClr val="accent2">
                <a:shade val="45000"/>
                <a:satMod val="135000"/>
              </a:schemeClr>
              <a:prstClr val="white"/>
            </a:duotone>
            <a:extLst>
              <a:ext uri="{BEBA8EAE-BF5A-486C-A8C5-ECC9F3942E4B}">
                <a14:imgProps xmlns:a14="http://schemas.microsoft.com/office/drawing/2010/main">
                  <a14:imgLayer r:embed="rId6">
                    <a14:imgEffect>
                      <a14:colorTemperature colorTemp="47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98476" y="4774831"/>
            <a:ext cx="557777" cy="557777"/>
          </a:xfrm>
          <a:prstGeom prst="ellipse">
            <a:avLst/>
          </a:prstGeom>
        </p:spPr>
      </p:pic>
      <p:pic>
        <p:nvPicPr>
          <p:cNvPr id="13" name="Picture 12" descr="A picture containing text, athletic game, basketball, sport&#10;&#10;Description automatically generated">
            <a:extLst>
              <a:ext uri="{FF2B5EF4-FFF2-40B4-BE49-F238E27FC236}">
                <a16:creationId xmlns:a16="http://schemas.microsoft.com/office/drawing/2014/main" id="{23B08D52-D0A4-41A2-9AA2-5268C116C75E}"/>
              </a:ext>
            </a:extLst>
          </p:cNvPr>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098475" y="2645742"/>
            <a:ext cx="557777" cy="557777"/>
          </a:xfrm>
          <a:prstGeom prst="ellipse">
            <a:avLst/>
          </a:prstGeom>
        </p:spPr>
      </p:pic>
      <p:pic>
        <p:nvPicPr>
          <p:cNvPr id="14" name="Picture 13" descr="Icon&#10;&#10;Description automatically generated">
            <a:extLst>
              <a:ext uri="{FF2B5EF4-FFF2-40B4-BE49-F238E27FC236}">
                <a16:creationId xmlns:a16="http://schemas.microsoft.com/office/drawing/2014/main" id="{5AE10044-5DCC-4D41-BEA2-35DD8442B2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32533" y="2621427"/>
            <a:ext cx="557776" cy="562026"/>
          </a:xfrm>
          <a:prstGeom prst="ellipse">
            <a:avLst/>
          </a:prstGeom>
        </p:spPr>
      </p:pic>
      <p:pic>
        <p:nvPicPr>
          <p:cNvPr id="16" name="Picture 15" descr="A picture containing text, athletic game, basketball, sport&#10;&#10;Description automatically generated">
            <a:extLst>
              <a:ext uri="{FF2B5EF4-FFF2-40B4-BE49-F238E27FC236}">
                <a16:creationId xmlns:a16="http://schemas.microsoft.com/office/drawing/2014/main" id="{D84D8558-9653-4EB7-BF88-3EC5BCF638D1}"/>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869967" y="4038695"/>
            <a:ext cx="557777" cy="557777"/>
          </a:xfrm>
          <a:prstGeom prst="ellipse">
            <a:avLst/>
          </a:prstGeom>
        </p:spPr>
      </p:pic>
      <p:pic>
        <p:nvPicPr>
          <p:cNvPr id="17" name="Picture 16" descr="Icon&#10;&#10;Description automatically generated">
            <a:extLst>
              <a:ext uri="{FF2B5EF4-FFF2-40B4-BE49-F238E27FC236}">
                <a16:creationId xmlns:a16="http://schemas.microsoft.com/office/drawing/2014/main" id="{296A159F-4254-4F00-8481-8C3457D026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32533" y="3336117"/>
            <a:ext cx="557776" cy="562026"/>
          </a:xfrm>
          <a:prstGeom prst="ellipse">
            <a:avLst/>
          </a:prstGeom>
        </p:spPr>
      </p:pic>
      <p:pic>
        <p:nvPicPr>
          <p:cNvPr id="19" name="Picture 18" descr="Icon&#10;&#10;Description automatically generated">
            <a:extLst>
              <a:ext uri="{FF2B5EF4-FFF2-40B4-BE49-F238E27FC236}">
                <a16:creationId xmlns:a16="http://schemas.microsoft.com/office/drawing/2014/main" id="{A9931602-F413-45F0-AF30-8B20C273FC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32533" y="4759568"/>
            <a:ext cx="557776" cy="562026"/>
          </a:xfrm>
          <a:prstGeom prst="ellipse">
            <a:avLst/>
          </a:prstGeom>
        </p:spPr>
      </p:pic>
      <p:pic>
        <p:nvPicPr>
          <p:cNvPr id="21" name="Picture 20" descr="A picture containing text, athletic game, basketball, sport&#10;&#10;Description automatically generated">
            <a:extLst>
              <a:ext uri="{FF2B5EF4-FFF2-40B4-BE49-F238E27FC236}">
                <a16:creationId xmlns:a16="http://schemas.microsoft.com/office/drawing/2014/main" id="{AC238E79-FC7E-4D05-93B3-0DA257F07183}"/>
              </a:ext>
            </a:extLst>
          </p:cNvPr>
          <p:cNvPicPr>
            <a:picLocks noChangeAspect="1"/>
          </p:cNvPicPr>
          <p:nvPr/>
        </p:nvPicPr>
        <p:blipFill>
          <a:blip r:embed="rId5">
            <a:duotone>
              <a:schemeClr val="accent2">
                <a:shade val="45000"/>
                <a:satMod val="135000"/>
              </a:schemeClr>
              <a:prstClr val="white"/>
            </a:duotone>
            <a:extLst>
              <a:ext uri="{BEBA8EAE-BF5A-486C-A8C5-ECC9F3942E4B}">
                <a14:imgProps xmlns:a14="http://schemas.microsoft.com/office/drawing/2010/main">
                  <a14:imgLayer r:embed="rId6">
                    <a14:imgEffect>
                      <a14:colorTemperature colorTemp="47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869967" y="5479437"/>
            <a:ext cx="557777" cy="557777"/>
          </a:xfrm>
          <a:prstGeom prst="ellipse">
            <a:avLst/>
          </a:prstGeom>
        </p:spPr>
      </p:pic>
      <p:pic>
        <p:nvPicPr>
          <p:cNvPr id="22" name="Picture 21" descr="A picture containing text, athletic game, basketball, sport&#10;&#10;Description automatically generated">
            <a:extLst>
              <a:ext uri="{FF2B5EF4-FFF2-40B4-BE49-F238E27FC236}">
                <a16:creationId xmlns:a16="http://schemas.microsoft.com/office/drawing/2014/main" id="{69A1E48C-A27E-460A-ACBC-1770BE24DBB2}"/>
              </a:ext>
            </a:extLst>
          </p:cNvPr>
          <p:cNvPicPr>
            <a:picLocks noChangeAspect="1"/>
          </p:cNvPicPr>
          <p:nvPr/>
        </p:nvPicPr>
        <p:blipFill>
          <a:blip r:embed="rId7">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11569" y="6151047"/>
            <a:ext cx="638974" cy="638974"/>
          </a:xfrm>
          <a:prstGeom prst="ellipse">
            <a:avLst/>
          </a:prstGeom>
        </p:spPr>
      </p:pic>
      <p:sp>
        <p:nvSpPr>
          <p:cNvPr id="23" name="TextBox 22">
            <a:extLst>
              <a:ext uri="{FF2B5EF4-FFF2-40B4-BE49-F238E27FC236}">
                <a16:creationId xmlns:a16="http://schemas.microsoft.com/office/drawing/2014/main" id="{D4B94087-D520-4EAB-B391-994A3E86143D}"/>
              </a:ext>
            </a:extLst>
          </p:cNvPr>
          <p:cNvSpPr txBox="1"/>
          <p:nvPr/>
        </p:nvSpPr>
        <p:spPr>
          <a:xfrm>
            <a:off x="953691" y="6222251"/>
            <a:ext cx="193704" cy="461665"/>
          </a:xfrm>
          <a:prstGeom prst="rect">
            <a:avLst/>
          </a:prstGeom>
          <a:noFill/>
        </p:spPr>
        <p:txBody>
          <a:bodyPr wrap="square" rtlCol="0">
            <a:spAutoFit/>
          </a:bodyPr>
          <a:lstStyle/>
          <a:p>
            <a:r>
              <a:rPr lang="en-US" sz="2400" b="1" dirty="0"/>
              <a:t>=</a:t>
            </a:r>
          </a:p>
        </p:txBody>
      </p:sp>
      <p:sp>
        <p:nvSpPr>
          <p:cNvPr id="24" name="TextBox 23">
            <a:extLst>
              <a:ext uri="{FF2B5EF4-FFF2-40B4-BE49-F238E27FC236}">
                <a16:creationId xmlns:a16="http://schemas.microsoft.com/office/drawing/2014/main" id="{90377271-6228-4701-BD57-93AB774EE274}"/>
              </a:ext>
            </a:extLst>
          </p:cNvPr>
          <p:cNvSpPr txBox="1"/>
          <p:nvPr/>
        </p:nvSpPr>
        <p:spPr>
          <a:xfrm>
            <a:off x="1188074" y="6326968"/>
            <a:ext cx="2352544" cy="354008"/>
          </a:xfrm>
          <a:prstGeom prst="rect">
            <a:avLst/>
          </a:prstGeom>
          <a:noFill/>
        </p:spPr>
        <p:txBody>
          <a:bodyPr wrap="square" rtlCol="0">
            <a:spAutoFit/>
          </a:bodyPr>
          <a:lstStyle>
            <a:defPPr>
              <a:defRPr lang="en-US"/>
            </a:defPPr>
            <a:lvl1pPr>
              <a:lnSpc>
                <a:spcPts val="1000"/>
              </a:lnSpc>
              <a:defRPr sz="1100"/>
            </a:lvl1pPr>
          </a:lstStyle>
          <a:p>
            <a:r>
              <a:rPr lang="en-US" sz="1200" dirty="0">
                <a:latin typeface="Arial" panose="020B0604020202020204" pitchFamily="34" charset="0"/>
                <a:cs typeface="Arial" panose="020B0604020202020204" pitchFamily="34" charset="0"/>
              </a:rPr>
              <a:t>Take prevention measures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to protect self and others</a:t>
            </a:r>
          </a:p>
        </p:txBody>
      </p:sp>
      <p:pic>
        <p:nvPicPr>
          <p:cNvPr id="25" name="Picture 24" descr="Icon&#10;&#10;Description automatically generated">
            <a:extLst>
              <a:ext uri="{FF2B5EF4-FFF2-40B4-BE49-F238E27FC236}">
                <a16:creationId xmlns:a16="http://schemas.microsoft.com/office/drawing/2014/main" id="{56000A63-894E-4DE5-8634-A774DA3E89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3112" y="6215578"/>
            <a:ext cx="557776" cy="562026"/>
          </a:xfrm>
          <a:prstGeom prst="ellipse">
            <a:avLst/>
          </a:prstGeom>
        </p:spPr>
      </p:pic>
      <p:sp>
        <p:nvSpPr>
          <p:cNvPr id="27" name="TextBox 26">
            <a:extLst>
              <a:ext uri="{FF2B5EF4-FFF2-40B4-BE49-F238E27FC236}">
                <a16:creationId xmlns:a16="http://schemas.microsoft.com/office/drawing/2014/main" id="{13E41E75-604D-467F-A1D9-A72235FFA3B5}"/>
              </a:ext>
            </a:extLst>
          </p:cNvPr>
          <p:cNvSpPr txBox="1"/>
          <p:nvPr/>
        </p:nvSpPr>
        <p:spPr>
          <a:xfrm>
            <a:off x="4913013" y="6263634"/>
            <a:ext cx="193704" cy="461665"/>
          </a:xfrm>
          <a:prstGeom prst="rect">
            <a:avLst/>
          </a:prstGeom>
          <a:noFill/>
        </p:spPr>
        <p:txBody>
          <a:bodyPr wrap="square" rtlCol="0">
            <a:spAutoFit/>
          </a:bodyPr>
          <a:lstStyle/>
          <a:p>
            <a:r>
              <a:rPr lang="en-US" sz="2400" b="1" dirty="0"/>
              <a:t>=</a:t>
            </a:r>
          </a:p>
        </p:txBody>
      </p:sp>
      <p:sp>
        <p:nvSpPr>
          <p:cNvPr id="29" name="TextBox 28">
            <a:extLst>
              <a:ext uri="{FF2B5EF4-FFF2-40B4-BE49-F238E27FC236}">
                <a16:creationId xmlns:a16="http://schemas.microsoft.com/office/drawing/2014/main" id="{DD8AA40E-3FDE-4F5C-B15B-95CFDAFC172B}"/>
              </a:ext>
            </a:extLst>
          </p:cNvPr>
          <p:cNvSpPr txBox="1"/>
          <p:nvPr/>
        </p:nvSpPr>
        <p:spPr>
          <a:xfrm>
            <a:off x="5122201" y="6277228"/>
            <a:ext cx="3068108" cy="480068"/>
          </a:xfrm>
          <a:prstGeom prst="rect">
            <a:avLst/>
          </a:prstGeom>
          <a:noFill/>
        </p:spPr>
        <p:txBody>
          <a:bodyPr wrap="square" rtlCol="0">
            <a:spAutoFit/>
          </a:bodyPr>
          <a:lstStyle>
            <a:defPPr>
              <a:defRPr lang="en-US"/>
            </a:defPPr>
            <a:lvl1pPr>
              <a:lnSpc>
                <a:spcPts val="1000"/>
              </a:lnSpc>
              <a:defRPr sz="1100"/>
            </a:lvl1pPr>
          </a:lstStyle>
          <a:p>
            <a:r>
              <a:rPr lang="en-US" sz="1200" dirty="0">
                <a:latin typeface="Arial" panose="020B0604020202020204" pitchFamily="34" charset="0"/>
                <a:cs typeface="Arial" panose="020B0604020202020204" pitchFamily="34" charset="0"/>
              </a:rPr>
              <a:t>Take time to listen deeply to one another’s concerns and fears before making any decisions, even if everyone is vaccinated</a:t>
            </a:r>
          </a:p>
        </p:txBody>
      </p:sp>
      <p:sp>
        <p:nvSpPr>
          <p:cNvPr id="30" name="TextBox 29">
            <a:extLst>
              <a:ext uri="{FF2B5EF4-FFF2-40B4-BE49-F238E27FC236}">
                <a16:creationId xmlns:a16="http://schemas.microsoft.com/office/drawing/2014/main" id="{C225AB24-685D-4F47-9625-F375EF404470}"/>
              </a:ext>
            </a:extLst>
          </p:cNvPr>
          <p:cNvSpPr txBox="1"/>
          <p:nvPr/>
        </p:nvSpPr>
        <p:spPr>
          <a:xfrm rot="5400000">
            <a:off x="8434219" y="2512830"/>
            <a:ext cx="973393"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Safest</a:t>
            </a:r>
          </a:p>
        </p:txBody>
      </p:sp>
      <p:cxnSp>
        <p:nvCxnSpPr>
          <p:cNvPr id="31" name="Straight Connector 30">
            <a:extLst>
              <a:ext uri="{FF2B5EF4-FFF2-40B4-BE49-F238E27FC236}">
                <a16:creationId xmlns:a16="http://schemas.microsoft.com/office/drawing/2014/main" id="{A78FC130-772B-43CC-BF26-B682E4263C28}"/>
              </a:ext>
            </a:extLst>
          </p:cNvPr>
          <p:cNvCxnSpPr>
            <a:cxnSpLocks/>
          </p:cNvCxnSpPr>
          <p:nvPr/>
        </p:nvCxnSpPr>
        <p:spPr>
          <a:xfrm flipV="1">
            <a:off x="8816290" y="1890968"/>
            <a:ext cx="0" cy="13318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B99E6F2-5A53-49A4-B131-B4338137B5C7}"/>
              </a:ext>
            </a:extLst>
          </p:cNvPr>
          <p:cNvCxnSpPr>
            <a:cxnSpLocks/>
          </p:cNvCxnSpPr>
          <p:nvPr/>
        </p:nvCxnSpPr>
        <p:spPr>
          <a:xfrm flipV="1">
            <a:off x="8816290" y="3318364"/>
            <a:ext cx="0" cy="1323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5BBEC4E-492B-48E1-948E-F4C517CB71D0}"/>
              </a:ext>
            </a:extLst>
          </p:cNvPr>
          <p:cNvCxnSpPr>
            <a:cxnSpLocks/>
          </p:cNvCxnSpPr>
          <p:nvPr/>
        </p:nvCxnSpPr>
        <p:spPr>
          <a:xfrm flipV="1">
            <a:off x="8816290" y="4743763"/>
            <a:ext cx="0" cy="13442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5CE0384-EA5E-4F5C-A381-1CE654B9BBC3}"/>
              </a:ext>
            </a:extLst>
          </p:cNvPr>
          <p:cNvCxnSpPr>
            <a:cxnSpLocks/>
          </p:cNvCxnSpPr>
          <p:nvPr/>
        </p:nvCxnSpPr>
        <p:spPr>
          <a:xfrm rot="10800000">
            <a:off x="8702674" y="3222787"/>
            <a:ext cx="1161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9B0BC99-BDE3-4D13-970D-619B2276DB3D}"/>
              </a:ext>
            </a:extLst>
          </p:cNvPr>
          <p:cNvCxnSpPr>
            <a:cxnSpLocks/>
          </p:cNvCxnSpPr>
          <p:nvPr/>
        </p:nvCxnSpPr>
        <p:spPr>
          <a:xfrm rot="10800000">
            <a:off x="8700422" y="1890967"/>
            <a:ext cx="1161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E774ACA-3765-4A12-A988-757CBE6EFB2F}"/>
              </a:ext>
            </a:extLst>
          </p:cNvPr>
          <p:cNvCxnSpPr>
            <a:cxnSpLocks/>
          </p:cNvCxnSpPr>
          <p:nvPr/>
        </p:nvCxnSpPr>
        <p:spPr>
          <a:xfrm rot="10800000">
            <a:off x="8700132" y="4641864"/>
            <a:ext cx="1161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15DB648-556E-4B24-8094-543D18546A75}"/>
              </a:ext>
            </a:extLst>
          </p:cNvPr>
          <p:cNvCxnSpPr>
            <a:cxnSpLocks/>
          </p:cNvCxnSpPr>
          <p:nvPr/>
        </p:nvCxnSpPr>
        <p:spPr>
          <a:xfrm rot="10800000">
            <a:off x="8706114" y="3318364"/>
            <a:ext cx="1161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5E2450E-20EC-45DE-9E35-8B36E51AA7A5}"/>
              </a:ext>
            </a:extLst>
          </p:cNvPr>
          <p:cNvCxnSpPr>
            <a:cxnSpLocks/>
          </p:cNvCxnSpPr>
          <p:nvPr/>
        </p:nvCxnSpPr>
        <p:spPr>
          <a:xfrm rot="10800000">
            <a:off x="8700938" y="4743763"/>
            <a:ext cx="1161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BF160BA-ECE3-4CD3-BD0C-591A633A0DDD}"/>
              </a:ext>
            </a:extLst>
          </p:cNvPr>
          <p:cNvCxnSpPr>
            <a:cxnSpLocks/>
          </p:cNvCxnSpPr>
          <p:nvPr/>
        </p:nvCxnSpPr>
        <p:spPr>
          <a:xfrm rot="10800000">
            <a:off x="8699327" y="6087974"/>
            <a:ext cx="1161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02C77EE5-617A-4DA3-B956-6B2AFDE31232}"/>
              </a:ext>
            </a:extLst>
          </p:cNvPr>
          <p:cNvSpPr txBox="1"/>
          <p:nvPr/>
        </p:nvSpPr>
        <p:spPr>
          <a:xfrm rot="5400000">
            <a:off x="8421582" y="3844650"/>
            <a:ext cx="973393"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Less Safe</a:t>
            </a:r>
          </a:p>
        </p:txBody>
      </p:sp>
      <p:sp>
        <p:nvSpPr>
          <p:cNvPr id="41" name="TextBox 40">
            <a:extLst>
              <a:ext uri="{FF2B5EF4-FFF2-40B4-BE49-F238E27FC236}">
                <a16:creationId xmlns:a16="http://schemas.microsoft.com/office/drawing/2014/main" id="{D807E68D-E242-42C6-A267-5ECA044A6B64}"/>
              </a:ext>
            </a:extLst>
          </p:cNvPr>
          <p:cNvSpPr txBox="1"/>
          <p:nvPr/>
        </p:nvSpPr>
        <p:spPr>
          <a:xfrm rot="5400000">
            <a:off x="8421583" y="5276659"/>
            <a:ext cx="973393"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 Least Safe</a:t>
            </a:r>
          </a:p>
        </p:txBody>
      </p:sp>
    </p:spTree>
    <p:extLst>
      <p:ext uri="{BB962C8B-B14F-4D97-AF65-F5344CB8AC3E}">
        <p14:creationId xmlns:p14="http://schemas.microsoft.com/office/powerpoint/2010/main" val="3969014390"/>
      </p:ext>
    </p:extLst>
  </p:cSld>
  <p:clrMapOvr>
    <a:masterClrMapping/>
  </p:clrMapOvr>
</p:sld>
</file>

<file path=ppt/theme/theme1.xml><?xml version="1.0" encoding="utf-8"?>
<a:theme xmlns:a="http://schemas.openxmlformats.org/drawingml/2006/main" name="Office Theme">
  <a:themeElements>
    <a:clrScheme name="UUA Branding">
      <a:dk1>
        <a:sysClr val="windowText" lastClr="000000"/>
      </a:dk1>
      <a:lt1>
        <a:sysClr val="window" lastClr="FFFFFF"/>
      </a:lt1>
      <a:dk2>
        <a:srgbClr val="58595B"/>
      </a:dk2>
      <a:lt2>
        <a:srgbClr val="FFFBD3"/>
      </a:lt2>
      <a:accent1>
        <a:srgbClr val="EE2E5A"/>
      </a:accent1>
      <a:accent2>
        <a:srgbClr val="AB1B42"/>
      </a:accent2>
      <a:accent3>
        <a:srgbClr val="A0C33B"/>
      </a:accent3>
      <a:accent4>
        <a:srgbClr val="FEBE10"/>
      </a:accent4>
      <a:accent5>
        <a:srgbClr val="3C3A73"/>
      </a:accent5>
      <a:accent6>
        <a:srgbClr val="00ACCD"/>
      </a:accent6>
      <a:hlink>
        <a:srgbClr val="0000FF"/>
      </a:hlink>
      <a:folHlink>
        <a:srgbClr val="FF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728</TotalTime>
  <Words>315</Words>
  <Application>Microsoft Office PowerPoint</Application>
  <PresentationFormat>Letter Paper (8.5x11 in)</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Renee Ruchotzke</dc:creator>
  <cp:lastModifiedBy>Renee Ruchotzke</cp:lastModifiedBy>
  <cp:revision>8</cp:revision>
  <dcterms:created xsi:type="dcterms:W3CDTF">2021-06-01T17:35:12Z</dcterms:created>
  <dcterms:modified xsi:type="dcterms:W3CDTF">2021-06-03T16:50:35Z</dcterms:modified>
</cp:coreProperties>
</file>