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6"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A3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408" autoAdjust="0"/>
  </p:normalViewPr>
  <p:slideViewPr>
    <p:cSldViewPr>
      <p:cViewPr varScale="1">
        <p:scale>
          <a:sx n="103" d="100"/>
          <a:sy n="103" d="100"/>
        </p:scale>
        <p:origin x="-56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87E869-A43F-429A-85D1-5BDB6CD3B419}" type="datetimeFigureOut">
              <a:rPr lang="en-US" smtClean="0"/>
              <a:t>6/26/14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692437-EFFA-46A5-A58E-6588BB3469BE}" type="slidenum">
              <a:rPr lang="en-US" smtClean="0"/>
              <a:t>‹#›</a:t>
            </a:fld>
            <a:endParaRPr lang="en-US"/>
          </a:p>
        </p:txBody>
      </p:sp>
    </p:spTree>
    <p:extLst>
      <p:ext uri="{BB962C8B-B14F-4D97-AF65-F5344CB8AC3E}">
        <p14:creationId xmlns:p14="http://schemas.microsoft.com/office/powerpoint/2010/main" val="979000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692437-EFFA-46A5-A58E-6588BB3469BE}" type="slidenum">
              <a:rPr lang="en-US" smtClean="0"/>
              <a:t>1</a:t>
            </a:fld>
            <a:endParaRPr lang="en-US"/>
          </a:p>
        </p:txBody>
      </p:sp>
    </p:spTree>
    <p:extLst>
      <p:ext uri="{BB962C8B-B14F-4D97-AF65-F5344CB8AC3E}">
        <p14:creationId xmlns:p14="http://schemas.microsoft.com/office/powerpoint/2010/main" val="1992940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-primarily use Facebook and Twitter; have also explored Flickr, YouTube, </a:t>
            </a:r>
            <a:r>
              <a:rPr lang="en-US" sz="1200" kern="1200" dirty="0" err="1" smtClean="0">
                <a:solidFill>
                  <a:schemeClr val="tx1"/>
                </a:solidFill>
                <a:latin typeface="+mn-lt"/>
                <a:ea typeface="+mn-ea"/>
                <a:cs typeface="+mn-cs"/>
              </a:rPr>
              <a:t>Pinterest</a:t>
            </a:r>
            <a:r>
              <a:rPr lang="en-US" sz="1200" kern="1200" dirty="0" smtClean="0">
                <a:solidFill>
                  <a:schemeClr val="tx1"/>
                </a:solidFill>
                <a:latin typeface="+mn-lt"/>
                <a:ea typeface="+mn-ea"/>
                <a:cs typeface="+mn-cs"/>
              </a:rPr>
              <a:t> and </a:t>
            </a:r>
            <a:r>
              <a:rPr lang="en-US" sz="1200" kern="1200" dirty="0" err="1" smtClean="0">
                <a:solidFill>
                  <a:schemeClr val="tx1"/>
                </a:solidFill>
                <a:latin typeface="+mn-lt"/>
                <a:ea typeface="+mn-ea"/>
                <a:cs typeface="+mn-cs"/>
              </a:rPr>
              <a:t>Instagram</a:t>
            </a:r>
            <a:r>
              <a:rPr lang="en-US" sz="1200" kern="1200" dirty="0" smtClean="0">
                <a:solidFill>
                  <a:schemeClr val="tx1"/>
                </a:solidFill>
                <a:latin typeface="+mn-lt"/>
                <a:ea typeface="+mn-ea"/>
                <a:cs typeface="+mn-cs"/>
              </a:rPr>
              <a:t>. We have chosen FB and twitter because they've successfully helped us reach so many do our constituents. This does not mean the others aren't important or couldn't be used; we haven't prioritized them but they, particularly </a:t>
            </a:r>
            <a:r>
              <a:rPr lang="en-US" sz="1200" kern="1200" dirty="0" err="1" smtClean="0">
                <a:solidFill>
                  <a:schemeClr val="tx1"/>
                </a:solidFill>
                <a:latin typeface="+mn-lt"/>
                <a:ea typeface="+mn-ea"/>
                <a:cs typeface="+mn-cs"/>
              </a:rPr>
              <a:t>Instagram</a:t>
            </a:r>
            <a:r>
              <a:rPr lang="en-US" sz="1200" kern="1200" dirty="0" smtClean="0">
                <a:solidFill>
                  <a:schemeClr val="tx1"/>
                </a:solidFill>
                <a:latin typeface="+mn-lt"/>
                <a:ea typeface="+mn-ea"/>
                <a:cs typeface="+mn-cs"/>
              </a:rPr>
              <a:t>, are attractive as we attempt to connect with younger people. (See flyer for more info)</a:t>
            </a:r>
            <a:endParaRPr lang="en-US" dirty="0" smtClean="0"/>
          </a:p>
          <a:p>
            <a:endParaRPr lang="en-US" dirty="0"/>
          </a:p>
        </p:txBody>
      </p:sp>
      <p:sp>
        <p:nvSpPr>
          <p:cNvPr id="4" name="Slide Number Placeholder 3"/>
          <p:cNvSpPr>
            <a:spLocks noGrp="1"/>
          </p:cNvSpPr>
          <p:nvPr>
            <p:ph type="sldNum" sz="quarter" idx="10"/>
          </p:nvPr>
        </p:nvSpPr>
        <p:spPr/>
        <p:txBody>
          <a:bodyPr/>
          <a:lstStyle/>
          <a:p>
            <a:fld id="{77692437-EFFA-46A5-A58E-6588BB3469BE}" type="slidenum">
              <a:rPr lang="en-US" smtClean="0"/>
              <a:t>3</a:t>
            </a:fld>
            <a:endParaRPr lang="en-US"/>
          </a:p>
        </p:txBody>
      </p:sp>
    </p:spTree>
    <p:extLst>
      <p:ext uri="{BB962C8B-B14F-4D97-AF65-F5344CB8AC3E}">
        <p14:creationId xmlns:p14="http://schemas.microsoft.com/office/powerpoint/2010/main" val="2421851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Positive</a:t>
            </a:r>
            <a:r>
              <a:rPr lang="en-US" baseline="0" dirty="0" smtClean="0"/>
              <a:t> and Affirmative- people want to ‘like’ what they are sharing. Though in our times, many of the issues we work on make the world feel like a hard and dire place, we’ve seen posts that are positively framed (even a positive response to something negative) are more widely shared. </a:t>
            </a:r>
          </a:p>
          <a:p>
            <a:r>
              <a:rPr lang="en-US" dirty="0" smtClean="0"/>
              <a:t>Timely- after</a:t>
            </a:r>
            <a:r>
              <a:rPr lang="en-US" baseline="0" dirty="0" smtClean="0"/>
              <a:t> five years of the campaign, we now know that many people ‘look’ to SSL, much like they did the UUA, when justice issues appear in national news. We’ve worked to be responsive to important issues and found that many people are seeking a UU voice in these times. We work closely with Rachel at the UUA as well as Skinner House and UU World for content around many of these big issues.</a:t>
            </a:r>
          </a:p>
          <a:p>
            <a:r>
              <a:rPr lang="en-US" baseline="0" dirty="0" smtClean="0"/>
              <a:t>Re-share- people want to be affirmed and re-sharing/re-tweeting is an awesome opportunity to share information and some love. </a:t>
            </a:r>
          </a:p>
          <a:p>
            <a:r>
              <a:rPr lang="en-US" baseline="0" dirty="0" smtClean="0"/>
              <a:t>Use images- images and video consistently get the most engagement. Though the FB algorithm is always changing, particularly as people compete with paid posts, photos still perform highest, followed by a generic link, followed by just text.</a:t>
            </a:r>
          </a:p>
          <a:p>
            <a:r>
              <a:rPr lang="en-US" baseline="0" dirty="0" smtClean="0"/>
              <a:t>There is room for everyone- SSL has been so successful in part because it relies on the contributions of all people involved. The campaign is adaptable enough to be relevant to the interests of many people without being exclusive. As you consider your upcoming issue areas, how will people who are not ‘activists’ participate?</a:t>
            </a:r>
          </a:p>
        </p:txBody>
      </p:sp>
      <p:sp>
        <p:nvSpPr>
          <p:cNvPr id="4" name="Slide Number Placeholder 3"/>
          <p:cNvSpPr>
            <a:spLocks noGrp="1"/>
          </p:cNvSpPr>
          <p:nvPr>
            <p:ph type="sldNum" sz="quarter" idx="10"/>
          </p:nvPr>
        </p:nvSpPr>
        <p:spPr/>
        <p:txBody>
          <a:bodyPr/>
          <a:lstStyle/>
          <a:p>
            <a:fld id="{77692437-EFFA-46A5-A58E-6588BB3469BE}" type="slidenum">
              <a:rPr lang="en-US" smtClean="0"/>
              <a:t>4</a:t>
            </a:fld>
            <a:endParaRPr lang="en-US"/>
          </a:p>
        </p:txBody>
      </p:sp>
    </p:spTree>
    <p:extLst>
      <p:ext uri="{BB962C8B-B14F-4D97-AF65-F5344CB8AC3E}">
        <p14:creationId xmlns:p14="http://schemas.microsoft.com/office/powerpoint/2010/main" val="2355977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-clearly name our anti-oppression framework as guiding our work</a:t>
            </a:r>
          </a:p>
          <a:p>
            <a:r>
              <a:rPr lang="en-US" sz="1200" kern="1200" dirty="0" smtClean="0">
                <a:solidFill>
                  <a:schemeClr val="tx1"/>
                </a:solidFill>
                <a:latin typeface="+mn-lt"/>
                <a:ea typeface="+mn-ea"/>
                <a:cs typeface="+mn-cs"/>
              </a:rPr>
              <a:t>-managing the expectations of partner coalition groups; from LGBTQ to immigration reform we have tried to maintain a both/and approach to many of the advocacy groups. Unlike monolithic advocacy campaigns, SSL has the privilege of holding space for many nuanced issues at the same time.</a:t>
            </a:r>
          </a:p>
          <a:p>
            <a:r>
              <a:rPr lang="en-US" sz="1200" kern="1200" dirty="0" smtClean="0">
                <a:solidFill>
                  <a:schemeClr val="tx1"/>
                </a:solidFill>
                <a:latin typeface="+mn-lt"/>
                <a:ea typeface="+mn-ea"/>
                <a:cs typeface="+mn-cs"/>
              </a:rPr>
              <a:t>-monitoring who we give space to important: make sure we provide support to a balanced number of messengers</a:t>
            </a:r>
          </a:p>
          <a:p>
            <a:r>
              <a:rPr lang="en-US" sz="1200" kern="1200" dirty="0" smtClean="0">
                <a:solidFill>
                  <a:schemeClr val="tx1"/>
                </a:solidFill>
                <a:latin typeface="+mn-lt"/>
                <a:ea typeface="+mn-ea"/>
                <a:cs typeface="+mn-cs"/>
              </a:rPr>
              <a:t>-messages</a:t>
            </a:r>
            <a:r>
              <a:rPr lang="en-US" sz="1200" kern="1200" baseline="0" dirty="0" smtClean="0">
                <a:solidFill>
                  <a:schemeClr val="tx1"/>
                </a:solidFill>
                <a:latin typeface="+mn-lt"/>
                <a:ea typeface="+mn-ea"/>
                <a:cs typeface="+mn-cs"/>
              </a:rPr>
              <a:t> should be actionable: we often are sharing information about pressing, exciting and important campaigns. We try to include something for people to do, even if it is just to get more informed about X issue</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7692437-EFFA-46A5-A58E-6588BB3469BE}" type="slidenum">
              <a:rPr lang="en-US" smtClean="0"/>
              <a:t>7</a:t>
            </a:fld>
            <a:endParaRPr lang="en-US"/>
          </a:p>
        </p:txBody>
      </p:sp>
    </p:spTree>
    <p:extLst>
      <p:ext uri="{BB962C8B-B14F-4D97-AF65-F5344CB8AC3E}">
        <p14:creationId xmlns:p14="http://schemas.microsoft.com/office/powerpoint/2010/main" val="3192847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-connecting with congregants</a:t>
            </a:r>
          </a:p>
          <a:p>
            <a:pPr marL="171450" indent="-171450">
              <a:buFontTx/>
              <a:buChar char="-"/>
            </a:pPr>
            <a:r>
              <a:rPr lang="en-US" sz="1200" kern="1200" dirty="0" smtClean="0">
                <a:solidFill>
                  <a:schemeClr val="tx1"/>
                </a:solidFill>
                <a:latin typeface="+mn-lt"/>
                <a:ea typeface="+mn-ea"/>
                <a:cs typeface="+mn-cs"/>
              </a:rPr>
              <a:t>Celebrating</a:t>
            </a:r>
            <a:r>
              <a:rPr lang="en-US" sz="1200" kern="1200" baseline="0" dirty="0" smtClean="0">
                <a:solidFill>
                  <a:schemeClr val="tx1"/>
                </a:solidFill>
                <a:latin typeface="+mn-lt"/>
                <a:ea typeface="+mn-ea"/>
                <a:cs typeface="+mn-cs"/>
              </a:rPr>
              <a:t> the work within UU congregations</a:t>
            </a:r>
          </a:p>
          <a:p>
            <a:pPr marL="171450" indent="-171450">
              <a:buFontTx/>
              <a:buChar char="-"/>
            </a:pPr>
            <a:r>
              <a:rPr lang="en-US" sz="1200" kern="1200" baseline="0" dirty="0" smtClean="0">
                <a:solidFill>
                  <a:schemeClr val="tx1"/>
                </a:solidFill>
                <a:latin typeface="+mn-lt"/>
                <a:ea typeface="+mn-ea"/>
                <a:cs typeface="+mn-cs"/>
              </a:rPr>
              <a:t>Calling attention to related justice issues that folks may find of interest</a:t>
            </a:r>
          </a:p>
          <a:p>
            <a:pPr marL="171450" indent="-171450">
              <a:buFontTx/>
              <a:buChar char="-"/>
            </a:pPr>
            <a:r>
              <a:rPr lang="en-US" sz="1200" kern="1200" baseline="0" dirty="0" smtClean="0">
                <a:solidFill>
                  <a:schemeClr val="tx1"/>
                </a:solidFill>
                <a:latin typeface="+mn-lt"/>
                <a:ea typeface="+mn-ea"/>
                <a:cs typeface="+mn-cs"/>
              </a:rPr>
              <a:t>Connect with folks engaged in social justice work across faith traditions</a:t>
            </a:r>
            <a:endParaRPr lang="en-US" dirty="0"/>
          </a:p>
        </p:txBody>
      </p:sp>
      <p:sp>
        <p:nvSpPr>
          <p:cNvPr id="4" name="Slide Number Placeholder 3"/>
          <p:cNvSpPr>
            <a:spLocks noGrp="1"/>
          </p:cNvSpPr>
          <p:nvPr>
            <p:ph type="sldNum" sz="quarter" idx="10"/>
          </p:nvPr>
        </p:nvSpPr>
        <p:spPr/>
        <p:txBody>
          <a:bodyPr/>
          <a:lstStyle/>
          <a:p>
            <a:fld id="{77692437-EFFA-46A5-A58E-6588BB3469BE}" type="slidenum">
              <a:rPr lang="en-US" smtClean="0"/>
              <a:t>8</a:t>
            </a:fld>
            <a:endParaRPr lang="en-US"/>
          </a:p>
        </p:txBody>
      </p:sp>
    </p:spTree>
    <p:extLst>
      <p:ext uri="{BB962C8B-B14F-4D97-AF65-F5344CB8AC3E}">
        <p14:creationId xmlns:p14="http://schemas.microsoft.com/office/powerpoint/2010/main" val="779524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Take time</a:t>
            </a:r>
            <a:r>
              <a:rPr lang="en-US" baseline="0" dirty="0" smtClean="0"/>
              <a:t> as you get to know an issue area or campaign. Spend time getting to know folks who may already be working on this, or similar issues</a:t>
            </a:r>
          </a:p>
          <a:p>
            <a:pPr marL="171450" indent="-171450">
              <a:buFontTx/>
              <a:buChar char="-"/>
            </a:pPr>
            <a:r>
              <a:rPr lang="en-US" baseline="0" dirty="0" smtClean="0"/>
              <a:t>Share some love to folks as an opportunity to build relationships. </a:t>
            </a:r>
          </a:p>
          <a:p>
            <a:pPr marL="171450" indent="-171450">
              <a:buFontTx/>
              <a:buChar char="-"/>
            </a:pPr>
            <a:r>
              <a:rPr lang="en-US" baseline="0" dirty="0" smtClean="0"/>
              <a:t>Have clarity about your </a:t>
            </a:r>
            <a:r>
              <a:rPr lang="en-US" baseline="0" dirty="0" err="1" smtClean="0"/>
              <a:t>intented</a:t>
            </a:r>
            <a:r>
              <a:rPr lang="en-US" baseline="0" dirty="0" smtClean="0"/>
              <a:t> purpose and outcomes before you begin: Who do you want to engage? What are your end goals? Who do you need to be in partnership with to be successful? How can p</a:t>
            </a:r>
          </a:p>
        </p:txBody>
      </p:sp>
      <p:sp>
        <p:nvSpPr>
          <p:cNvPr id="4" name="Slide Number Placeholder 3"/>
          <p:cNvSpPr>
            <a:spLocks noGrp="1"/>
          </p:cNvSpPr>
          <p:nvPr>
            <p:ph type="sldNum" sz="quarter" idx="10"/>
          </p:nvPr>
        </p:nvSpPr>
        <p:spPr/>
        <p:txBody>
          <a:bodyPr/>
          <a:lstStyle/>
          <a:p>
            <a:fld id="{77692437-EFFA-46A5-A58E-6588BB3469BE}" type="slidenum">
              <a:rPr lang="en-US" smtClean="0"/>
              <a:t>9</a:t>
            </a:fld>
            <a:endParaRPr lang="en-US"/>
          </a:p>
        </p:txBody>
      </p:sp>
    </p:spTree>
    <p:extLst>
      <p:ext uri="{BB962C8B-B14F-4D97-AF65-F5344CB8AC3E}">
        <p14:creationId xmlns:p14="http://schemas.microsoft.com/office/powerpoint/2010/main" val="4062678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32F1B6-CFDF-4ABC-8169-96960C03553B}" type="datetimeFigureOut">
              <a:rPr lang="en-US" smtClean="0"/>
              <a:t>6/26/14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9A583-F999-4366-B4DC-A725272171AE}" type="slidenum">
              <a:rPr lang="en-US" smtClean="0"/>
              <a:t>‹#›</a:t>
            </a:fld>
            <a:endParaRPr lang="en-US"/>
          </a:p>
        </p:txBody>
      </p:sp>
    </p:spTree>
    <p:extLst>
      <p:ext uri="{BB962C8B-B14F-4D97-AF65-F5344CB8AC3E}">
        <p14:creationId xmlns:p14="http://schemas.microsoft.com/office/powerpoint/2010/main" val="1529395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32F1B6-CFDF-4ABC-8169-96960C03553B}" type="datetimeFigureOut">
              <a:rPr lang="en-US" smtClean="0"/>
              <a:t>6/26/14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9A583-F999-4366-B4DC-A725272171AE}" type="slidenum">
              <a:rPr lang="en-US" smtClean="0"/>
              <a:t>‹#›</a:t>
            </a:fld>
            <a:endParaRPr lang="en-US"/>
          </a:p>
        </p:txBody>
      </p:sp>
    </p:spTree>
    <p:extLst>
      <p:ext uri="{BB962C8B-B14F-4D97-AF65-F5344CB8AC3E}">
        <p14:creationId xmlns:p14="http://schemas.microsoft.com/office/powerpoint/2010/main" val="1172804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32F1B6-CFDF-4ABC-8169-96960C03553B}" type="datetimeFigureOut">
              <a:rPr lang="en-US" smtClean="0"/>
              <a:t>6/26/14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9A583-F999-4366-B4DC-A725272171AE}" type="slidenum">
              <a:rPr lang="en-US" smtClean="0"/>
              <a:t>‹#›</a:t>
            </a:fld>
            <a:endParaRPr lang="en-US"/>
          </a:p>
        </p:txBody>
      </p:sp>
    </p:spTree>
    <p:extLst>
      <p:ext uri="{BB962C8B-B14F-4D97-AF65-F5344CB8AC3E}">
        <p14:creationId xmlns:p14="http://schemas.microsoft.com/office/powerpoint/2010/main" val="1507635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32F1B6-CFDF-4ABC-8169-96960C03553B}" type="datetimeFigureOut">
              <a:rPr lang="en-US" smtClean="0"/>
              <a:t>6/26/14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9A583-F999-4366-B4DC-A725272171AE}" type="slidenum">
              <a:rPr lang="en-US" smtClean="0"/>
              <a:t>‹#›</a:t>
            </a:fld>
            <a:endParaRPr lang="en-US"/>
          </a:p>
        </p:txBody>
      </p:sp>
    </p:spTree>
    <p:extLst>
      <p:ext uri="{BB962C8B-B14F-4D97-AF65-F5344CB8AC3E}">
        <p14:creationId xmlns:p14="http://schemas.microsoft.com/office/powerpoint/2010/main" val="3394847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32F1B6-CFDF-4ABC-8169-96960C03553B}" type="datetimeFigureOut">
              <a:rPr lang="en-US" smtClean="0"/>
              <a:t>6/26/14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9A583-F999-4366-B4DC-A725272171AE}" type="slidenum">
              <a:rPr lang="en-US" smtClean="0"/>
              <a:t>‹#›</a:t>
            </a:fld>
            <a:endParaRPr lang="en-US"/>
          </a:p>
        </p:txBody>
      </p:sp>
    </p:spTree>
    <p:extLst>
      <p:ext uri="{BB962C8B-B14F-4D97-AF65-F5344CB8AC3E}">
        <p14:creationId xmlns:p14="http://schemas.microsoft.com/office/powerpoint/2010/main" val="1762870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32F1B6-CFDF-4ABC-8169-96960C03553B}" type="datetimeFigureOut">
              <a:rPr lang="en-US" smtClean="0"/>
              <a:t>6/26/14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9A583-F999-4366-B4DC-A725272171AE}" type="slidenum">
              <a:rPr lang="en-US" smtClean="0"/>
              <a:t>‹#›</a:t>
            </a:fld>
            <a:endParaRPr lang="en-US"/>
          </a:p>
        </p:txBody>
      </p:sp>
    </p:spTree>
    <p:extLst>
      <p:ext uri="{BB962C8B-B14F-4D97-AF65-F5344CB8AC3E}">
        <p14:creationId xmlns:p14="http://schemas.microsoft.com/office/powerpoint/2010/main" val="16197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32F1B6-CFDF-4ABC-8169-96960C03553B}" type="datetimeFigureOut">
              <a:rPr lang="en-US" smtClean="0"/>
              <a:t>6/26/14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A9A583-F999-4366-B4DC-A725272171AE}" type="slidenum">
              <a:rPr lang="en-US" smtClean="0"/>
              <a:t>‹#›</a:t>
            </a:fld>
            <a:endParaRPr lang="en-US"/>
          </a:p>
        </p:txBody>
      </p:sp>
    </p:spTree>
    <p:extLst>
      <p:ext uri="{BB962C8B-B14F-4D97-AF65-F5344CB8AC3E}">
        <p14:creationId xmlns:p14="http://schemas.microsoft.com/office/powerpoint/2010/main" val="154110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32F1B6-CFDF-4ABC-8169-96960C03553B}" type="datetimeFigureOut">
              <a:rPr lang="en-US" smtClean="0"/>
              <a:t>6/26/14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A9A583-F999-4366-B4DC-A725272171AE}" type="slidenum">
              <a:rPr lang="en-US" smtClean="0"/>
              <a:t>‹#›</a:t>
            </a:fld>
            <a:endParaRPr lang="en-US"/>
          </a:p>
        </p:txBody>
      </p:sp>
    </p:spTree>
    <p:extLst>
      <p:ext uri="{BB962C8B-B14F-4D97-AF65-F5344CB8AC3E}">
        <p14:creationId xmlns:p14="http://schemas.microsoft.com/office/powerpoint/2010/main" val="4012370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32F1B6-CFDF-4ABC-8169-96960C03553B}" type="datetimeFigureOut">
              <a:rPr lang="en-US" smtClean="0"/>
              <a:t>6/26/14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A9A583-F999-4366-B4DC-A725272171AE}" type="slidenum">
              <a:rPr lang="en-US" smtClean="0"/>
              <a:t>‹#›</a:t>
            </a:fld>
            <a:endParaRPr lang="en-US"/>
          </a:p>
        </p:txBody>
      </p:sp>
    </p:spTree>
    <p:extLst>
      <p:ext uri="{BB962C8B-B14F-4D97-AF65-F5344CB8AC3E}">
        <p14:creationId xmlns:p14="http://schemas.microsoft.com/office/powerpoint/2010/main" val="560018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32F1B6-CFDF-4ABC-8169-96960C03553B}" type="datetimeFigureOut">
              <a:rPr lang="en-US" smtClean="0"/>
              <a:t>6/26/14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9A583-F999-4366-B4DC-A725272171AE}" type="slidenum">
              <a:rPr lang="en-US" smtClean="0"/>
              <a:t>‹#›</a:t>
            </a:fld>
            <a:endParaRPr lang="en-US"/>
          </a:p>
        </p:txBody>
      </p:sp>
    </p:spTree>
    <p:extLst>
      <p:ext uri="{BB962C8B-B14F-4D97-AF65-F5344CB8AC3E}">
        <p14:creationId xmlns:p14="http://schemas.microsoft.com/office/powerpoint/2010/main" val="1563381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32F1B6-CFDF-4ABC-8169-96960C03553B}" type="datetimeFigureOut">
              <a:rPr lang="en-US" smtClean="0"/>
              <a:t>6/26/14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9A583-F999-4366-B4DC-A725272171AE}" type="slidenum">
              <a:rPr lang="en-US" smtClean="0"/>
              <a:t>‹#›</a:t>
            </a:fld>
            <a:endParaRPr lang="en-US"/>
          </a:p>
        </p:txBody>
      </p:sp>
    </p:spTree>
    <p:extLst>
      <p:ext uri="{BB962C8B-B14F-4D97-AF65-F5344CB8AC3E}">
        <p14:creationId xmlns:p14="http://schemas.microsoft.com/office/powerpoint/2010/main" val="1263511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DA3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32F1B6-CFDF-4ABC-8169-96960C03553B}" type="datetimeFigureOut">
              <a:rPr lang="en-US" smtClean="0"/>
              <a:t>6/26/14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A9A583-F999-4366-B4DC-A725272171AE}" type="slidenum">
              <a:rPr lang="en-US" smtClean="0"/>
              <a:t>‹#›</a:t>
            </a:fld>
            <a:endParaRPr lang="en-US"/>
          </a:p>
        </p:txBody>
      </p:sp>
    </p:spTree>
    <p:extLst>
      <p:ext uri="{BB962C8B-B14F-4D97-AF65-F5344CB8AC3E}">
        <p14:creationId xmlns:p14="http://schemas.microsoft.com/office/powerpoint/2010/main" val="833034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1664554"/>
            <a:ext cx="8610600" cy="334836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400800"/>
            <a:ext cx="9144000" cy="177038"/>
          </a:xfrm>
          <a:prstGeom prst="rect">
            <a:avLst/>
          </a:prstGeom>
        </p:spPr>
      </p:pic>
    </p:spTree>
    <p:extLst>
      <p:ext uri="{BB962C8B-B14F-4D97-AF65-F5344CB8AC3E}">
        <p14:creationId xmlns:p14="http://schemas.microsoft.com/office/powerpoint/2010/main" val="426916607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00800"/>
            <a:ext cx="9144000" cy="177038"/>
          </a:xfrm>
          <a:prstGeom prst="rect">
            <a:avLst/>
          </a:prstGeom>
        </p:spPr>
      </p:pic>
      <p:sp>
        <p:nvSpPr>
          <p:cNvPr id="3" name="TextBox 2"/>
          <p:cNvSpPr txBox="1"/>
          <p:nvPr/>
        </p:nvSpPr>
        <p:spPr>
          <a:xfrm>
            <a:off x="228600" y="838200"/>
            <a:ext cx="8686800" cy="5262979"/>
          </a:xfrm>
          <a:prstGeom prst="rect">
            <a:avLst/>
          </a:prstGeom>
          <a:noFill/>
        </p:spPr>
        <p:txBody>
          <a:bodyPr wrap="square" rtlCol="0">
            <a:spAutoFit/>
          </a:bodyPr>
          <a:lstStyle/>
          <a:p>
            <a:pPr algn="ctr"/>
            <a:r>
              <a:rPr lang="en-US" sz="2400" b="1" dirty="0" smtClean="0">
                <a:latin typeface="Century Gothic"/>
                <a:cs typeface="Century Gothic"/>
              </a:rPr>
              <a:t>STAY CONNECTED!</a:t>
            </a:r>
          </a:p>
          <a:p>
            <a:pPr algn="ctr"/>
            <a:endParaRPr lang="en-US" sz="2400" b="1" dirty="0">
              <a:latin typeface="Century Gothic"/>
              <a:cs typeface="Century Gothic"/>
            </a:endParaRPr>
          </a:p>
          <a:p>
            <a:pPr algn="ctr"/>
            <a:r>
              <a:rPr lang="en-US" sz="2400" dirty="0" smtClean="0">
                <a:latin typeface="Century Gothic"/>
                <a:cs typeface="Century Gothic"/>
              </a:rPr>
              <a:t>For more information or with questions, feel free to reach out!</a:t>
            </a:r>
          </a:p>
          <a:p>
            <a:pPr algn="ctr"/>
            <a:endParaRPr lang="en-US" sz="2400" dirty="0">
              <a:latin typeface="Century Gothic"/>
              <a:cs typeface="Century Gothic"/>
            </a:endParaRPr>
          </a:p>
          <a:p>
            <a:pPr algn="ctr"/>
            <a:r>
              <a:rPr lang="en-US" sz="2400" dirty="0" smtClean="0">
                <a:latin typeface="Century Gothic"/>
                <a:cs typeface="Century Gothic"/>
              </a:rPr>
              <a:t>Nora Rasman</a:t>
            </a:r>
            <a:br>
              <a:rPr lang="en-US" sz="2400" dirty="0" smtClean="0">
                <a:latin typeface="Century Gothic"/>
                <a:cs typeface="Century Gothic"/>
              </a:rPr>
            </a:br>
            <a:r>
              <a:rPr lang="en-US" sz="2400" dirty="0" smtClean="0">
                <a:latin typeface="Century Gothic"/>
                <a:cs typeface="Century Gothic"/>
              </a:rPr>
              <a:t>Campaign Coordinator</a:t>
            </a:r>
            <a:br>
              <a:rPr lang="en-US" sz="2400" dirty="0" smtClean="0">
                <a:latin typeface="Century Gothic"/>
                <a:cs typeface="Century Gothic"/>
              </a:rPr>
            </a:br>
            <a:r>
              <a:rPr lang="en-US" sz="2400" dirty="0" smtClean="0">
                <a:latin typeface="Century Gothic"/>
                <a:cs typeface="Century Gothic"/>
              </a:rPr>
              <a:t>Standing on the Side of Love</a:t>
            </a:r>
          </a:p>
          <a:p>
            <a:pPr algn="ctr"/>
            <a:endParaRPr lang="en-US" sz="2400" dirty="0">
              <a:latin typeface="Century Gothic"/>
              <a:cs typeface="Century Gothic"/>
            </a:endParaRPr>
          </a:p>
          <a:p>
            <a:pPr algn="ctr"/>
            <a:r>
              <a:rPr lang="en-US" sz="2400" b="1" dirty="0" err="1" smtClean="0">
                <a:latin typeface="Century Gothic"/>
                <a:cs typeface="Century Gothic"/>
              </a:rPr>
              <a:t>nrasman@uua.org</a:t>
            </a:r>
            <a:endParaRPr lang="en-US" sz="2400" b="1" dirty="0" smtClean="0">
              <a:latin typeface="Century Gothic"/>
              <a:cs typeface="Century Gothic"/>
            </a:endParaRPr>
          </a:p>
          <a:p>
            <a:pPr algn="ctr"/>
            <a:r>
              <a:rPr lang="en-US" sz="2400" b="1" dirty="0" smtClean="0">
                <a:latin typeface="Century Gothic"/>
                <a:cs typeface="Century Gothic"/>
              </a:rPr>
              <a:t>202-393-2255 ext. 17</a:t>
            </a:r>
          </a:p>
          <a:p>
            <a:pPr marL="342900" indent="-342900">
              <a:buFont typeface="Arial"/>
              <a:buChar char="•"/>
            </a:pPr>
            <a:endParaRPr lang="en-US" sz="2400" dirty="0" smtClean="0">
              <a:latin typeface="Century Gothic"/>
              <a:cs typeface="Century Gothic"/>
            </a:endParaRPr>
          </a:p>
          <a:p>
            <a:pPr marL="342900" indent="-342900">
              <a:buFont typeface="Arial"/>
              <a:buChar char="•"/>
            </a:pPr>
            <a:endParaRPr lang="en-US" sz="2400" dirty="0">
              <a:latin typeface="Century Gothic"/>
              <a:cs typeface="Century Gothic"/>
            </a:endParaRPr>
          </a:p>
          <a:p>
            <a:pPr marL="342900" indent="-342900">
              <a:buFont typeface="Arial"/>
              <a:buChar char="•"/>
            </a:pPr>
            <a:endParaRPr lang="en-US" sz="2400" dirty="0" smtClean="0">
              <a:latin typeface="Century Gothic"/>
              <a:cs typeface="Century Gothic"/>
            </a:endParaRPr>
          </a:p>
        </p:txBody>
      </p:sp>
    </p:spTree>
    <p:extLst>
      <p:ext uri="{BB962C8B-B14F-4D97-AF65-F5344CB8AC3E}">
        <p14:creationId xmlns:p14="http://schemas.microsoft.com/office/powerpoint/2010/main" val="1311284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00800"/>
            <a:ext cx="9144000" cy="177038"/>
          </a:xfrm>
          <a:prstGeom prst="rect">
            <a:avLst/>
          </a:prstGeom>
        </p:spPr>
      </p:pic>
      <p:sp>
        <p:nvSpPr>
          <p:cNvPr id="4" name="TextBox 3"/>
          <p:cNvSpPr txBox="1"/>
          <p:nvPr/>
        </p:nvSpPr>
        <p:spPr>
          <a:xfrm>
            <a:off x="533400" y="838200"/>
            <a:ext cx="8077200" cy="4524315"/>
          </a:xfrm>
          <a:prstGeom prst="rect">
            <a:avLst/>
          </a:prstGeom>
          <a:noFill/>
        </p:spPr>
        <p:txBody>
          <a:bodyPr wrap="square" rtlCol="0">
            <a:spAutoFit/>
          </a:bodyPr>
          <a:lstStyle/>
          <a:p>
            <a:r>
              <a:rPr lang="en-US" sz="2400" dirty="0" smtClean="0">
                <a:latin typeface="Century Gothic"/>
                <a:cs typeface="Century Gothic"/>
              </a:rPr>
              <a:t>Standing on the Side of Love began at General Assembly 2009 as an opportunity for Unitarian Universalists to conduct creative public witness and advocacy work while building relationships and collaborations with like-minded allies.</a:t>
            </a:r>
          </a:p>
          <a:p>
            <a:endParaRPr lang="en-US" sz="2400" dirty="0">
              <a:latin typeface="Century Gothic"/>
              <a:cs typeface="Century Gothic"/>
            </a:endParaRPr>
          </a:p>
          <a:p>
            <a:r>
              <a:rPr lang="en-US" sz="2400" b="1" dirty="0" smtClean="0">
                <a:latin typeface="Century Gothic"/>
                <a:cs typeface="Century Gothic"/>
              </a:rPr>
              <a:t>The campaign’s success is closely linked to our use of various forms of new media, including social media. Social media has created opportunities for information sharing, online advocacy and connecting to the work happening in congregations all over the country and world.</a:t>
            </a:r>
            <a:endParaRPr lang="en-US" sz="2400" b="1" dirty="0">
              <a:latin typeface="Century Gothic"/>
              <a:cs typeface="Century Gothic"/>
            </a:endParaRPr>
          </a:p>
        </p:txBody>
      </p:sp>
    </p:spTree>
    <p:extLst>
      <p:ext uri="{BB962C8B-B14F-4D97-AF65-F5344CB8AC3E}">
        <p14:creationId xmlns:p14="http://schemas.microsoft.com/office/powerpoint/2010/main" val="36883964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400800"/>
            <a:ext cx="9144000" cy="177038"/>
          </a:xfrm>
          <a:prstGeom prst="rect">
            <a:avLst/>
          </a:prstGeom>
        </p:spPr>
      </p:pic>
      <p:sp>
        <p:nvSpPr>
          <p:cNvPr id="3" name="TextBox 2"/>
          <p:cNvSpPr txBox="1"/>
          <p:nvPr/>
        </p:nvSpPr>
        <p:spPr>
          <a:xfrm>
            <a:off x="533400" y="838200"/>
            <a:ext cx="8077200" cy="4154983"/>
          </a:xfrm>
          <a:prstGeom prst="rect">
            <a:avLst/>
          </a:prstGeom>
          <a:noFill/>
        </p:spPr>
        <p:txBody>
          <a:bodyPr wrap="square" rtlCol="0">
            <a:spAutoFit/>
          </a:bodyPr>
          <a:lstStyle/>
          <a:p>
            <a:r>
              <a:rPr lang="en-US" sz="2400" dirty="0" smtClean="0">
                <a:latin typeface="Century Gothic"/>
                <a:cs typeface="Century Gothic"/>
              </a:rPr>
              <a:t>Standing on the Side of Love has primarily relied upon Facebook and Twitter as our social media platforms. </a:t>
            </a:r>
          </a:p>
          <a:p>
            <a:endParaRPr lang="en-US" sz="2400" dirty="0">
              <a:latin typeface="Century Gothic"/>
              <a:cs typeface="Century Gothic"/>
            </a:endParaRPr>
          </a:p>
          <a:p>
            <a:r>
              <a:rPr lang="en-US" sz="2400" dirty="0" smtClean="0">
                <a:latin typeface="Century Gothic"/>
                <a:cs typeface="Century Gothic"/>
              </a:rPr>
              <a:t>Facebook and Twitter have helped us successfully connect to many of our constituents. We have also explored other social media platforms (Flickr, YouTube, </a:t>
            </a:r>
            <a:r>
              <a:rPr lang="en-US" sz="2400" dirty="0" err="1" smtClean="0">
                <a:latin typeface="Century Gothic"/>
                <a:cs typeface="Century Gothic"/>
              </a:rPr>
              <a:t>Pinterest</a:t>
            </a:r>
            <a:r>
              <a:rPr lang="en-US" sz="2400" dirty="0" smtClean="0">
                <a:latin typeface="Century Gothic"/>
                <a:cs typeface="Century Gothic"/>
              </a:rPr>
              <a:t> &amp; </a:t>
            </a:r>
            <a:r>
              <a:rPr lang="en-US" sz="2400" dirty="0" err="1" smtClean="0">
                <a:latin typeface="Century Gothic"/>
                <a:cs typeface="Century Gothic"/>
              </a:rPr>
              <a:t>Instagram</a:t>
            </a:r>
            <a:r>
              <a:rPr lang="en-US" sz="2400" dirty="0" smtClean="0">
                <a:latin typeface="Century Gothic"/>
                <a:cs typeface="Century Gothic"/>
              </a:rPr>
              <a:t>). Because social media requires ongoing monitoring, be sure to find out the best platforms for your constituents as you create accounts.</a:t>
            </a:r>
          </a:p>
        </p:txBody>
      </p:sp>
    </p:spTree>
    <p:extLst>
      <p:ext uri="{BB962C8B-B14F-4D97-AF65-F5344CB8AC3E}">
        <p14:creationId xmlns:p14="http://schemas.microsoft.com/office/powerpoint/2010/main" val="306022215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400800"/>
            <a:ext cx="9144000" cy="177038"/>
          </a:xfrm>
          <a:prstGeom prst="rect">
            <a:avLst/>
          </a:prstGeom>
        </p:spPr>
      </p:pic>
      <p:sp>
        <p:nvSpPr>
          <p:cNvPr id="3" name="TextBox 2"/>
          <p:cNvSpPr txBox="1"/>
          <p:nvPr/>
        </p:nvSpPr>
        <p:spPr>
          <a:xfrm>
            <a:off x="533400" y="838200"/>
            <a:ext cx="8077200" cy="4154983"/>
          </a:xfrm>
          <a:prstGeom prst="rect">
            <a:avLst/>
          </a:prstGeom>
          <a:noFill/>
        </p:spPr>
        <p:txBody>
          <a:bodyPr wrap="square" rtlCol="0">
            <a:spAutoFit/>
          </a:bodyPr>
          <a:lstStyle/>
          <a:p>
            <a:pPr algn="ctr"/>
            <a:r>
              <a:rPr lang="en-US" sz="2400" b="1" dirty="0" smtClean="0">
                <a:latin typeface="Century Gothic"/>
                <a:cs typeface="Century Gothic"/>
              </a:rPr>
              <a:t>What has worked for Standing on the Side of Love</a:t>
            </a:r>
          </a:p>
          <a:p>
            <a:pPr algn="ctr"/>
            <a:endParaRPr lang="en-US" sz="2400" dirty="0">
              <a:latin typeface="Century Gothic"/>
              <a:cs typeface="Century Gothic"/>
            </a:endParaRPr>
          </a:p>
          <a:p>
            <a:pPr marL="342900" indent="-342900">
              <a:buFont typeface="Arial"/>
              <a:buChar char="•"/>
            </a:pPr>
            <a:r>
              <a:rPr lang="en-US" sz="2400" dirty="0" smtClean="0">
                <a:latin typeface="Century Gothic"/>
                <a:cs typeface="Century Gothic"/>
              </a:rPr>
              <a:t>Positive and Affirmative</a:t>
            </a:r>
          </a:p>
          <a:p>
            <a:pPr marL="342900" indent="-342900">
              <a:buFont typeface="Arial"/>
              <a:buChar char="•"/>
            </a:pPr>
            <a:endParaRPr lang="en-US" sz="2400" dirty="0">
              <a:latin typeface="Century Gothic"/>
              <a:cs typeface="Century Gothic"/>
            </a:endParaRPr>
          </a:p>
          <a:p>
            <a:pPr marL="342900" indent="-342900">
              <a:buFont typeface="Arial"/>
              <a:buChar char="•"/>
            </a:pPr>
            <a:r>
              <a:rPr lang="en-US" sz="2400" dirty="0" smtClean="0">
                <a:latin typeface="Century Gothic"/>
                <a:cs typeface="Century Gothic"/>
              </a:rPr>
              <a:t>Timely</a:t>
            </a:r>
          </a:p>
          <a:p>
            <a:pPr marL="342900" indent="-342900">
              <a:buFont typeface="Arial"/>
              <a:buChar char="•"/>
            </a:pPr>
            <a:endParaRPr lang="en-US" sz="2400" dirty="0">
              <a:latin typeface="Century Gothic"/>
              <a:cs typeface="Century Gothic"/>
            </a:endParaRPr>
          </a:p>
          <a:p>
            <a:pPr marL="342900" indent="-342900">
              <a:buFont typeface="Arial"/>
              <a:buChar char="•"/>
            </a:pPr>
            <a:r>
              <a:rPr lang="en-US" sz="2400" dirty="0" smtClean="0">
                <a:latin typeface="Century Gothic"/>
                <a:cs typeface="Century Gothic"/>
              </a:rPr>
              <a:t>Re-share content from collaborators and allies</a:t>
            </a:r>
          </a:p>
          <a:p>
            <a:pPr marL="342900" indent="-342900">
              <a:buFont typeface="Arial"/>
              <a:buChar char="•"/>
            </a:pPr>
            <a:endParaRPr lang="en-US" sz="2400" dirty="0">
              <a:latin typeface="Century Gothic"/>
              <a:cs typeface="Century Gothic"/>
            </a:endParaRPr>
          </a:p>
          <a:p>
            <a:pPr marL="342900" indent="-342900">
              <a:buFont typeface="Arial"/>
              <a:buChar char="•"/>
            </a:pPr>
            <a:r>
              <a:rPr lang="en-US" sz="2400" dirty="0" smtClean="0">
                <a:latin typeface="Century Gothic"/>
                <a:cs typeface="Century Gothic"/>
              </a:rPr>
              <a:t>Use images and video</a:t>
            </a:r>
          </a:p>
          <a:p>
            <a:pPr marL="342900" indent="-342900">
              <a:buFont typeface="Arial"/>
              <a:buChar char="•"/>
            </a:pPr>
            <a:endParaRPr lang="en-US" sz="2400" dirty="0">
              <a:latin typeface="Century Gothic"/>
              <a:cs typeface="Century Gothic"/>
            </a:endParaRPr>
          </a:p>
          <a:p>
            <a:pPr marL="342900" indent="-342900">
              <a:buFont typeface="Arial"/>
              <a:buChar char="•"/>
            </a:pPr>
            <a:r>
              <a:rPr lang="en-US" sz="2400" dirty="0" smtClean="0">
                <a:latin typeface="Century Gothic"/>
                <a:cs typeface="Century Gothic"/>
              </a:rPr>
              <a:t>There is room for everyone!</a:t>
            </a:r>
            <a:endParaRPr lang="en-US" sz="2400" dirty="0">
              <a:latin typeface="Century Gothic"/>
              <a:cs typeface="Century Gothic"/>
            </a:endParaRPr>
          </a:p>
        </p:txBody>
      </p:sp>
    </p:spTree>
    <p:extLst>
      <p:ext uri="{BB962C8B-B14F-4D97-AF65-F5344CB8AC3E}">
        <p14:creationId xmlns:p14="http://schemas.microsoft.com/office/powerpoint/2010/main" val="39453913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00800"/>
            <a:ext cx="9144000" cy="177038"/>
          </a:xfrm>
          <a:prstGeom prst="rect">
            <a:avLst/>
          </a:prstGeom>
        </p:spPr>
      </p:pic>
      <p:pic>
        <p:nvPicPr>
          <p:cNvPr id="2" name="Picture 1" descr="Screen shot 2014-06-26 at 7.39.01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152400"/>
            <a:ext cx="4191000" cy="6096000"/>
          </a:xfrm>
          <a:prstGeom prst="rect">
            <a:avLst/>
          </a:prstGeom>
        </p:spPr>
      </p:pic>
      <p:pic>
        <p:nvPicPr>
          <p:cNvPr id="3" name="Picture 2" descr="Screen shot 2014-06-26 at 7.39.55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152400"/>
            <a:ext cx="4191000" cy="6096000"/>
          </a:xfrm>
          <a:prstGeom prst="rect">
            <a:avLst/>
          </a:prstGeom>
        </p:spPr>
      </p:pic>
      <p:sp>
        <p:nvSpPr>
          <p:cNvPr id="5" name="Down Arrow 4"/>
          <p:cNvSpPr/>
          <p:nvPr/>
        </p:nvSpPr>
        <p:spPr>
          <a:xfrm>
            <a:off x="7696200" y="4191000"/>
            <a:ext cx="762000" cy="12954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Down Arrow 5"/>
          <p:cNvSpPr/>
          <p:nvPr/>
        </p:nvSpPr>
        <p:spPr>
          <a:xfrm rot="20118469">
            <a:off x="2674134" y="3452738"/>
            <a:ext cx="762000" cy="12954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080305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00800"/>
            <a:ext cx="9144000" cy="177038"/>
          </a:xfrm>
          <a:prstGeom prst="rect">
            <a:avLst/>
          </a:prstGeom>
        </p:spPr>
      </p:pic>
      <p:pic>
        <p:nvPicPr>
          <p:cNvPr id="2" name="Picture 1" descr="Screen shot 2014-06-26 at 7.41.39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304800"/>
            <a:ext cx="4454941" cy="5842913"/>
          </a:xfrm>
          <a:prstGeom prst="rect">
            <a:avLst/>
          </a:prstGeom>
        </p:spPr>
      </p:pic>
      <p:pic>
        <p:nvPicPr>
          <p:cNvPr id="5" name="Picture 4" descr="Screen shot 2014-06-26 at 7.39.25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 y="609600"/>
            <a:ext cx="4474270" cy="5105400"/>
          </a:xfrm>
          <a:prstGeom prst="rect">
            <a:avLst/>
          </a:prstGeom>
        </p:spPr>
      </p:pic>
      <p:sp>
        <p:nvSpPr>
          <p:cNvPr id="6" name="Down Arrow 5"/>
          <p:cNvSpPr/>
          <p:nvPr/>
        </p:nvSpPr>
        <p:spPr>
          <a:xfrm rot="886799">
            <a:off x="7010627" y="3733366"/>
            <a:ext cx="762000" cy="12954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Down Arrow 6"/>
          <p:cNvSpPr/>
          <p:nvPr/>
        </p:nvSpPr>
        <p:spPr>
          <a:xfrm rot="20660109">
            <a:off x="2522934" y="2136218"/>
            <a:ext cx="762000" cy="12954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529255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400800"/>
            <a:ext cx="9144000" cy="177038"/>
          </a:xfrm>
          <a:prstGeom prst="rect">
            <a:avLst/>
          </a:prstGeom>
        </p:spPr>
      </p:pic>
      <p:sp>
        <p:nvSpPr>
          <p:cNvPr id="3" name="TextBox 2"/>
          <p:cNvSpPr txBox="1"/>
          <p:nvPr/>
        </p:nvSpPr>
        <p:spPr>
          <a:xfrm>
            <a:off x="228600" y="838200"/>
            <a:ext cx="8686800" cy="5262979"/>
          </a:xfrm>
          <a:prstGeom prst="rect">
            <a:avLst/>
          </a:prstGeom>
          <a:noFill/>
        </p:spPr>
        <p:txBody>
          <a:bodyPr wrap="square" rtlCol="0">
            <a:spAutoFit/>
          </a:bodyPr>
          <a:lstStyle/>
          <a:p>
            <a:pPr algn="ctr"/>
            <a:r>
              <a:rPr lang="en-US" sz="2400" b="1" dirty="0" smtClean="0">
                <a:latin typeface="Century Gothic"/>
                <a:cs typeface="Century Gothic"/>
              </a:rPr>
              <a:t>How Standing on the Side of Love Messages</a:t>
            </a:r>
          </a:p>
          <a:p>
            <a:pPr algn="ctr"/>
            <a:endParaRPr lang="en-US" sz="2400" dirty="0">
              <a:latin typeface="Century Gothic"/>
              <a:cs typeface="Century Gothic"/>
            </a:endParaRPr>
          </a:p>
          <a:p>
            <a:pPr marL="342900" indent="-342900">
              <a:buFont typeface="Arial"/>
              <a:buChar char="•"/>
            </a:pPr>
            <a:r>
              <a:rPr lang="en-US" sz="2400" dirty="0" smtClean="0">
                <a:latin typeface="Century Gothic"/>
                <a:cs typeface="Century Gothic"/>
              </a:rPr>
              <a:t>Name anti-oppression as the lens informs and guides our work</a:t>
            </a:r>
          </a:p>
          <a:p>
            <a:pPr marL="342900" indent="-342900">
              <a:buFont typeface="Arial"/>
              <a:buChar char="•"/>
            </a:pPr>
            <a:endParaRPr lang="en-US" sz="2400" dirty="0">
              <a:latin typeface="Century Gothic"/>
              <a:cs typeface="Century Gothic"/>
            </a:endParaRPr>
          </a:p>
          <a:p>
            <a:pPr marL="342900" indent="-342900">
              <a:buFont typeface="Arial"/>
              <a:buChar char="•"/>
            </a:pPr>
            <a:r>
              <a:rPr lang="en-US" sz="2400" dirty="0" smtClean="0">
                <a:latin typeface="Century Gothic"/>
                <a:cs typeface="Century Gothic"/>
              </a:rPr>
              <a:t>Manage expectations of partner coalition groups</a:t>
            </a:r>
          </a:p>
          <a:p>
            <a:pPr marL="342900" indent="-342900">
              <a:buFont typeface="Arial"/>
              <a:buChar char="•"/>
            </a:pPr>
            <a:endParaRPr lang="en-US" sz="2400" dirty="0">
              <a:latin typeface="Century Gothic"/>
              <a:cs typeface="Century Gothic"/>
            </a:endParaRPr>
          </a:p>
          <a:p>
            <a:pPr marL="342900" indent="-342900">
              <a:buFont typeface="Arial"/>
              <a:buChar char="•"/>
            </a:pPr>
            <a:r>
              <a:rPr lang="en-US" sz="2400" dirty="0" smtClean="0">
                <a:latin typeface="Century Gothic"/>
                <a:cs typeface="Century Gothic"/>
              </a:rPr>
              <a:t>Mindful of identities of various messengers</a:t>
            </a:r>
          </a:p>
          <a:p>
            <a:pPr marL="342900" indent="-342900">
              <a:buFont typeface="Arial"/>
              <a:buChar char="•"/>
            </a:pPr>
            <a:endParaRPr lang="en-US" sz="2400" dirty="0">
              <a:latin typeface="Century Gothic"/>
              <a:cs typeface="Century Gothic"/>
            </a:endParaRPr>
          </a:p>
          <a:p>
            <a:pPr marL="342900" indent="-342900">
              <a:buFont typeface="Arial"/>
              <a:buChar char="•"/>
            </a:pPr>
            <a:r>
              <a:rPr lang="en-US" sz="2400" dirty="0" smtClean="0">
                <a:latin typeface="Century Gothic"/>
                <a:cs typeface="Century Gothic"/>
              </a:rPr>
              <a:t>Make messages actionable</a:t>
            </a:r>
          </a:p>
          <a:p>
            <a:pPr marL="342900" indent="-342900">
              <a:buFont typeface="Arial"/>
              <a:buChar char="•"/>
            </a:pPr>
            <a:endParaRPr lang="en-US" sz="2400" dirty="0">
              <a:latin typeface="Century Gothic"/>
              <a:cs typeface="Century Gothic"/>
            </a:endParaRPr>
          </a:p>
          <a:p>
            <a:pPr marL="342900" indent="-342900">
              <a:buFont typeface="Arial"/>
              <a:buChar char="•"/>
            </a:pPr>
            <a:endParaRPr lang="en-US" sz="2400" dirty="0" smtClean="0">
              <a:latin typeface="Century Gothic"/>
              <a:cs typeface="Century Gothic"/>
            </a:endParaRPr>
          </a:p>
          <a:p>
            <a:pPr marL="342900" indent="-342900">
              <a:buFont typeface="Arial"/>
              <a:buChar char="•"/>
            </a:pPr>
            <a:endParaRPr lang="en-US" sz="2400" dirty="0">
              <a:latin typeface="Century Gothic"/>
              <a:cs typeface="Century Gothic"/>
            </a:endParaRPr>
          </a:p>
          <a:p>
            <a:pPr marL="342900" indent="-342900">
              <a:buFont typeface="Arial"/>
              <a:buChar char="•"/>
            </a:pPr>
            <a:endParaRPr lang="en-US" sz="2400" dirty="0" smtClean="0">
              <a:latin typeface="Century Gothic"/>
              <a:cs typeface="Century Gothic"/>
            </a:endParaRPr>
          </a:p>
        </p:txBody>
      </p:sp>
    </p:spTree>
    <p:extLst>
      <p:ext uri="{BB962C8B-B14F-4D97-AF65-F5344CB8AC3E}">
        <p14:creationId xmlns:p14="http://schemas.microsoft.com/office/powerpoint/2010/main" val="46418837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400800"/>
            <a:ext cx="9144000" cy="177038"/>
          </a:xfrm>
          <a:prstGeom prst="rect">
            <a:avLst/>
          </a:prstGeom>
        </p:spPr>
      </p:pic>
      <p:sp>
        <p:nvSpPr>
          <p:cNvPr id="3" name="TextBox 2"/>
          <p:cNvSpPr txBox="1"/>
          <p:nvPr/>
        </p:nvSpPr>
        <p:spPr>
          <a:xfrm>
            <a:off x="228600" y="838200"/>
            <a:ext cx="8686800" cy="5262979"/>
          </a:xfrm>
          <a:prstGeom prst="rect">
            <a:avLst/>
          </a:prstGeom>
          <a:noFill/>
        </p:spPr>
        <p:txBody>
          <a:bodyPr wrap="square" rtlCol="0">
            <a:spAutoFit/>
          </a:bodyPr>
          <a:lstStyle/>
          <a:p>
            <a:pPr algn="ctr"/>
            <a:r>
              <a:rPr lang="en-US" sz="2400" b="1" dirty="0" smtClean="0">
                <a:latin typeface="Century Gothic"/>
                <a:cs typeface="Century Gothic"/>
              </a:rPr>
              <a:t>Our Standing on the Side of Love Strategy</a:t>
            </a:r>
          </a:p>
          <a:p>
            <a:pPr algn="ctr"/>
            <a:endParaRPr lang="en-US" sz="2400" dirty="0">
              <a:latin typeface="Century Gothic"/>
              <a:cs typeface="Century Gothic"/>
            </a:endParaRPr>
          </a:p>
          <a:p>
            <a:pPr marL="342900" indent="-342900">
              <a:buFont typeface="Arial"/>
              <a:buChar char="•"/>
            </a:pPr>
            <a:r>
              <a:rPr lang="en-US" sz="2400" dirty="0" smtClean="0">
                <a:latin typeface="Century Gothic"/>
                <a:cs typeface="Century Gothic"/>
              </a:rPr>
              <a:t>Connect with UUs (Congregants, </a:t>
            </a:r>
            <a:r>
              <a:rPr lang="en-US" sz="2400" dirty="0" err="1" smtClean="0">
                <a:latin typeface="Century Gothic"/>
                <a:cs typeface="Century Gothic"/>
              </a:rPr>
              <a:t>Nones</a:t>
            </a:r>
            <a:r>
              <a:rPr lang="en-US" sz="2400" dirty="0" smtClean="0">
                <a:latin typeface="Century Gothic"/>
                <a:cs typeface="Century Gothic"/>
              </a:rPr>
              <a:t>, Seekers and more)</a:t>
            </a:r>
          </a:p>
          <a:p>
            <a:pPr marL="342900" indent="-342900">
              <a:buFont typeface="Arial"/>
              <a:buChar char="•"/>
            </a:pPr>
            <a:endParaRPr lang="en-US" sz="2400" dirty="0">
              <a:latin typeface="Century Gothic"/>
              <a:cs typeface="Century Gothic"/>
            </a:endParaRPr>
          </a:p>
          <a:p>
            <a:pPr marL="342900" indent="-342900">
              <a:buFont typeface="Arial"/>
              <a:buChar char="•"/>
            </a:pPr>
            <a:r>
              <a:rPr lang="en-US" sz="2400" dirty="0" smtClean="0">
                <a:latin typeface="Century Gothic"/>
                <a:cs typeface="Century Gothic"/>
              </a:rPr>
              <a:t>Support and celebrate work of UU Congregations </a:t>
            </a:r>
          </a:p>
          <a:p>
            <a:pPr marL="342900" indent="-342900">
              <a:buFont typeface="Arial"/>
              <a:buChar char="•"/>
            </a:pPr>
            <a:endParaRPr lang="en-US" sz="2400" dirty="0" smtClean="0">
              <a:latin typeface="Century Gothic"/>
              <a:cs typeface="Century Gothic"/>
            </a:endParaRPr>
          </a:p>
          <a:p>
            <a:pPr marL="342900" indent="-342900">
              <a:buFont typeface="Arial"/>
              <a:buChar char="•"/>
            </a:pPr>
            <a:r>
              <a:rPr lang="en-US" sz="2400" dirty="0" smtClean="0">
                <a:latin typeface="Century Gothic"/>
                <a:cs typeface="Century Gothic"/>
              </a:rPr>
              <a:t>Call attention to related justice issues</a:t>
            </a:r>
          </a:p>
          <a:p>
            <a:pPr marL="342900" indent="-342900">
              <a:buFont typeface="Arial"/>
              <a:buChar char="•"/>
            </a:pPr>
            <a:endParaRPr lang="en-US" sz="2400" dirty="0">
              <a:latin typeface="Century Gothic"/>
              <a:cs typeface="Century Gothic"/>
            </a:endParaRPr>
          </a:p>
          <a:p>
            <a:pPr marL="342900" indent="-342900">
              <a:buFont typeface="Arial"/>
              <a:buChar char="•"/>
            </a:pPr>
            <a:r>
              <a:rPr lang="en-US" sz="2400" dirty="0" smtClean="0">
                <a:latin typeface="Century Gothic"/>
                <a:cs typeface="Century Gothic"/>
              </a:rPr>
              <a:t>Connect with folks engaged in social justice work across faith traditions</a:t>
            </a:r>
          </a:p>
          <a:p>
            <a:pPr marL="342900" indent="-342900">
              <a:buFont typeface="Arial"/>
              <a:buChar char="•"/>
            </a:pPr>
            <a:endParaRPr lang="en-US" sz="2400" dirty="0" smtClean="0">
              <a:latin typeface="Century Gothic"/>
              <a:cs typeface="Century Gothic"/>
            </a:endParaRPr>
          </a:p>
          <a:p>
            <a:pPr marL="342900" indent="-342900">
              <a:buFont typeface="Arial"/>
              <a:buChar char="•"/>
            </a:pPr>
            <a:endParaRPr lang="en-US" sz="2400" dirty="0">
              <a:latin typeface="Century Gothic"/>
              <a:cs typeface="Century Gothic"/>
            </a:endParaRPr>
          </a:p>
          <a:p>
            <a:pPr marL="342900" indent="-342900">
              <a:buFont typeface="Arial"/>
              <a:buChar char="•"/>
            </a:pPr>
            <a:endParaRPr lang="en-US" sz="2400" dirty="0" smtClean="0">
              <a:latin typeface="Century Gothic"/>
              <a:cs typeface="Century Gothic"/>
            </a:endParaRPr>
          </a:p>
        </p:txBody>
      </p:sp>
    </p:spTree>
    <p:extLst>
      <p:ext uri="{BB962C8B-B14F-4D97-AF65-F5344CB8AC3E}">
        <p14:creationId xmlns:p14="http://schemas.microsoft.com/office/powerpoint/2010/main" val="14988163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400800"/>
            <a:ext cx="9144000" cy="177038"/>
          </a:xfrm>
          <a:prstGeom prst="rect">
            <a:avLst/>
          </a:prstGeom>
        </p:spPr>
      </p:pic>
      <p:sp>
        <p:nvSpPr>
          <p:cNvPr id="3" name="TextBox 2"/>
          <p:cNvSpPr txBox="1"/>
          <p:nvPr/>
        </p:nvSpPr>
        <p:spPr>
          <a:xfrm>
            <a:off x="228600" y="304800"/>
            <a:ext cx="8686800" cy="5632310"/>
          </a:xfrm>
          <a:prstGeom prst="rect">
            <a:avLst/>
          </a:prstGeom>
          <a:noFill/>
        </p:spPr>
        <p:txBody>
          <a:bodyPr wrap="square" rtlCol="0">
            <a:spAutoFit/>
          </a:bodyPr>
          <a:lstStyle/>
          <a:p>
            <a:pPr algn="ctr"/>
            <a:r>
              <a:rPr lang="en-US" sz="2400" b="1" dirty="0" smtClean="0">
                <a:latin typeface="Century Gothic"/>
                <a:cs typeface="Century Gothic"/>
              </a:rPr>
              <a:t>Lessons Learned from Standing on the Side of Love</a:t>
            </a:r>
          </a:p>
          <a:p>
            <a:pPr algn="ctr"/>
            <a:endParaRPr lang="en-US" sz="2400" dirty="0">
              <a:latin typeface="Century Gothic"/>
              <a:cs typeface="Century Gothic"/>
            </a:endParaRPr>
          </a:p>
          <a:p>
            <a:pPr marL="342900" indent="-342900">
              <a:buFont typeface="Arial"/>
              <a:buChar char="•"/>
            </a:pPr>
            <a:r>
              <a:rPr lang="en-US" sz="2400" dirty="0" smtClean="0">
                <a:latin typeface="Century Gothic"/>
                <a:cs typeface="Century Gothic"/>
              </a:rPr>
              <a:t>Reach out in love: building with people takes time, diligence and trust. Do research about who is already doing work, if anyone, that you find of interest.</a:t>
            </a:r>
          </a:p>
          <a:p>
            <a:pPr marL="342900" indent="-342900">
              <a:buFont typeface="Arial"/>
              <a:buChar char="•"/>
            </a:pPr>
            <a:endParaRPr lang="en-US" sz="2400" dirty="0">
              <a:latin typeface="Century Gothic"/>
              <a:cs typeface="Century Gothic"/>
            </a:endParaRPr>
          </a:p>
          <a:p>
            <a:pPr marL="342900" indent="-342900">
              <a:buFont typeface="Arial"/>
              <a:buChar char="•"/>
            </a:pPr>
            <a:r>
              <a:rPr lang="en-US" sz="2400" dirty="0" smtClean="0">
                <a:latin typeface="Century Gothic"/>
                <a:cs typeface="Century Gothic"/>
              </a:rPr>
              <a:t>Share the love: to gain followers, build relationships and reach some policy goals, we need to share the content of our partners and allies. They’ll likely do the same!</a:t>
            </a:r>
          </a:p>
          <a:p>
            <a:pPr marL="342900" indent="-342900">
              <a:buFont typeface="Arial"/>
              <a:buChar char="•"/>
            </a:pPr>
            <a:endParaRPr lang="en-US" sz="2400" dirty="0">
              <a:latin typeface="Century Gothic"/>
              <a:cs typeface="Century Gothic"/>
            </a:endParaRPr>
          </a:p>
          <a:p>
            <a:pPr marL="342900" indent="-342900">
              <a:buFont typeface="Arial"/>
              <a:buChar char="•"/>
            </a:pPr>
            <a:r>
              <a:rPr lang="en-US" sz="2400" dirty="0" smtClean="0">
                <a:latin typeface="Century Gothic"/>
                <a:cs typeface="Century Gothic"/>
              </a:rPr>
              <a:t>Find your voice: social media can be vast and time consuming. Get clear about your purpose before taking on a new social media campaign and you’ll have more success</a:t>
            </a:r>
          </a:p>
        </p:txBody>
      </p:sp>
    </p:spTree>
    <p:extLst>
      <p:ext uri="{BB962C8B-B14F-4D97-AF65-F5344CB8AC3E}">
        <p14:creationId xmlns:p14="http://schemas.microsoft.com/office/powerpoint/2010/main" val="367299110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991</Words>
  <Application>Microsoft Macintosh PowerPoint</Application>
  <PresentationFormat>On-screen Show (4:3)</PresentationFormat>
  <Paragraphs>77</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Unitarian Universalist Association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Nora Rasman</dc:creator>
  <cp:lastModifiedBy>nora rasman</cp:lastModifiedBy>
  <cp:revision>11</cp:revision>
  <dcterms:created xsi:type="dcterms:W3CDTF">2014-06-09T13:46:49Z</dcterms:created>
  <dcterms:modified xsi:type="dcterms:W3CDTF">2014-06-26T14:08:59Z</dcterms:modified>
</cp:coreProperties>
</file>