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9" r:id="rId3"/>
    <p:sldId id="282" r:id="rId4"/>
    <p:sldId id="258" r:id="rId5"/>
    <p:sldId id="260" r:id="rId6"/>
    <p:sldId id="285" r:id="rId7"/>
    <p:sldId id="261" r:id="rId8"/>
    <p:sldId id="283" r:id="rId9"/>
    <p:sldId id="286" r:id="rId10"/>
    <p:sldId id="263" r:id="rId11"/>
    <p:sldId id="264" r:id="rId12"/>
    <p:sldId id="268" r:id="rId13"/>
    <p:sldId id="265" r:id="rId14"/>
    <p:sldId id="266" r:id="rId15"/>
    <p:sldId id="267" r:id="rId16"/>
    <p:sldId id="287" r:id="rId17"/>
    <p:sldId id="269" r:id="rId18"/>
    <p:sldId id="272" r:id="rId19"/>
    <p:sldId id="273" r:id="rId20"/>
    <p:sldId id="274" r:id="rId21"/>
    <p:sldId id="275" r:id="rId22"/>
    <p:sldId id="276" r:id="rId23"/>
    <p:sldId id="277" r:id="rId24"/>
    <p:sldId id="278" r:id="rId25"/>
    <p:sldId id="279" r:id="rId26"/>
    <p:sldId id="284" r:id="rId27"/>
    <p:sldId id="288" r:id="rId28"/>
    <p:sldId id="28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Goddard"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372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4660"/>
  </p:normalViewPr>
  <p:slideViewPr>
    <p:cSldViewPr>
      <p:cViewPr varScale="1">
        <p:scale>
          <a:sx n="94" d="100"/>
          <a:sy n="94" d="100"/>
        </p:scale>
        <p:origin x="-1304" y="-104"/>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30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25T09:47:25.018" idx="2">
    <p:pos x="10" y="10"/>
    <p:text>I think you can remove this slide, you get your point across with the first one and no one will be able to read this.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FC28F9-C253-4D79-AAC0-0C586CF60FBC}" type="datetimeFigureOut">
              <a:rPr lang="en-US"/>
              <a:pPr>
                <a:defRPr/>
              </a:pPr>
              <a:t>6/26/14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8700AF3-E4FA-47F1-8F92-1494808D574E}" type="slidenum">
              <a:rPr lang="en-US"/>
              <a:pPr>
                <a:defRPr/>
              </a:pPr>
              <a:t>‹#›</a:t>
            </a:fld>
            <a:endParaRPr lang="en-US"/>
          </a:p>
        </p:txBody>
      </p:sp>
    </p:spTree>
    <p:extLst>
      <p:ext uri="{BB962C8B-B14F-4D97-AF65-F5344CB8AC3E}">
        <p14:creationId xmlns:p14="http://schemas.microsoft.com/office/powerpoint/2010/main" val="11267923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uuworld.or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Hello everyone</a:t>
            </a:r>
            <a:r>
              <a:rPr lang="en-US" sz="1800" baseline="0" dirty="0" smtClean="0"/>
              <a:t> and welcome to #</a:t>
            </a:r>
            <a:r>
              <a:rPr lang="en-US" sz="1800" baseline="0" dirty="0" err="1" smtClean="0"/>
              <a:t>UUsGetSocial</a:t>
            </a:r>
            <a:r>
              <a:rPr lang="en-US" sz="1800" baseline="0" dirty="0" smtClean="0"/>
              <a:t>: How Congregations Can Deepen Engagement Online</a:t>
            </a:r>
            <a:endParaRPr lang="en-US" sz="1800" dirty="0" smtClean="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C6B0A6-A9E6-4301-9D7A-60CEB7A94F0C}"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I’ll go very quickly through several different social media platforms and share some thoughts about the use I’ve seen. </a:t>
            </a:r>
          </a:p>
          <a:p>
            <a:pPr lvl="1">
              <a:spcBef>
                <a:spcPct val="0"/>
              </a:spcBef>
            </a:pPr>
            <a:r>
              <a:rPr lang="en-US" sz="1800" dirty="0" smtClean="0"/>
              <a:t>Just to give you some broad context for the rest of our workshop. </a:t>
            </a:r>
          </a:p>
          <a:p>
            <a:pPr>
              <a:spcBef>
                <a:spcPct val="0"/>
              </a:spcBef>
            </a:pPr>
            <a:endParaRPr lang="en-US" sz="1800" dirty="0"/>
          </a:p>
          <a:p>
            <a:pPr>
              <a:spcBef>
                <a:spcPct val="0"/>
              </a:spcBef>
            </a:pPr>
            <a:r>
              <a:rPr lang="en-US" sz="1800" dirty="0" smtClean="0"/>
              <a:t>If you’d like to explore details, check out these slides once they are posted online.</a:t>
            </a:r>
          </a:p>
          <a:p>
            <a:pPr>
              <a:spcBef>
                <a:spcPct val="0"/>
              </a:spcBef>
            </a:pPr>
            <a:endParaRPr lang="en-US" sz="1800" dirty="0" smtClean="0"/>
          </a:p>
          <a:p>
            <a:pPr>
              <a:spcBef>
                <a:spcPct val="0"/>
              </a:spcBef>
            </a:pPr>
            <a:r>
              <a:rPr lang="en-US" sz="1800" dirty="0" smtClean="0"/>
              <a:t>YouTube videos oriented towards explaining to faith to those unfamiliar. Explanatory videos may be one of the most popular kind people make aside from recording congregational life and sermons.</a:t>
            </a:r>
          </a:p>
          <a:p>
            <a:pPr>
              <a:spcBef>
                <a:spcPct val="0"/>
              </a:spcBef>
            </a:pPr>
            <a:endParaRPr lang="en-US" sz="1800" dirty="0" smtClean="0"/>
          </a:p>
          <a:p>
            <a:pPr>
              <a:spcBef>
                <a:spcPct val="0"/>
              </a:spcBef>
            </a:pPr>
            <a:endParaRPr lang="en-US" sz="1800"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8496B4-BBA6-4262-A5A0-478C92BAE9C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Again, the content is oriented toward explaining the faith to those unfamiliar. The  question/answer style is very common on this platform.</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68D60-F336-4C14-B3F7-639AB51A56DB}"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Twitter is used in a variety of ways in connection with </a:t>
            </a:r>
            <a:r>
              <a:rPr lang="en-US" sz="1800" dirty="0" err="1" smtClean="0"/>
              <a:t>UUism</a:t>
            </a:r>
            <a:r>
              <a:rPr lang="en-US" sz="1800" dirty="0" smtClean="0"/>
              <a:t>. Sharing news and resources is the most popular. Sharing pictures and videos is also popular.</a:t>
            </a:r>
          </a:p>
          <a:p>
            <a:pPr>
              <a:spcBef>
                <a:spcPct val="0"/>
              </a:spcBef>
            </a:pPr>
            <a:endParaRPr lang="en-US" sz="1800" dirty="0" smtClean="0"/>
          </a:p>
          <a:p>
            <a:pPr>
              <a:spcBef>
                <a:spcPct val="0"/>
              </a:spcBef>
            </a:pPr>
            <a:r>
              <a:rPr lang="en-US" sz="1800" dirty="0" smtClean="0"/>
              <a:t>Some theological conversations happen on Twitter, where people ask opening questions seeking a variety of responses, or share different theological perspectives. Twitter memes work nicely for this, such as #</a:t>
            </a:r>
            <a:r>
              <a:rPr lang="en-US" sz="1800" dirty="0" err="1" smtClean="0"/>
              <a:t>MySixWordStoryofFaith</a:t>
            </a:r>
            <a:r>
              <a:rPr lang="en-US" sz="1800" dirty="0" smtClean="0"/>
              <a:t>…</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DB4FAD-E167-4809-917B-83B092479085}"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More content that explains the faith, but through a visual medium. Some humor, some documenting of events, etc.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0397B5-17DC-4E34-AAB6-8AE94C56EC88}"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I find Google+ usage to be a less popular version of Facebook. The kind of content shared here is similar to, if not the same, as with Facebook.</a:t>
            </a:r>
          </a:p>
          <a:p>
            <a:pPr>
              <a:spcBef>
                <a:spcPct val="0"/>
              </a:spcBef>
            </a:pPr>
            <a:endParaRPr lang="en-US" sz="1800" dirty="0"/>
          </a:p>
          <a:p>
            <a:pPr>
              <a:spcBef>
                <a:spcPct val="0"/>
              </a:spcBef>
            </a:pPr>
            <a:r>
              <a:rPr lang="en-US" sz="1800" dirty="0" smtClean="0"/>
              <a:t>Text-heavy posts; little description—missed opportunities for newcomers.</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8F0E43-C6C0-49A2-8D0A-087E1BB22929}"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The most popular platform for UUs. We are very informal and familiar with each other on Facebook. I’ve described it before as the new way to do congregational newsletters—with the closed audience that this suggests.</a:t>
            </a:r>
          </a:p>
          <a:p>
            <a:pPr>
              <a:spcBef>
                <a:spcPct val="0"/>
              </a:spcBef>
            </a:pPr>
            <a:endParaRPr lang="en-US" sz="1800" dirty="0"/>
          </a:p>
          <a:p>
            <a:pPr>
              <a:spcBef>
                <a:spcPct val="0"/>
              </a:spcBef>
            </a:pPr>
            <a:r>
              <a:rPr lang="en-US" sz="1800" dirty="0" smtClean="0"/>
              <a:t>But FB audiences are not closed, so we’re often missing opportunities to reach new people.</a:t>
            </a:r>
          </a:p>
          <a:p>
            <a:pPr>
              <a:spcBef>
                <a:spcPct val="0"/>
              </a:spcBef>
            </a:pPr>
            <a:endParaRPr lang="en-US" sz="1800" dirty="0"/>
          </a:p>
          <a:p>
            <a:pPr>
              <a:spcBef>
                <a:spcPct val="0"/>
              </a:spcBef>
            </a:pPr>
            <a:r>
              <a:rPr lang="en-US" sz="1800" dirty="0" smtClean="0"/>
              <a:t>UU Young Adults post is a great example of value added content. Other posts, not so great.</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89346-7821-4BF4-8A15-A1D1BFD47A2B}"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xfrm>
            <a:off x="457200" y="4343400"/>
            <a:ext cx="5943600" cy="4114800"/>
          </a:xfrm>
          <a:noFill/>
        </p:spPr>
        <p:txBody>
          <a:bodyPr wrap="square" numCol="1" anchor="t" anchorCtr="0" compatLnSpc="1">
            <a:prstTxWarp prst="textNoShape">
              <a:avLst/>
            </a:prstTxWarp>
          </a:bodyPr>
          <a:lstStyle/>
          <a:p>
            <a:pPr>
              <a:spcBef>
                <a:spcPct val="0"/>
              </a:spcBef>
            </a:pPr>
            <a:r>
              <a:rPr lang="en-US" sz="1400" dirty="0" smtClean="0"/>
              <a:t>Meg Riley is Senior Minister of the Church of the Larger Fellowship. She’s had that position for four years now. For Meg, social media offers her a chance to extend her ministry worldwide and connect with people in new and surprising ways.</a:t>
            </a:r>
          </a:p>
          <a:p>
            <a:pPr>
              <a:spcBef>
                <a:spcPct val="0"/>
              </a:spcBef>
            </a:pPr>
            <a:endParaRPr lang="en-US" sz="1400" dirty="0" smtClean="0"/>
          </a:p>
          <a:p>
            <a:pPr>
              <a:spcBef>
                <a:spcPct val="0"/>
              </a:spcBef>
            </a:pPr>
            <a:r>
              <a:rPr lang="en-US" sz="1400" dirty="0" smtClean="0"/>
              <a:t>Chris Walton is the editor of UU World, the UUA's quarterly magazine. He led the staff in launching </a:t>
            </a:r>
            <a:r>
              <a:rPr lang="en-US" sz="1400" u="sng" dirty="0" smtClean="0">
                <a:hlinkClick r:id="rId3"/>
              </a:rPr>
              <a:t>uuworld.org</a:t>
            </a:r>
            <a:r>
              <a:rPr lang="en-US" sz="1400" dirty="0" smtClean="0"/>
              <a:t>, its weekly web magazine, in 2005, which extended the reach of the magazine far beyond members of congregations who receive a print subscription as a benefit of membership. He manages the magazine's Facebook Page, which reached 22,222 likes last week. And, from 2003 to 2008, he was the author of one of the first widely read UU blogs, "</a:t>
            </a:r>
            <a:r>
              <a:rPr lang="en-US" sz="1400" dirty="0" err="1" smtClean="0"/>
              <a:t>Philocrites</a:t>
            </a:r>
            <a:r>
              <a:rPr lang="en-US" sz="1400" dirty="0" smtClean="0"/>
              <a:t>" [fill-AH-</a:t>
            </a:r>
            <a:r>
              <a:rPr lang="en-US" sz="1400" dirty="0" err="1" smtClean="0"/>
              <a:t>kruh</a:t>
            </a:r>
            <a:r>
              <a:rPr lang="en-US" sz="1400" dirty="0" smtClean="0"/>
              <a:t>-</a:t>
            </a:r>
            <a:r>
              <a:rPr lang="en-US" sz="1400" dirty="0" err="1" smtClean="0"/>
              <a:t>teez</a:t>
            </a:r>
            <a:r>
              <a:rPr lang="en-US" sz="1400" dirty="0" smtClean="0"/>
              <a:t>], which </a:t>
            </a:r>
            <a:r>
              <a:rPr lang="en-US" sz="1400" dirty="0" err="1" smtClean="0"/>
              <a:t>Beliefnet</a:t>
            </a:r>
            <a:r>
              <a:rPr lang="en-US" sz="1400" dirty="0" smtClean="0"/>
              <a:t> featured on its "Blog Heaven" page and which "The Daily Show with Jon Stewart" featured as an example of how liberal blogs have names that are "obscure and literary" to show how smart they are.</a:t>
            </a:r>
          </a:p>
          <a:p>
            <a:pPr>
              <a:spcBef>
                <a:spcPct val="0"/>
              </a:spcBef>
            </a:pPr>
            <a:endParaRPr lang="en-US" sz="1400" dirty="0" smtClean="0"/>
          </a:p>
          <a:p>
            <a:pPr>
              <a:spcBef>
                <a:spcPct val="0"/>
              </a:spcBef>
            </a:pPr>
            <a:r>
              <a:rPr lang="en-US" sz="1400" dirty="0" smtClean="0"/>
              <a:t>Nora </a:t>
            </a:r>
            <a:r>
              <a:rPr lang="en-US" sz="1400" dirty="0" err="1" smtClean="0"/>
              <a:t>Rasman</a:t>
            </a:r>
            <a:r>
              <a:rPr lang="en-US" sz="1400" dirty="0" smtClean="0"/>
              <a:t> is the Campaign Coordinator with Standing on the Side of Love, a campaign housed within the UUA’s </a:t>
            </a:r>
            <a:r>
              <a:rPr lang="en-US" sz="1400" dirty="0" err="1" smtClean="0"/>
              <a:t>Multucultural</a:t>
            </a:r>
            <a:r>
              <a:rPr lang="en-US" sz="1400" dirty="0" smtClean="0"/>
              <a:t> Growth &amp; Witness Staff Group. She joined the campaign this February. For Nora, social media provides an opportunity to highlight the innovative and exciting work being led by UU congregations and individuals involved with the campaign throughout the country.</a:t>
            </a:r>
          </a:p>
          <a:p>
            <a:pPr>
              <a:spcBef>
                <a:spcPct val="0"/>
              </a:spcBef>
            </a:pPr>
            <a:endParaRPr lang="en-US" sz="1400"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8E827-0F2B-484B-BA66-4A33CC180CB5}"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What are the three most important points to remember to be successful on social media? Content, content, content. </a:t>
            </a:r>
          </a:p>
          <a:p>
            <a:pPr>
              <a:spcBef>
                <a:spcPct val="0"/>
              </a:spcBef>
            </a:pPr>
            <a:endParaRPr lang="en-US" sz="1800" dirty="0"/>
          </a:p>
          <a:p>
            <a:pPr>
              <a:spcBef>
                <a:spcPct val="0"/>
              </a:spcBef>
            </a:pPr>
            <a:r>
              <a:rPr lang="en-US" sz="1800" dirty="0" smtClean="0"/>
              <a:t>Tricks, gimmicks, automation across platforms, and even paid advertising cannot do more for you than providing consistently high-quality content THAT PEOPLE WANT. </a:t>
            </a:r>
          </a:p>
          <a:p>
            <a:pPr>
              <a:spcBef>
                <a:spcPct val="0"/>
              </a:spcBef>
            </a:pPr>
            <a:endParaRPr lang="en-US" sz="1800" dirty="0" smtClean="0"/>
          </a:p>
          <a:p>
            <a:pPr>
              <a:spcBef>
                <a:spcPct val="0"/>
              </a:spcBef>
            </a:pPr>
            <a:r>
              <a:rPr lang="en-US" sz="1800" dirty="0" smtClean="0"/>
              <a:t>The good news is that you need not create all of this content yourself. </a:t>
            </a:r>
            <a:r>
              <a:rPr lang="en-US" sz="1800" b="1" dirty="0" smtClean="0"/>
              <a:t>All social media users (content providers) should be expert content curators</a:t>
            </a:r>
            <a:r>
              <a:rPr lang="en-US" sz="1800" dirty="0" smtClean="0"/>
              <a:t>—finding great content that already exists online and sharing it with your audience in a way that adds value. </a:t>
            </a:r>
            <a:r>
              <a:rPr lang="en-US" sz="1800" b="1" dirty="0" smtClean="0"/>
              <a:t>Adding value</a:t>
            </a:r>
            <a:r>
              <a:rPr lang="en-US" sz="1800" dirty="0" smtClean="0"/>
              <a:t> is vital to why people want to get this content from you and not find it themselves elsewhere.</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55657C-E1B1-421C-9CB1-9A03111D0399}"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00AF3-E4FA-47F1-8F92-1494808D574E}" type="slidenum">
              <a:rPr lang="en-US" smtClean="0"/>
              <a:pPr>
                <a:defRPr/>
              </a:pPr>
              <a:t>18</a:t>
            </a:fld>
            <a:endParaRPr lang="en-US"/>
          </a:p>
        </p:txBody>
      </p:sp>
    </p:spTree>
    <p:extLst>
      <p:ext uri="{BB962C8B-B14F-4D97-AF65-F5344CB8AC3E}">
        <p14:creationId xmlns:p14="http://schemas.microsoft.com/office/powerpoint/2010/main" val="273672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Set goals and say them out loud. Do you know why your congregation is on Facebook and not Google+?</a:t>
            </a:r>
          </a:p>
          <a:p>
            <a:pPr>
              <a:spcBef>
                <a:spcPct val="0"/>
              </a:spcBef>
            </a:pPr>
            <a:endParaRPr lang="en-US" sz="1800" dirty="0" smtClean="0"/>
          </a:p>
          <a:p>
            <a:pPr>
              <a:spcBef>
                <a:spcPct val="0"/>
              </a:spcBef>
            </a:pPr>
            <a:r>
              <a:rPr lang="en-US" sz="1800" dirty="0" smtClean="0"/>
              <a:t>Multiple administrators—I suggest 3 for any given platform</a:t>
            </a:r>
          </a:p>
          <a:p>
            <a:pPr>
              <a:spcBef>
                <a:spcPct val="0"/>
              </a:spcBef>
            </a:pPr>
            <a:endParaRPr lang="en-US" sz="1800" dirty="0" smtClean="0"/>
          </a:p>
          <a:p>
            <a:pPr>
              <a:spcBef>
                <a:spcPct val="0"/>
              </a:spcBef>
            </a:pPr>
            <a:r>
              <a:rPr lang="en-US" sz="1800" dirty="0" smtClean="0"/>
              <a:t>Create a schedule for posting content regularly. </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311D91-0EE2-483B-9411-60B4867B7113}"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This workshop is the first in a series  focusing on reaching out online. Each workshop has been organized by UUA staff doing work directly in these areas. They include wonderful guest presenters from across our UU universe who are also doing great work in these areas.</a:t>
            </a:r>
          </a:p>
          <a:p>
            <a:pPr>
              <a:spcBef>
                <a:spcPct val="0"/>
              </a:spcBef>
            </a:pPr>
            <a:endParaRPr lang="en-US" sz="1800" dirty="0" smtClean="0"/>
          </a:p>
          <a:p>
            <a:pPr>
              <a:spcBef>
                <a:spcPct val="0"/>
              </a:spcBef>
            </a:pPr>
            <a:r>
              <a:rPr lang="en-US" sz="1800" dirty="0" smtClean="0"/>
              <a:t>We hope you can attend them all. If you do, be sure to check in with each through the GA app and you can get a #</a:t>
            </a:r>
            <a:r>
              <a:rPr lang="en-US" sz="1800" dirty="0" err="1" smtClean="0"/>
              <a:t>Hashtag</a:t>
            </a:r>
            <a:r>
              <a:rPr lang="en-US" sz="1800" dirty="0" smtClean="0"/>
              <a:t> badge. </a:t>
            </a:r>
          </a:p>
          <a:p>
            <a:pPr>
              <a:spcBef>
                <a:spcPct val="0"/>
              </a:spcBef>
            </a:pPr>
            <a:endParaRPr lang="en-US" sz="1800" dirty="0"/>
          </a:p>
          <a:p>
            <a:pPr>
              <a:spcBef>
                <a:spcPct val="0"/>
              </a:spcBef>
            </a:pPr>
            <a:r>
              <a:rPr lang="en-US" sz="1800" dirty="0" smtClean="0"/>
              <a:t>If you can’t, you’ll be able to access their content through UUA.org after GA. We’ll post our presentations online for your use and sharing.</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1320C-4ADC-4941-BF62-853B04184C1E}"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What makes good content?</a:t>
            </a:r>
          </a:p>
          <a:p>
            <a:pPr>
              <a:spcBef>
                <a:spcPct val="0"/>
              </a:spcBef>
            </a:pPr>
            <a:endParaRPr lang="en-US" sz="1800" dirty="0" smtClean="0"/>
          </a:p>
          <a:p>
            <a:pPr>
              <a:spcBef>
                <a:spcPct val="0"/>
              </a:spcBef>
            </a:pPr>
            <a:r>
              <a:rPr lang="en-US" sz="1800" b="1" dirty="0" smtClean="0"/>
              <a:t>Hearts, not heads.</a:t>
            </a:r>
            <a:r>
              <a:rPr lang="en-US" sz="1800" dirty="0" smtClean="0"/>
              <a:t> Good content elicits an emotional response. </a:t>
            </a:r>
          </a:p>
          <a:p>
            <a:pPr>
              <a:spcBef>
                <a:spcPct val="0"/>
              </a:spcBef>
            </a:pPr>
            <a:endParaRPr lang="en-US" sz="1800" dirty="0"/>
          </a:p>
          <a:p>
            <a:pPr>
              <a:spcBef>
                <a:spcPct val="0"/>
              </a:spcBef>
            </a:pPr>
            <a:r>
              <a:rPr lang="en-US" sz="1800" dirty="0" smtClean="0"/>
              <a:t>At a social media conference a while back, they said most people who shared a post on Facebook did so out of three emotions: </a:t>
            </a:r>
            <a:r>
              <a:rPr lang="en-US" sz="1800" b="1" dirty="0" smtClean="0"/>
              <a:t>anger, anxiety, or awe</a:t>
            </a:r>
            <a:r>
              <a:rPr lang="en-US" sz="1800" dirty="0" smtClean="0"/>
              <a:t>. (In my work at the UUA, I try mostly to tap into the awe factor. </a:t>
            </a:r>
            <a:r>
              <a:rPr lang="en-US" sz="1800" dirty="0" smtClean="0">
                <a:sym typeface="Wingdings" pitchFamily="2" charset="2"/>
              </a:rPr>
              <a:t>)</a:t>
            </a:r>
          </a:p>
          <a:p>
            <a:pPr>
              <a:spcBef>
                <a:spcPct val="0"/>
              </a:spcBef>
            </a:pPr>
            <a:endParaRPr lang="en-US" sz="1800" dirty="0" smtClean="0"/>
          </a:p>
          <a:p>
            <a:pPr>
              <a:spcBef>
                <a:spcPct val="0"/>
              </a:spcBef>
            </a:pPr>
            <a:r>
              <a:rPr lang="en-US" sz="1800" b="1" dirty="0" smtClean="0"/>
              <a:t>Show people what Unitarian Universalism looks like</a:t>
            </a:r>
            <a:r>
              <a:rPr lang="en-US" sz="1800" dirty="0" smtClean="0"/>
              <a:t>, don’t tell them. Use some text, but use lots of images. </a:t>
            </a:r>
          </a:p>
          <a:p>
            <a:pPr>
              <a:spcBef>
                <a:spcPct val="0"/>
              </a:spcBef>
            </a:pPr>
            <a:endParaRPr lang="en-US" sz="1800" dirty="0" smtClean="0"/>
          </a:p>
          <a:p>
            <a:pPr>
              <a:spcBef>
                <a:spcPct val="0"/>
              </a:spcBef>
            </a:pPr>
            <a:r>
              <a:rPr lang="en-US" sz="1800" dirty="0" smtClean="0"/>
              <a:t>Share spiritual content!</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F0F33E-C9DA-45A1-8AAB-67F10E938401}"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z="1800" dirty="0" smtClean="0"/>
              <a:t>Did I mention images? Pair your text content with evocative images.</a:t>
            </a:r>
          </a:p>
          <a:p>
            <a:pPr>
              <a:spcBef>
                <a:spcPct val="0"/>
              </a:spcBef>
            </a:pPr>
            <a:endParaRPr lang="en-US" sz="1800" dirty="0" smtClean="0"/>
          </a:p>
          <a:p>
            <a:pPr>
              <a:spcBef>
                <a:spcPct val="0"/>
              </a:spcBef>
            </a:pPr>
            <a:r>
              <a:rPr lang="en-US" sz="1800" dirty="0" smtClean="0"/>
              <a:t>UU Stock Photo, UU World’s Flickr account, SSL’s Flickr account offer a wealth of images of actual UUs and others that you can use, depending on the permissions information included with the images.</a:t>
            </a:r>
          </a:p>
          <a:p>
            <a:pPr>
              <a:spcBef>
                <a:spcPct val="0"/>
              </a:spcBef>
            </a:pPr>
            <a:endParaRPr lang="en-US" sz="1800" dirty="0" smtClean="0"/>
          </a:p>
          <a:p>
            <a:pPr>
              <a:spcBef>
                <a:spcPct val="0"/>
              </a:spcBef>
            </a:pPr>
            <a:r>
              <a:rPr lang="en-US" sz="1800" dirty="0" smtClean="0"/>
              <a:t>It is essential that you have permission to use any image you share. For images with people in them, you must have permission from each individual in the image.</a:t>
            </a:r>
          </a:p>
          <a:p>
            <a:pPr>
              <a:spcBef>
                <a:spcPct val="0"/>
              </a:spcBef>
            </a:pPr>
            <a:endParaRPr lang="en-US" sz="1800"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C47365-578D-4CC6-A929-624BDBAA8AC9}"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smtClean="0"/>
              <a:t>Get to know your audience. Then you can share content that is:</a:t>
            </a:r>
            <a:endParaRPr lang="en-US" sz="1600" dirty="0"/>
          </a:p>
          <a:p>
            <a:pPr lvl="1">
              <a:spcBef>
                <a:spcPct val="0"/>
              </a:spcBef>
            </a:pPr>
            <a:r>
              <a:rPr lang="en-US" sz="1600" b="1" dirty="0" smtClean="0"/>
              <a:t>Well-timed</a:t>
            </a:r>
            <a:r>
              <a:rPr lang="en-US" sz="1600" dirty="0" smtClean="0"/>
              <a:t> (know when your audience is using your platform)</a:t>
            </a:r>
          </a:p>
          <a:p>
            <a:pPr lvl="1">
              <a:spcBef>
                <a:spcPct val="0"/>
              </a:spcBef>
            </a:pPr>
            <a:r>
              <a:rPr lang="en-US" sz="1600" b="1" dirty="0" smtClean="0"/>
              <a:t>Timely</a:t>
            </a:r>
            <a:r>
              <a:rPr lang="en-US" sz="1600" dirty="0" smtClean="0"/>
              <a:t> (know what matters to your audience and connect with the larger world)</a:t>
            </a:r>
          </a:p>
          <a:p>
            <a:pPr>
              <a:spcBef>
                <a:spcPct val="0"/>
              </a:spcBef>
            </a:pPr>
            <a:endParaRPr lang="en-US" sz="1600" dirty="0"/>
          </a:p>
          <a:p>
            <a:pPr>
              <a:spcBef>
                <a:spcPct val="0"/>
              </a:spcBef>
            </a:pPr>
            <a:r>
              <a:rPr lang="en-US" sz="1600" dirty="0" smtClean="0"/>
              <a:t>All online audiences are to some degree public: </a:t>
            </a:r>
          </a:p>
          <a:p>
            <a:pPr lvl="1">
              <a:spcBef>
                <a:spcPct val="0"/>
              </a:spcBef>
            </a:pPr>
            <a:r>
              <a:rPr lang="en-US" sz="1600" dirty="0" smtClean="0"/>
              <a:t>All content should work for </a:t>
            </a:r>
            <a:r>
              <a:rPr lang="en-US" sz="1600" b="1" dirty="0" smtClean="0"/>
              <a:t>BOTH newcomers and insiders</a:t>
            </a:r>
            <a:r>
              <a:rPr lang="en-US" sz="1600" dirty="0" smtClean="0"/>
              <a:t>.</a:t>
            </a:r>
          </a:p>
          <a:p>
            <a:pPr lvl="1">
              <a:spcBef>
                <a:spcPct val="0"/>
              </a:spcBef>
            </a:pPr>
            <a:r>
              <a:rPr lang="en-US" sz="1600" b="1" dirty="0" smtClean="0"/>
              <a:t>Avoid jargon</a:t>
            </a:r>
            <a:r>
              <a:rPr lang="en-US" sz="1600" dirty="0" smtClean="0"/>
              <a:t>, acronyms, and insider language. Explain it when you can’t avoid it.</a:t>
            </a:r>
          </a:p>
          <a:p>
            <a:pPr>
              <a:spcBef>
                <a:spcPct val="0"/>
              </a:spcBef>
            </a:pPr>
            <a:endParaRPr lang="en-US" sz="1600" dirty="0"/>
          </a:p>
          <a:p>
            <a:pPr>
              <a:spcBef>
                <a:spcPct val="0"/>
              </a:spcBef>
            </a:pPr>
            <a:r>
              <a:rPr lang="en-US" sz="1600" b="1" dirty="0"/>
              <a:t>We are always ambassadors for our faith</a:t>
            </a:r>
            <a:r>
              <a:rPr lang="en-US" sz="1600" b="1" dirty="0" smtClean="0"/>
              <a:t>.</a:t>
            </a:r>
            <a:r>
              <a:rPr lang="en-US" sz="1600" dirty="0" smtClean="0"/>
              <a:t> How you behave online—not just sharing content but engaging with others online—can be seen by nearly anyone. How do you want our faith represented to those who may be considering joining?</a:t>
            </a:r>
            <a:endParaRPr lang="en-US" sz="1600" dirty="0"/>
          </a:p>
          <a:p>
            <a:pPr>
              <a:spcBef>
                <a:spcPct val="0"/>
              </a:spcBef>
            </a:pPr>
            <a:endParaRPr lang="en-US" sz="1600"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C9F5BF-A337-462E-A20F-4E2CA7BAFDEC}"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smtClean="0"/>
              <a:t>(Explore the ambassadors issue more if you have time)</a:t>
            </a:r>
          </a:p>
          <a:p>
            <a:pPr>
              <a:spcBef>
                <a:spcPct val="0"/>
              </a:spcBef>
            </a:pPr>
            <a:endParaRPr lang="en-US" sz="1600" dirty="0"/>
          </a:p>
          <a:p>
            <a:pPr>
              <a:spcBef>
                <a:spcPct val="0"/>
              </a:spcBef>
            </a:pPr>
            <a:r>
              <a:rPr lang="en-US" sz="1600" dirty="0" smtClean="0"/>
              <a:t>Close your eyes for a moment and conjure in your imagination your version of a “potential UU.” Not just someone unfamiliar with </a:t>
            </a:r>
            <a:r>
              <a:rPr lang="en-US" sz="1600" dirty="0" err="1" smtClean="0"/>
              <a:t>UUism</a:t>
            </a:r>
            <a:r>
              <a:rPr lang="en-US" sz="1600" dirty="0" smtClean="0"/>
              <a:t>, but someone who might be shopping around for a faith and interested in ours. </a:t>
            </a:r>
          </a:p>
          <a:p>
            <a:pPr>
              <a:spcBef>
                <a:spcPct val="0"/>
              </a:spcBef>
            </a:pPr>
            <a:endParaRPr lang="en-US" sz="1600" dirty="0"/>
          </a:p>
          <a:p>
            <a:pPr>
              <a:spcBef>
                <a:spcPct val="0"/>
              </a:spcBef>
            </a:pPr>
            <a:r>
              <a:rPr lang="en-US" sz="1600" dirty="0" smtClean="0"/>
              <a:t>This person could be wary of replicating previous experiences with church, either the dogma or the people, they might live in a different country without established UU churches and no American cultural context, they might lurk a long time on social media, trying to get to know us through our interaction on a particular platform. </a:t>
            </a:r>
            <a:br>
              <a:rPr lang="en-US" sz="1600" dirty="0" smtClean="0"/>
            </a:br>
            <a:endParaRPr lang="en-US" sz="1600" dirty="0" smtClean="0"/>
          </a:p>
          <a:p>
            <a:pPr>
              <a:spcBef>
                <a:spcPct val="0"/>
              </a:spcBef>
            </a:pPr>
            <a:r>
              <a:rPr lang="en-US" sz="1600" dirty="0" smtClean="0"/>
              <a:t>Do you think we UUs are well-represented by the comments on this post on the UUA’s Facebook page? </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F7FED-4545-467A-A5B9-FDC6E53CB01E}"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00AF3-E4FA-47F1-8F92-1494808D574E}" type="slidenum">
              <a:rPr lang="en-US" smtClean="0"/>
              <a:pPr>
                <a:defRPr/>
              </a:pPr>
              <a:t>24</a:t>
            </a:fld>
            <a:endParaRPr lang="en-US"/>
          </a:p>
        </p:txBody>
      </p:sp>
    </p:spTree>
    <p:extLst>
      <p:ext uri="{BB962C8B-B14F-4D97-AF65-F5344CB8AC3E}">
        <p14:creationId xmlns:p14="http://schemas.microsoft.com/office/powerpoint/2010/main" val="3227449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The whole organization should know when you adopt a new tool.</a:t>
            </a:r>
          </a:p>
          <a:p>
            <a:pPr lvl="1">
              <a:spcBef>
                <a:spcPct val="0"/>
              </a:spcBef>
            </a:pPr>
            <a:r>
              <a:rPr lang="en-US" sz="1400" dirty="0" smtClean="0"/>
              <a:t>If you can’t get your congregation/team/group on board with your social media presence, how can you expect others to get involved?</a:t>
            </a:r>
          </a:p>
          <a:p>
            <a:pPr lvl="1">
              <a:spcBef>
                <a:spcPct val="0"/>
              </a:spcBef>
            </a:pPr>
            <a:r>
              <a:rPr lang="en-US" sz="1400" dirty="0" smtClean="0"/>
              <a:t>These will be your early adopters.</a:t>
            </a:r>
          </a:p>
          <a:p>
            <a:pPr>
              <a:spcBef>
                <a:spcPct val="0"/>
              </a:spcBef>
            </a:pPr>
            <a:endParaRPr lang="en-US" sz="1400" dirty="0" smtClean="0"/>
          </a:p>
          <a:p>
            <a:pPr>
              <a:spcBef>
                <a:spcPct val="0"/>
              </a:spcBef>
            </a:pPr>
            <a:r>
              <a:rPr lang="en-US" sz="1400" dirty="0" smtClean="0"/>
              <a:t>Have a content management policy that is public </a:t>
            </a:r>
          </a:p>
          <a:p>
            <a:pPr>
              <a:spcBef>
                <a:spcPct val="0"/>
              </a:spcBef>
            </a:pPr>
            <a:endParaRPr lang="en-US" sz="1400" dirty="0" smtClean="0"/>
          </a:p>
          <a:p>
            <a:pPr>
              <a:spcBef>
                <a:spcPct val="0"/>
              </a:spcBef>
            </a:pPr>
            <a:r>
              <a:rPr lang="en-US" sz="1400" dirty="0" smtClean="0"/>
              <a:t>Feel empowered to delete! Some topics that make deleting a good choice:</a:t>
            </a:r>
          </a:p>
          <a:p>
            <a:pPr lvl="1">
              <a:spcBef>
                <a:spcPct val="0"/>
              </a:spcBef>
            </a:pPr>
            <a:r>
              <a:rPr lang="en-US" sz="1400" dirty="0" smtClean="0"/>
              <a:t>Non-profit status</a:t>
            </a:r>
          </a:p>
          <a:p>
            <a:pPr lvl="1">
              <a:spcBef>
                <a:spcPct val="0"/>
              </a:spcBef>
            </a:pPr>
            <a:r>
              <a:rPr lang="en-US" sz="1400" dirty="0" smtClean="0"/>
              <a:t>Civil language</a:t>
            </a:r>
          </a:p>
          <a:p>
            <a:pPr lvl="1">
              <a:spcBef>
                <a:spcPct val="0"/>
              </a:spcBef>
            </a:pPr>
            <a:r>
              <a:rPr lang="en-US" sz="1400" dirty="0" smtClean="0"/>
              <a:t>Privacy and safety concerns</a:t>
            </a:r>
          </a:p>
          <a:p>
            <a:pPr lvl="1">
              <a:spcBef>
                <a:spcPct val="0"/>
              </a:spcBef>
            </a:pPr>
            <a:endParaRPr lang="en-US" sz="1400" dirty="0" smtClean="0"/>
          </a:p>
          <a:p>
            <a:pPr>
              <a:spcBef>
                <a:spcPct val="0"/>
              </a:spcBef>
            </a:pPr>
            <a:r>
              <a:rPr lang="en-US" sz="1400" dirty="0" smtClean="0"/>
              <a:t>Feel empowered to ban people! Why? Because  trolls are real! Does everyone know what I mean by “troll”?</a:t>
            </a:r>
          </a:p>
          <a:p>
            <a:pPr>
              <a:spcBef>
                <a:spcPct val="0"/>
              </a:spcBef>
            </a:pPr>
            <a:endParaRPr lang="en-US" sz="1400" dirty="0" smtClean="0"/>
          </a:p>
          <a:p>
            <a:pPr>
              <a:spcBef>
                <a:spcPct val="0"/>
              </a:spcBef>
            </a:pPr>
            <a:r>
              <a:rPr lang="en-US" sz="1400" dirty="0" smtClean="0"/>
              <a:t>One of the most common things I hear from UUs using social media is that </a:t>
            </a:r>
            <a:r>
              <a:rPr lang="en-US" sz="1400" b="1" dirty="0" smtClean="0"/>
              <a:t>they don’t want to infringe upon people’s right to free speech</a:t>
            </a:r>
            <a:r>
              <a:rPr lang="en-US" sz="1400" dirty="0" smtClean="0"/>
              <a:t>. There are myriad places for people to express their opinions. It need not occur on your FB page, Twitter feed, etc.</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560E7-F73D-4E04-B0E1-6D521FF7370E}"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00AF3-E4FA-47F1-8F92-1494808D574E}" type="slidenum">
              <a:rPr lang="en-US" smtClean="0"/>
              <a:pPr>
                <a:defRPr/>
              </a:pPr>
              <a:t>26</a:t>
            </a:fld>
            <a:endParaRPr lang="en-US"/>
          </a:p>
        </p:txBody>
      </p:sp>
    </p:spTree>
    <p:extLst>
      <p:ext uri="{BB962C8B-B14F-4D97-AF65-F5344CB8AC3E}">
        <p14:creationId xmlns:p14="http://schemas.microsoft.com/office/powerpoint/2010/main" val="1843126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00AF3-E4FA-47F1-8F92-1494808D574E}" type="slidenum">
              <a:rPr lang="en-US" smtClean="0"/>
              <a:pPr>
                <a:defRPr/>
              </a:pPr>
              <a:t>27</a:t>
            </a:fld>
            <a:endParaRPr lang="en-US"/>
          </a:p>
        </p:txBody>
      </p:sp>
    </p:spTree>
    <p:extLst>
      <p:ext uri="{BB962C8B-B14F-4D97-AF65-F5344CB8AC3E}">
        <p14:creationId xmlns:p14="http://schemas.microsoft.com/office/powerpoint/2010/main" val="1074875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00AF3-E4FA-47F1-8F92-1494808D574E}" type="slidenum">
              <a:rPr lang="en-US" smtClean="0"/>
              <a:pPr>
                <a:defRPr/>
              </a:pPr>
              <a:t>28</a:t>
            </a:fld>
            <a:endParaRPr lang="en-US"/>
          </a:p>
        </p:txBody>
      </p:sp>
    </p:spTree>
    <p:extLst>
      <p:ext uri="{BB962C8B-B14F-4D97-AF65-F5344CB8AC3E}">
        <p14:creationId xmlns:p14="http://schemas.microsoft.com/office/powerpoint/2010/main" val="239304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We have three wonderful guest presenters today. After I go through some introductory material, Meg, Chris, and Nora will each talk with you about the social media work that they do. More on these presenters later.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B2FFAE-3623-44B9-B4E4-B337630DFE01}"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A little bit about me:</a:t>
            </a:r>
          </a:p>
          <a:p>
            <a:pPr>
              <a:spcBef>
                <a:spcPct val="0"/>
              </a:spcBef>
            </a:pPr>
            <a:r>
              <a:rPr lang="en-US" sz="1800" dirty="0" smtClean="0"/>
              <a:t>I work for the UUA’s Office of Information and Public Witness. We do a variety of things in this office, from helping newcomers find congregations,  to answering questions about the faith, to sharing news and resources across the movement, handling media inquiries, advising congregations on media and outreach… A lot of different things.</a:t>
            </a:r>
          </a:p>
          <a:p>
            <a:pPr>
              <a:spcBef>
                <a:spcPct val="0"/>
              </a:spcBef>
            </a:pPr>
            <a:endParaRPr lang="en-US" sz="1800" dirty="0" smtClean="0"/>
          </a:p>
          <a:p>
            <a:pPr>
              <a:spcBef>
                <a:spcPct val="0"/>
              </a:spcBef>
            </a:pPr>
            <a:r>
              <a:rPr lang="en-US" sz="1800" dirty="0" smtClean="0"/>
              <a:t>A big focus of our office’s work is social media. It is worth nothing that  no one at the UUA, nor any of our presenters, focus  solely on social media in their work.</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EEA351-F412-420B-909F-9F2042258DF7}"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We manage the UUA’s presence on various social media platforms. These are the primary ones we’re involved with. Because it takes so much time to provide high quality content on a regular basis, we mainly focus on Facebook and Twitter.  </a:t>
            </a:r>
          </a:p>
          <a:p>
            <a:pPr>
              <a:spcBef>
                <a:spcPct val="0"/>
              </a:spcBef>
            </a:pPr>
            <a:endParaRPr lang="en-US" sz="1800" dirty="0" smtClean="0"/>
          </a:p>
          <a:p>
            <a:pPr>
              <a:spcBef>
                <a:spcPct val="0"/>
              </a:spcBef>
            </a:pPr>
            <a:r>
              <a:rPr lang="en-US" sz="1800" dirty="0" smtClean="0"/>
              <a:t>Most of my comments and advice are related to using Facebook and Twitter, but they can also apply to other platforms.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9C4628-8E66-4D28-B6AE-ABE98518DD97}"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So, what’s the goal of this workshop? </a:t>
            </a:r>
          </a:p>
          <a:p>
            <a:pPr>
              <a:spcBef>
                <a:spcPct val="0"/>
              </a:spcBef>
            </a:pPr>
            <a:endParaRPr lang="en-US" sz="1400" dirty="0"/>
          </a:p>
          <a:p>
            <a:pPr>
              <a:spcBef>
                <a:spcPct val="0"/>
              </a:spcBef>
            </a:pPr>
            <a:r>
              <a:rPr lang="en-US" sz="1400" dirty="0" smtClean="0"/>
              <a:t>To help you do social media better—grow your audience and become a sought-after online space for Unitarian Universalism—all without having to hire a full-time social media staff person. </a:t>
            </a:r>
          </a:p>
          <a:p>
            <a:pPr>
              <a:spcBef>
                <a:spcPct val="0"/>
              </a:spcBef>
            </a:pPr>
            <a:endParaRPr lang="en-US" sz="1400" dirty="0"/>
          </a:p>
          <a:p>
            <a:pPr>
              <a:spcBef>
                <a:spcPct val="0"/>
              </a:spcBef>
            </a:pPr>
            <a:r>
              <a:rPr lang="en-US" sz="1400" dirty="0" smtClean="0"/>
              <a:t>You’ll note that no one in our workshop today has such a title. We all do this work while completing other duties.</a:t>
            </a:r>
          </a:p>
          <a:p>
            <a:pPr>
              <a:spcBef>
                <a:spcPct val="0"/>
              </a:spcBef>
            </a:pPr>
            <a:endParaRPr lang="en-US" sz="1400" dirty="0" smtClean="0"/>
          </a:p>
          <a:p>
            <a:pPr>
              <a:spcBef>
                <a:spcPct val="0"/>
              </a:spcBef>
            </a:pPr>
            <a:r>
              <a:rPr lang="en-US" sz="1400" dirty="0" smtClean="0"/>
              <a:t>One important part is something I call </a:t>
            </a:r>
            <a:r>
              <a:rPr lang="en-US" sz="1400" b="1" dirty="0" smtClean="0"/>
              <a:t>lateral learning</a:t>
            </a:r>
            <a:r>
              <a:rPr lang="en-US" sz="1400" dirty="0" smtClean="0"/>
              <a:t>. Learning from your friends, colleagues, children, etc. </a:t>
            </a:r>
          </a:p>
          <a:p>
            <a:pPr>
              <a:spcBef>
                <a:spcPct val="0"/>
              </a:spcBef>
            </a:pPr>
            <a:r>
              <a:rPr lang="en-US" sz="1400" dirty="0" smtClean="0"/>
              <a:t>If you see a great piece of social media content and you want to try to do something similar, ask the creator about it. Join online labs and forums and share knowledge (more on this at the end). </a:t>
            </a:r>
          </a:p>
          <a:p>
            <a:pPr>
              <a:spcBef>
                <a:spcPct val="0"/>
              </a:spcBef>
            </a:pPr>
            <a:r>
              <a:rPr lang="en-US" sz="1400" dirty="0" smtClean="0"/>
              <a:t>We all stay up-to-date on this work by staying in touch with each other.</a:t>
            </a:r>
          </a:p>
          <a:p>
            <a:pPr>
              <a:spcBef>
                <a:spcPct val="0"/>
              </a:spcBef>
            </a:pPr>
            <a:endParaRPr lang="en-US" sz="1400" dirty="0" smtClean="0"/>
          </a:p>
          <a:p>
            <a:pPr>
              <a:spcBef>
                <a:spcPct val="0"/>
              </a:spcBef>
            </a:pPr>
            <a:r>
              <a:rPr lang="en-US" sz="1400" b="1" dirty="0" smtClean="0"/>
              <a:t>Being strategic:</a:t>
            </a:r>
            <a:r>
              <a:rPr lang="en-US" sz="1400" dirty="0" smtClean="0"/>
              <a:t> Having goals and a plan to meet those goals is the only way to </a:t>
            </a:r>
            <a:r>
              <a:rPr lang="en-US" sz="1400" b="1" dirty="0" smtClean="0"/>
              <a:t>identify success and make it possible</a:t>
            </a:r>
            <a:r>
              <a:rPr lang="en-US" sz="1400" dirty="0" smtClean="0"/>
              <a:t>. We’ll talk about specific steps for this after we hear from our presenters.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FB460-F1A9-4817-9FB6-5F12AF4060B8}"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So…who uses social media anyway?</a:t>
            </a:r>
          </a:p>
          <a:p>
            <a:pPr>
              <a:spcBef>
                <a:spcPct val="0"/>
              </a:spcBef>
            </a:pPr>
            <a:endParaRPr lang="en-US" sz="1800" dirty="0"/>
          </a:p>
          <a:p>
            <a:pPr>
              <a:spcBef>
                <a:spcPct val="0"/>
              </a:spcBef>
            </a:pPr>
            <a:r>
              <a:rPr lang="en-US" sz="1800" dirty="0" smtClean="0"/>
              <a:t>This is from the Pew Research Center—the most up-to-date high quality information we have right now. The graph indicates that 18-29 year olds use social media at a higher rate than people over 30. Also, as of last year, nearly 3/4s of the American online population were using social media. </a:t>
            </a:r>
          </a:p>
          <a:p>
            <a:pPr>
              <a:spcBef>
                <a:spcPct val="0"/>
              </a:spcBef>
            </a:pPr>
            <a:endParaRPr lang="en-US" sz="1800" dirty="0"/>
          </a:p>
          <a:p>
            <a:pPr>
              <a:spcBef>
                <a:spcPct val="0"/>
              </a:spcBef>
            </a:pPr>
            <a:r>
              <a:rPr lang="en-US" sz="1800" dirty="0" smtClean="0"/>
              <a:t>So if we’re online, we’re likely already using social media. That’s us UUs and everybody else.</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7AECC8-B14F-4C8A-9397-58165C56189D}"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We don’t have any systematic data for how UUs use social media, so I pulled some easy data from the UUA’s Facebook page, which I manage with my IPW colleagues.</a:t>
            </a:r>
          </a:p>
          <a:p>
            <a:pPr>
              <a:spcBef>
                <a:spcPct val="0"/>
              </a:spcBef>
            </a:pPr>
            <a:endParaRPr lang="en-US" sz="1400" dirty="0"/>
          </a:p>
          <a:p>
            <a:pPr>
              <a:spcBef>
                <a:spcPct val="0"/>
              </a:spcBef>
            </a:pPr>
            <a:r>
              <a:rPr lang="en-US" sz="1400" dirty="0" smtClean="0"/>
              <a:t>The UUA’s Facebook page has the largest following of any UU presence on Facebook, with over 41,000 page likes. We have never paid for advertising or to otherwise promote our content. We strive to be relevant and work hard to provide high quality, timely content on a consistent basis. We believe that this is the basis of our success. </a:t>
            </a:r>
          </a:p>
          <a:p>
            <a:pPr>
              <a:spcBef>
                <a:spcPct val="0"/>
              </a:spcBef>
            </a:pPr>
            <a:endParaRPr lang="en-US" sz="1400" dirty="0" smtClean="0"/>
          </a:p>
          <a:p>
            <a:pPr>
              <a:spcBef>
                <a:spcPct val="0"/>
              </a:spcBef>
            </a:pPr>
            <a:r>
              <a:rPr lang="en-US" sz="1400" dirty="0" smtClean="0"/>
              <a:t>Facebook is the most popular social media platform for online adults and this is true of UUs as well. Given that, data about our audience offers some insight into who uses UUA social media (though not complete by any means).</a:t>
            </a:r>
          </a:p>
          <a:p>
            <a:pPr>
              <a:spcBef>
                <a:spcPct val="0"/>
              </a:spcBef>
            </a:pPr>
            <a:endParaRPr lang="en-US" sz="1400" dirty="0" smtClean="0"/>
          </a:p>
          <a:p>
            <a:pPr>
              <a:spcBef>
                <a:spcPct val="0"/>
              </a:spcBef>
            </a:pPr>
            <a:r>
              <a:rPr lang="en-US" sz="1400" dirty="0" smtClean="0"/>
              <a:t>As the graph shows, we are overrepresented for female users aged 35 and up and among male users aged 45 and up. We are underrepresented in FB’s biggest user category, those aged 18-24. This somewhat reflects the age and gender make-up of our membership more broadly.</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A4EB72-F99E-4F20-BFE8-EE8FAE3E5C3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here are some basic generalizations we can make about UUs on social media:</a:t>
            </a:r>
          </a:p>
          <a:p>
            <a:r>
              <a:rPr lang="en-US" sz="1800" dirty="0" smtClean="0"/>
              <a:t>We use a wide range of platforms, but Facebook and Twitter are probably the most popular.</a:t>
            </a:r>
          </a:p>
          <a:p>
            <a:endParaRPr lang="en-US" sz="1800" dirty="0" smtClean="0"/>
          </a:p>
          <a:p>
            <a:r>
              <a:rPr lang="en-US" sz="1800" dirty="0" smtClean="0"/>
              <a:t>Teaching or explanatory: less true with certain platforms, where we are primarily connecting with our fellow UUs. Facebook is a good example of this.</a:t>
            </a:r>
          </a:p>
          <a:p>
            <a:pPr lvl="1"/>
            <a:r>
              <a:rPr lang="en-US" sz="1800" dirty="0" smtClean="0"/>
              <a:t>We seem to mostly talk to each other on Facebook. Given that this is the popular platform used by any online adult, we’re missing an opportunity to reach out to new audiences there.</a:t>
            </a:r>
            <a:endParaRPr lang="en-US" sz="1800" dirty="0"/>
          </a:p>
        </p:txBody>
      </p:sp>
      <p:sp>
        <p:nvSpPr>
          <p:cNvPr id="4" name="Slide Number Placeholder 3"/>
          <p:cNvSpPr>
            <a:spLocks noGrp="1"/>
          </p:cNvSpPr>
          <p:nvPr>
            <p:ph type="sldNum" sz="quarter" idx="10"/>
          </p:nvPr>
        </p:nvSpPr>
        <p:spPr/>
        <p:txBody>
          <a:bodyPr/>
          <a:lstStyle/>
          <a:p>
            <a:pPr>
              <a:defRPr/>
            </a:pPr>
            <a:fld id="{F8700AF3-E4FA-47F1-8F92-1494808D574E}" type="slidenum">
              <a:rPr lang="en-US" smtClean="0"/>
              <a:pPr>
                <a:defRPr/>
              </a:pPr>
              <a:t>9</a:t>
            </a:fld>
            <a:endParaRPr lang="en-US"/>
          </a:p>
        </p:txBody>
      </p:sp>
    </p:spTree>
    <p:extLst>
      <p:ext uri="{BB962C8B-B14F-4D97-AF65-F5344CB8AC3E}">
        <p14:creationId xmlns:p14="http://schemas.microsoft.com/office/powerpoint/2010/main" val="376741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UUA_PPT_backgrou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9" descr="UUA_logo_white-01.png"/>
          <p:cNvPicPr>
            <a:picLocks noChangeAspect="1"/>
          </p:cNvPicPr>
          <p:nvPr/>
        </p:nvPicPr>
        <p:blipFill>
          <a:blip r:embed="rId3"/>
          <a:srcRect/>
          <a:stretch>
            <a:fillRect/>
          </a:stretch>
        </p:blipFill>
        <p:spPr bwMode="auto">
          <a:xfrm>
            <a:off x="685800" y="1054100"/>
            <a:ext cx="1355725" cy="1793875"/>
          </a:xfrm>
          <a:prstGeom prst="rect">
            <a:avLst/>
          </a:prstGeom>
          <a:noFill/>
          <a:ln w="9525">
            <a:noFill/>
            <a:miter lim="800000"/>
            <a:headEnd/>
            <a:tailEnd/>
          </a:ln>
        </p:spPr>
      </p:pic>
      <p:sp>
        <p:nvSpPr>
          <p:cNvPr id="2" name="Title 1"/>
          <p:cNvSpPr>
            <a:spLocks noGrp="1"/>
          </p:cNvSpPr>
          <p:nvPr>
            <p:ph type="ctrTitle"/>
          </p:nvPr>
        </p:nvSpPr>
        <p:spPr>
          <a:xfrm>
            <a:off x="685800" y="3309131"/>
            <a:ext cx="7772400" cy="924156"/>
          </a:xfrm>
        </p:spPr>
        <p:txBody>
          <a:bodyP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265028"/>
            <a:ext cx="7772400" cy="952221"/>
          </a:xfrm>
        </p:spPr>
        <p:txBody>
          <a:bodyPr>
            <a:normAutofit/>
          </a:bodyPr>
          <a:lstStyle>
            <a:lvl1pPr marL="0" indent="0" algn="l">
              <a:buNone/>
              <a:defRPr sz="2400">
                <a:solidFill>
                  <a:srgbClr val="FFFFFF"/>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51C3D2F-F539-4E81-87F0-E9A50443EB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4676858-D382-48CF-881A-D0CAC6434C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659AE83-3B59-43F6-A887-E3CA304977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DB01486-AEF4-40BB-9145-2A03DB7A3C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1FBC57F-D941-497C-8E3F-7A78DE31B1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8D828ED-D8A0-4340-884B-C6F00A9251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F6C7317-DB03-448E-BC60-3B4262414C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7975" y="274638"/>
            <a:ext cx="7108825"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77975" y="1600200"/>
            <a:ext cx="7108825" cy="4181475"/>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12113" y="5699125"/>
            <a:ext cx="674687" cy="366713"/>
          </a:xfrm>
          <a:prstGeom prst="rect">
            <a:avLst/>
          </a:prstGeom>
        </p:spPr>
        <p:txBody>
          <a:bodyPr vert="horz" wrap="square" lIns="91429" tIns="45714" rIns="91429" bIns="45714" numCol="1" anchor="ctr" anchorCtr="0" compatLnSpc="1">
            <a:prstTxWarp prst="textNoShape">
              <a:avLst/>
            </a:prstTxWarp>
          </a:bodyPr>
          <a:lstStyle>
            <a:lvl1pPr algn="r" fontAlgn="auto">
              <a:spcBef>
                <a:spcPts val="0"/>
              </a:spcBef>
              <a:spcAft>
                <a:spcPts val="0"/>
              </a:spcAft>
              <a:defRPr sz="1100" smtClean="0">
                <a:solidFill>
                  <a:srgbClr val="898989"/>
                </a:solidFill>
                <a:latin typeface="Calibri" pitchFamily="-65" charset="0"/>
                <a:cs typeface="+mn-cs"/>
              </a:defRPr>
            </a:lvl1pPr>
          </a:lstStyle>
          <a:p>
            <a:pPr>
              <a:defRPr/>
            </a:pPr>
            <a:fld id="{DC26FC53-571F-4D93-ABF5-DB044E586F4A}" type="slidenum">
              <a:rPr lang="en-US"/>
              <a:pPr>
                <a:defRPr/>
              </a:pPr>
              <a:t>‹#›</a:t>
            </a:fld>
            <a:endParaRPr lang="en-US"/>
          </a:p>
        </p:txBody>
      </p:sp>
      <p:pic>
        <p:nvPicPr>
          <p:cNvPr id="1029" name="Picture 6" descr="UUA_PPT_footer-02.jpg"/>
          <p:cNvPicPr>
            <a:picLocks noChangeAspect="1"/>
          </p:cNvPicPr>
          <p:nvPr/>
        </p:nvPicPr>
        <p:blipFill>
          <a:blip r:embed="rId10"/>
          <a:srcRect/>
          <a:stretch>
            <a:fillRect/>
          </a:stretch>
        </p:blipFill>
        <p:spPr bwMode="auto">
          <a:xfrm>
            <a:off x="0" y="5999163"/>
            <a:ext cx="9144000" cy="874712"/>
          </a:xfrm>
          <a:prstGeom prst="rect">
            <a:avLst/>
          </a:prstGeom>
          <a:noFill/>
          <a:ln w="9525">
            <a:noFill/>
            <a:miter lim="800000"/>
            <a:headEnd/>
            <a:tailEnd/>
          </a:ln>
        </p:spPr>
      </p:pic>
      <p:pic>
        <p:nvPicPr>
          <p:cNvPr id="1030" name="Picture 8" descr="UUA_PPT_flame-02.png"/>
          <p:cNvPicPr>
            <a:picLocks noChangeAspect="1"/>
          </p:cNvPicPr>
          <p:nvPr/>
        </p:nvPicPr>
        <p:blipFill>
          <a:blip r:embed="rId11"/>
          <a:srcRect/>
          <a:stretch>
            <a:fillRect/>
          </a:stretch>
        </p:blipFill>
        <p:spPr bwMode="auto">
          <a:xfrm>
            <a:off x="903288" y="396875"/>
            <a:ext cx="5969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63" r:id="rId7"/>
    <p:sldLayoutId id="2147483662" r:id="rId8"/>
  </p:sldLayoutIdLst>
  <p:txStyles>
    <p:titleStyle>
      <a:lvl1pPr algn="l" defTabSz="455613" rtl="0" fontAlgn="base">
        <a:spcBef>
          <a:spcPct val="0"/>
        </a:spcBef>
        <a:spcAft>
          <a:spcPct val="0"/>
        </a:spcAft>
        <a:defRPr sz="2900" b="1" kern="1200">
          <a:solidFill>
            <a:srgbClr val="595959"/>
          </a:solidFill>
          <a:latin typeface="Arial"/>
          <a:ea typeface="ＭＳ Ｐゴシック" pitchFamily="-65" charset="-128"/>
          <a:cs typeface="Arial"/>
        </a:defRPr>
      </a:lvl1pPr>
      <a:lvl2pPr algn="l" defTabSz="455613" rtl="0" fontAlgn="base">
        <a:spcBef>
          <a:spcPct val="0"/>
        </a:spcBef>
        <a:spcAft>
          <a:spcPct val="0"/>
        </a:spcAft>
        <a:defRPr sz="2900" b="1">
          <a:solidFill>
            <a:srgbClr val="595959"/>
          </a:solidFill>
          <a:latin typeface="Arial" charset="0"/>
          <a:ea typeface="ＭＳ Ｐゴシック" pitchFamily="-65" charset="-128"/>
          <a:cs typeface="Arial" charset="0"/>
        </a:defRPr>
      </a:lvl2pPr>
      <a:lvl3pPr algn="l" defTabSz="455613" rtl="0" fontAlgn="base">
        <a:spcBef>
          <a:spcPct val="0"/>
        </a:spcBef>
        <a:spcAft>
          <a:spcPct val="0"/>
        </a:spcAft>
        <a:defRPr sz="2900" b="1">
          <a:solidFill>
            <a:srgbClr val="595959"/>
          </a:solidFill>
          <a:latin typeface="Arial" charset="0"/>
          <a:ea typeface="ＭＳ Ｐゴシック" pitchFamily="-65" charset="-128"/>
          <a:cs typeface="Arial" charset="0"/>
        </a:defRPr>
      </a:lvl3pPr>
      <a:lvl4pPr algn="l" defTabSz="455613" rtl="0" fontAlgn="base">
        <a:spcBef>
          <a:spcPct val="0"/>
        </a:spcBef>
        <a:spcAft>
          <a:spcPct val="0"/>
        </a:spcAft>
        <a:defRPr sz="2900" b="1">
          <a:solidFill>
            <a:srgbClr val="595959"/>
          </a:solidFill>
          <a:latin typeface="Arial" charset="0"/>
          <a:ea typeface="ＭＳ Ｐゴシック" pitchFamily="-65" charset="-128"/>
          <a:cs typeface="Arial" charset="0"/>
        </a:defRPr>
      </a:lvl4pPr>
      <a:lvl5pPr algn="l" defTabSz="455613" rtl="0" fontAlgn="base">
        <a:spcBef>
          <a:spcPct val="0"/>
        </a:spcBef>
        <a:spcAft>
          <a:spcPct val="0"/>
        </a:spcAft>
        <a:defRPr sz="2900" b="1">
          <a:solidFill>
            <a:srgbClr val="595959"/>
          </a:solidFill>
          <a:latin typeface="Arial" charset="0"/>
          <a:ea typeface="ＭＳ Ｐゴシック" pitchFamily="-65" charset="-128"/>
          <a:cs typeface="Arial" charset="0"/>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p:titleStyle>
    <p:bodyStyle>
      <a:lvl1pPr marL="341313" indent="-341313" algn="l" defTabSz="455613" rtl="0" fontAlgn="base">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1363" indent="-284163" algn="l" defTabSz="455613" rtl="0" fontAlgn="base">
        <a:spcBef>
          <a:spcPct val="20000"/>
        </a:spcBef>
        <a:spcAft>
          <a:spcPct val="0"/>
        </a:spcAft>
        <a:buFont typeface="Arial" charset="0"/>
        <a:buChar char="–"/>
        <a:defRPr kern="1200">
          <a:solidFill>
            <a:srgbClr val="595959"/>
          </a:solidFill>
          <a:latin typeface="Arial"/>
          <a:ea typeface="ＭＳ Ｐゴシック" pitchFamily="-65" charset="-128"/>
          <a:cs typeface="Arial"/>
        </a:defRPr>
      </a:lvl2pPr>
      <a:lvl3pPr marL="1141413" indent="-227013" algn="l" defTabSz="455613" rtl="0" fontAlgn="base">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8613" indent="-227013" algn="l" defTabSz="455613" rtl="0" fontAlgn="base">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5813" indent="-227013" algn="l" defTabSz="455613" rtl="0" fontAlgn="base">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mailto:cwalton@uua.org" TargetMode="External"/><Relationship Id="rId4" Type="http://schemas.openxmlformats.org/officeDocument/2006/relationships/hyperlink" Target="mailto:nrasman@uua.org" TargetMode="External"/><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hyperlink" Target="mailto:megriley@clfuu.org"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uua.org/communications/ga/social/index.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groups/uustockphoto" TargetMode="External"/><Relationship Id="rId4" Type="http://schemas.openxmlformats.org/officeDocument/2006/relationships/hyperlink" Target="https://www.flickr.com/photos/uuworld/" TargetMode="External"/><Relationship Id="rId5" Type="http://schemas.openxmlformats.org/officeDocument/2006/relationships/hyperlink" Target="https://www.flickr.com/photos/standonthesideoflove" TargetMode="External"/><Relationship Id="rId6" Type="http://schemas.openxmlformats.org/officeDocument/2006/relationships/hyperlink" Target="http://www.uua.org/communications/video/192275.shtml"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hyperlink" Target="http://www.uua.org/communications/facebook/192278.shtml" TargetMode="External"/><Relationship Id="rId4" Type="http://schemas.openxmlformats.org/officeDocument/2006/relationships/hyperlink" Target="http://www.uua.org/communications/blogs/189409.shtml" TargetMode="External"/><Relationship Id="rId5" Type="http://schemas.openxmlformats.org/officeDocument/2006/relationships/hyperlink" Target="http://www.uua.org/communications/199425.shtml" TargetMode="External"/><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uuplanet.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hyperlink" Target="mailto:cwalton@uua.org" TargetMode="External"/><Relationship Id="rId4" Type="http://schemas.openxmlformats.org/officeDocument/2006/relationships/hyperlink" Target="mailto:nrasman@uua.org" TargetMode="External"/><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hyperlink" Target="mailto:megriley@clfuu.org"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mailto:jgoddard@uua.org" TargetMode="External"/><Relationship Id="rId4" Type="http://schemas.openxmlformats.org/officeDocument/2006/relationships/hyperlink" Target="mailto:mmcglone@uua.org" TargetMode="Externa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hyperlink" Target="mailto:rwalden@uua.org"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www.pewresearch.org/data-trend/media-and-technology/social-networking-use"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685800" y="3308350"/>
            <a:ext cx="7772400" cy="925513"/>
          </a:xfrm>
        </p:spPr>
        <p:txBody>
          <a:bodyPr/>
          <a:lstStyle/>
          <a:p>
            <a:r>
              <a:rPr lang="en-US" sz="5400" smtClean="0">
                <a:latin typeface="Arial" charset="0"/>
                <a:ea typeface="ＭＳ Ｐゴシック"/>
                <a:cs typeface="Arial" charset="0"/>
              </a:rPr>
              <a:t>#UUsGetSocial</a:t>
            </a:r>
          </a:p>
        </p:txBody>
      </p:sp>
      <p:sp>
        <p:nvSpPr>
          <p:cNvPr id="11266" name="Subtitle 2"/>
          <p:cNvSpPr>
            <a:spLocks noGrp="1"/>
          </p:cNvSpPr>
          <p:nvPr>
            <p:ph type="subTitle" idx="1"/>
          </p:nvPr>
        </p:nvSpPr>
        <p:spPr>
          <a:xfrm>
            <a:off x="685800" y="4265613"/>
            <a:ext cx="7772400" cy="950912"/>
          </a:xfrm>
        </p:spPr>
        <p:txBody>
          <a:bodyPr>
            <a:normAutofit fontScale="77500" lnSpcReduction="20000"/>
          </a:bodyPr>
          <a:lstStyle/>
          <a:p>
            <a:r>
              <a:rPr lang="en-US" sz="4400" smtClean="0">
                <a:latin typeface="Arial" charset="0"/>
                <a:ea typeface="ＭＳ Ｐゴシック"/>
                <a:cs typeface="Arial" charset="0"/>
              </a:rPr>
              <a:t>How Congregations Can Deepen Engagement Online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200400" y="0"/>
            <a:ext cx="4267200" cy="1143000"/>
          </a:xfrm>
        </p:spPr>
        <p:txBody>
          <a:bodyPr/>
          <a:lstStyle/>
          <a:p>
            <a:r>
              <a:rPr lang="en-US" sz="3100" smtClean="0">
                <a:latin typeface="Arial" charset="0"/>
                <a:ea typeface="ＭＳ Ｐゴシック"/>
                <a:cs typeface="Arial" charset="0"/>
              </a:rPr>
              <a:t>UUism on YouTube</a:t>
            </a:r>
          </a:p>
        </p:txBody>
      </p:sp>
      <p:pic>
        <p:nvPicPr>
          <p:cNvPr id="32770" name="Picture 3"/>
          <p:cNvPicPr>
            <a:picLocks noChangeAspect="1" noChangeArrowheads="1"/>
          </p:cNvPicPr>
          <p:nvPr/>
        </p:nvPicPr>
        <p:blipFill>
          <a:blip r:embed="rId3"/>
          <a:srcRect/>
          <a:stretch>
            <a:fillRect/>
          </a:stretch>
        </p:blipFill>
        <p:spPr bwMode="auto">
          <a:xfrm>
            <a:off x="2057400" y="990600"/>
            <a:ext cx="6600825" cy="2352675"/>
          </a:xfrm>
          <a:prstGeom prst="rect">
            <a:avLst/>
          </a:prstGeom>
          <a:noFill/>
          <a:ln w="9525">
            <a:noFill/>
            <a:miter lim="800000"/>
            <a:headEnd/>
            <a:tailEnd/>
          </a:ln>
        </p:spPr>
      </p:pic>
      <p:pic>
        <p:nvPicPr>
          <p:cNvPr id="32771" name="Picture 4"/>
          <p:cNvPicPr>
            <a:picLocks noChangeAspect="1" noChangeArrowheads="1"/>
          </p:cNvPicPr>
          <p:nvPr/>
        </p:nvPicPr>
        <p:blipFill>
          <a:blip r:embed="rId4"/>
          <a:srcRect/>
          <a:stretch>
            <a:fillRect/>
          </a:stretch>
        </p:blipFill>
        <p:spPr bwMode="auto">
          <a:xfrm>
            <a:off x="2051050" y="3276600"/>
            <a:ext cx="6581775" cy="3419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048000" y="22225"/>
            <a:ext cx="4114800" cy="1143000"/>
          </a:xfrm>
        </p:spPr>
        <p:txBody>
          <a:bodyPr/>
          <a:lstStyle/>
          <a:p>
            <a:r>
              <a:rPr lang="en-US" sz="3100" smtClean="0">
                <a:latin typeface="Arial" charset="0"/>
                <a:ea typeface="ＭＳ Ｐゴシック"/>
                <a:cs typeface="Arial" charset="0"/>
              </a:rPr>
              <a:t>UUism on Reddit</a:t>
            </a:r>
          </a:p>
        </p:txBody>
      </p:sp>
      <p:pic>
        <p:nvPicPr>
          <p:cNvPr id="34818" name="Picture 3"/>
          <p:cNvPicPr>
            <a:picLocks noChangeAspect="1" noChangeArrowheads="1"/>
          </p:cNvPicPr>
          <p:nvPr/>
        </p:nvPicPr>
        <p:blipFill>
          <a:blip r:embed="rId3"/>
          <a:srcRect/>
          <a:stretch>
            <a:fillRect/>
          </a:stretch>
        </p:blipFill>
        <p:spPr bwMode="auto">
          <a:xfrm>
            <a:off x="0" y="1235075"/>
            <a:ext cx="9129713" cy="5600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971800" y="76200"/>
            <a:ext cx="4114800" cy="1143000"/>
          </a:xfrm>
        </p:spPr>
        <p:txBody>
          <a:bodyPr/>
          <a:lstStyle/>
          <a:p>
            <a:r>
              <a:rPr lang="en-US" smtClean="0">
                <a:latin typeface="Arial" charset="0"/>
                <a:ea typeface="ＭＳ Ｐゴシック"/>
                <a:cs typeface="Arial" charset="0"/>
              </a:rPr>
              <a:t>UUism on Twitter</a:t>
            </a:r>
          </a:p>
        </p:txBody>
      </p:sp>
      <p:pic>
        <p:nvPicPr>
          <p:cNvPr id="36866" name="Picture 2"/>
          <p:cNvPicPr>
            <a:picLocks noChangeAspect="1" noChangeArrowheads="1"/>
          </p:cNvPicPr>
          <p:nvPr/>
        </p:nvPicPr>
        <p:blipFill>
          <a:blip r:embed="rId3"/>
          <a:srcRect b="4639"/>
          <a:stretch>
            <a:fillRect/>
          </a:stretch>
        </p:blipFill>
        <p:spPr bwMode="auto">
          <a:xfrm>
            <a:off x="0" y="1262063"/>
            <a:ext cx="9144000" cy="5595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895600" y="152400"/>
            <a:ext cx="3984625" cy="1143000"/>
          </a:xfrm>
        </p:spPr>
        <p:txBody>
          <a:bodyPr/>
          <a:lstStyle/>
          <a:p>
            <a:r>
              <a:rPr lang="en-US" sz="3100" smtClean="0">
                <a:latin typeface="Arial" charset="0"/>
                <a:ea typeface="ＭＳ Ｐゴシック"/>
                <a:cs typeface="Arial" charset="0"/>
              </a:rPr>
              <a:t>UUism on Pinterest</a:t>
            </a:r>
          </a:p>
        </p:txBody>
      </p:sp>
      <p:pic>
        <p:nvPicPr>
          <p:cNvPr id="38914" name="Picture 2"/>
          <p:cNvPicPr>
            <a:picLocks noChangeAspect="1" noChangeArrowheads="1"/>
          </p:cNvPicPr>
          <p:nvPr/>
        </p:nvPicPr>
        <p:blipFill>
          <a:blip r:embed="rId3"/>
          <a:srcRect/>
          <a:stretch>
            <a:fillRect/>
          </a:stretch>
        </p:blipFill>
        <p:spPr bwMode="auto">
          <a:xfrm>
            <a:off x="119063" y="1219200"/>
            <a:ext cx="8991600" cy="53387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0" y="1143000"/>
            <a:ext cx="3421063" cy="2514600"/>
          </a:xfrm>
          <a:prstGeom prst="rect">
            <a:avLst/>
          </a:prstGeom>
          <a:noFill/>
          <a:ln w="9525">
            <a:noFill/>
            <a:miter lim="800000"/>
            <a:headEnd/>
            <a:tailEnd/>
          </a:ln>
        </p:spPr>
      </p:pic>
      <p:pic>
        <p:nvPicPr>
          <p:cNvPr id="40962" name="Picture 3"/>
          <p:cNvPicPr>
            <a:picLocks noChangeAspect="1" noChangeArrowheads="1"/>
          </p:cNvPicPr>
          <p:nvPr/>
        </p:nvPicPr>
        <p:blipFill>
          <a:blip r:embed="rId4"/>
          <a:srcRect/>
          <a:stretch>
            <a:fillRect/>
          </a:stretch>
        </p:blipFill>
        <p:spPr bwMode="auto">
          <a:xfrm>
            <a:off x="5011738" y="152400"/>
            <a:ext cx="4132262" cy="6448425"/>
          </a:xfrm>
          <a:prstGeom prst="rect">
            <a:avLst/>
          </a:prstGeom>
          <a:noFill/>
          <a:ln w="9525">
            <a:noFill/>
            <a:miter lim="800000"/>
            <a:headEnd/>
            <a:tailEnd/>
          </a:ln>
        </p:spPr>
      </p:pic>
      <p:pic>
        <p:nvPicPr>
          <p:cNvPr id="40963" name="Picture 4"/>
          <p:cNvPicPr>
            <a:picLocks noChangeAspect="1" noChangeArrowheads="1"/>
          </p:cNvPicPr>
          <p:nvPr/>
        </p:nvPicPr>
        <p:blipFill>
          <a:blip r:embed="rId5"/>
          <a:srcRect/>
          <a:stretch>
            <a:fillRect/>
          </a:stretch>
        </p:blipFill>
        <p:spPr bwMode="auto">
          <a:xfrm>
            <a:off x="2743200" y="1944688"/>
            <a:ext cx="3505200" cy="3424237"/>
          </a:xfrm>
          <a:prstGeom prst="rect">
            <a:avLst/>
          </a:prstGeom>
          <a:noFill/>
          <a:ln w="9525">
            <a:noFill/>
            <a:miter lim="800000"/>
            <a:headEnd/>
            <a:tailEnd/>
          </a:ln>
        </p:spPr>
      </p:pic>
      <p:pic>
        <p:nvPicPr>
          <p:cNvPr id="40964" name="Picture 5"/>
          <p:cNvPicPr>
            <a:picLocks noChangeAspect="1" noChangeArrowheads="1"/>
          </p:cNvPicPr>
          <p:nvPr/>
        </p:nvPicPr>
        <p:blipFill>
          <a:blip r:embed="rId6"/>
          <a:srcRect/>
          <a:stretch>
            <a:fillRect/>
          </a:stretch>
        </p:blipFill>
        <p:spPr bwMode="auto">
          <a:xfrm>
            <a:off x="423863" y="3438525"/>
            <a:ext cx="3028950" cy="3408363"/>
          </a:xfrm>
          <a:prstGeom prst="rect">
            <a:avLst/>
          </a:prstGeom>
          <a:noFill/>
          <a:ln w="9525">
            <a:noFill/>
            <a:miter lim="800000"/>
            <a:headEnd/>
            <a:tailEnd/>
          </a:ln>
        </p:spPr>
      </p:pic>
      <p:sp>
        <p:nvSpPr>
          <p:cNvPr id="40965" name="Title 1"/>
          <p:cNvSpPr>
            <a:spLocks noGrp="1"/>
          </p:cNvSpPr>
          <p:nvPr>
            <p:ph type="title"/>
          </p:nvPr>
        </p:nvSpPr>
        <p:spPr>
          <a:xfrm>
            <a:off x="1447800" y="76200"/>
            <a:ext cx="3962400" cy="1143000"/>
          </a:xfrm>
        </p:spPr>
        <p:txBody>
          <a:bodyPr/>
          <a:lstStyle/>
          <a:p>
            <a:r>
              <a:rPr lang="en-US" sz="3100" smtClean="0">
                <a:latin typeface="Arial" charset="0"/>
                <a:ea typeface="ＭＳ Ｐゴシック"/>
                <a:cs typeface="Arial" charset="0"/>
              </a:rPr>
              <a:t>UUism on Google+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69850" y="1143000"/>
            <a:ext cx="3892550" cy="1981200"/>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5403850" y="228600"/>
            <a:ext cx="3740150" cy="4348163"/>
          </a:xfrm>
          <a:prstGeom prst="rect">
            <a:avLst/>
          </a:prstGeom>
          <a:noFill/>
          <a:ln w="9525">
            <a:noFill/>
            <a:miter lim="800000"/>
            <a:headEnd/>
            <a:tailEnd/>
          </a:ln>
        </p:spPr>
      </p:pic>
      <p:pic>
        <p:nvPicPr>
          <p:cNvPr id="43011" name="Picture 4"/>
          <p:cNvPicPr>
            <a:picLocks noChangeAspect="1" noChangeArrowheads="1"/>
          </p:cNvPicPr>
          <p:nvPr/>
        </p:nvPicPr>
        <p:blipFill>
          <a:blip r:embed="rId5"/>
          <a:srcRect/>
          <a:stretch>
            <a:fillRect/>
          </a:stretch>
        </p:blipFill>
        <p:spPr bwMode="auto">
          <a:xfrm>
            <a:off x="3406775" y="1143000"/>
            <a:ext cx="3800475" cy="4186238"/>
          </a:xfrm>
          <a:prstGeom prst="rect">
            <a:avLst/>
          </a:prstGeom>
          <a:noFill/>
          <a:ln w="9525">
            <a:noFill/>
            <a:miter lim="800000"/>
            <a:headEnd/>
            <a:tailEnd/>
          </a:ln>
        </p:spPr>
      </p:pic>
      <p:pic>
        <p:nvPicPr>
          <p:cNvPr id="43012" name="Picture 5"/>
          <p:cNvPicPr>
            <a:picLocks noChangeAspect="1" noChangeArrowheads="1"/>
          </p:cNvPicPr>
          <p:nvPr/>
        </p:nvPicPr>
        <p:blipFill>
          <a:blip r:embed="rId6"/>
          <a:srcRect/>
          <a:stretch>
            <a:fillRect/>
          </a:stretch>
        </p:blipFill>
        <p:spPr bwMode="auto">
          <a:xfrm>
            <a:off x="381000" y="3048000"/>
            <a:ext cx="3276600" cy="3695700"/>
          </a:xfrm>
          <a:prstGeom prst="rect">
            <a:avLst/>
          </a:prstGeom>
          <a:noFill/>
          <a:ln w="9525">
            <a:noFill/>
            <a:miter lim="800000"/>
            <a:headEnd/>
            <a:tailEnd/>
          </a:ln>
        </p:spPr>
      </p:pic>
      <p:pic>
        <p:nvPicPr>
          <p:cNvPr id="43013" name="Picture 6"/>
          <p:cNvPicPr>
            <a:picLocks noChangeAspect="1" noChangeArrowheads="1"/>
          </p:cNvPicPr>
          <p:nvPr/>
        </p:nvPicPr>
        <p:blipFill>
          <a:blip r:embed="rId7"/>
          <a:srcRect/>
          <a:stretch>
            <a:fillRect/>
          </a:stretch>
        </p:blipFill>
        <p:spPr bwMode="auto">
          <a:xfrm>
            <a:off x="4191000" y="4210050"/>
            <a:ext cx="4724400" cy="2238375"/>
          </a:xfrm>
          <a:prstGeom prst="rect">
            <a:avLst/>
          </a:prstGeom>
          <a:noFill/>
          <a:ln w="9525">
            <a:noFill/>
            <a:miter lim="800000"/>
            <a:headEnd/>
            <a:tailEnd/>
          </a:ln>
        </p:spPr>
      </p:pic>
      <p:sp>
        <p:nvSpPr>
          <p:cNvPr id="43014" name="Title 1"/>
          <p:cNvSpPr>
            <a:spLocks noGrp="1"/>
          </p:cNvSpPr>
          <p:nvPr>
            <p:ph type="title"/>
          </p:nvPr>
        </p:nvSpPr>
        <p:spPr>
          <a:xfrm>
            <a:off x="1524000" y="152400"/>
            <a:ext cx="4343400" cy="1143000"/>
          </a:xfrm>
        </p:spPr>
        <p:txBody>
          <a:bodyPr/>
          <a:lstStyle/>
          <a:p>
            <a:r>
              <a:rPr lang="en-US" sz="3100" smtClean="0">
                <a:latin typeface="Arial" charset="0"/>
                <a:ea typeface="ＭＳ Ｐゴシック"/>
                <a:cs typeface="Arial" charset="0"/>
              </a:rPr>
              <a:t>UUism on Facebook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0" y="1600200"/>
          <a:ext cx="2971800" cy="4038600"/>
        </p:xfrm>
        <a:graphic>
          <a:graphicData uri="http://schemas.openxmlformats.org/drawingml/2006/table">
            <a:tbl>
              <a:tblPr firstRow="1" bandRow="1">
                <a:tableStyleId>{5C22544A-7EE6-4342-B048-85BDC9FD1C3A}</a:tableStyleId>
              </a:tblPr>
              <a:tblGrid>
                <a:gridCol w="2971800"/>
              </a:tblGrid>
              <a:tr h="1700463">
                <a:tc>
                  <a:txBody>
                    <a:bodyPr/>
                    <a:lstStyle/>
                    <a:p>
                      <a:pPr marL="0" algn="ctr" defTabSz="457146" rtl="0" eaLnBrk="1" latinLnBrk="0" hangingPunct="1"/>
                      <a:endParaRPr lang="en-US" sz="1800" b="1" kern="1200" dirty="0" smtClean="0">
                        <a:solidFill>
                          <a:srgbClr val="595959"/>
                        </a:solidFill>
                        <a:effectLst/>
                        <a:latin typeface="Arial" panose="020B0604020202020204" pitchFamily="34" charset="0"/>
                        <a:ea typeface="+mn-ea"/>
                        <a:cs typeface="Arial" panose="020B0604020202020204" pitchFamily="34" charset="0"/>
                      </a:endParaRPr>
                    </a:p>
                    <a:p>
                      <a:pPr marL="0" algn="ctr" defTabSz="457146" rtl="0" eaLnBrk="1" latinLnBrk="0" hangingPunct="1"/>
                      <a:r>
                        <a:rPr lang="en-US" sz="1800" b="1" kern="1200" dirty="0" smtClean="0">
                          <a:solidFill>
                            <a:srgbClr val="595959"/>
                          </a:solidFill>
                          <a:effectLst/>
                          <a:latin typeface="Arial" panose="020B0604020202020204" pitchFamily="34" charset="0"/>
                          <a:ea typeface="+mn-ea"/>
                          <a:cs typeface="Arial" panose="020B0604020202020204" pitchFamily="34" charset="0"/>
                        </a:rPr>
                        <a:t>Chris Walton</a:t>
                      </a:r>
                    </a:p>
                    <a:p>
                      <a:pPr marL="0" algn="ctr" defTabSz="457146" rtl="0" eaLnBrk="1" latinLnBrk="0" hangingPunct="1"/>
                      <a:r>
                        <a:rPr lang="en-US" sz="1800" b="1" kern="1200" dirty="0" smtClean="0">
                          <a:solidFill>
                            <a:srgbClr val="595959"/>
                          </a:solidFill>
                          <a:effectLst/>
                          <a:latin typeface="Arial" panose="020B0604020202020204" pitchFamily="34" charset="0"/>
                          <a:ea typeface="+mn-ea"/>
                          <a:cs typeface="Arial" panose="020B0604020202020204" pitchFamily="34" charset="0"/>
                        </a:rPr>
                        <a:t>Executive Editor</a:t>
                      </a:r>
                    </a:p>
                    <a:p>
                      <a:pPr marL="0" algn="ctr" defTabSz="457146" rtl="0" eaLnBrk="1" latinLnBrk="0" hangingPunct="1"/>
                      <a:r>
                        <a:rPr lang="en-US" sz="1800" b="1" i="1" kern="1200" dirty="0" smtClean="0">
                          <a:solidFill>
                            <a:srgbClr val="595959"/>
                          </a:solidFill>
                          <a:effectLst/>
                          <a:latin typeface="Arial" panose="020B0604020202020204" pitchFamily="34" charset="0"/>
                          <a:ea typeface="+mn-ea"/>
                          <a:cs typeface="Arial" panose="020B0604020202020204" pitchFamily="34" charset="0"/>
                        </a:rPr>
                        <a:t>UU World</a:t>
                      </a:r>
                    </a:p>
                    <a:p>
                      <a:pPr algn="ctr"/>
                      <a:r>
                        <a:rPr lang="en-US" sz="1800" b="0" kern="1200" dirty="0" smtClean="0">
                          <a:solidFill>
                            <a:schemeClr val="tx1"/>
                          </a:solidFill>
                          <a:effectLst/>
                          <a:latin typeface="+mn-lt"/>
                          <a:ea typeface="+mn-ea"/>
                          <a:cs typeface="+mn-cs"/>
                          <a:hlinkClick r:id="rId3"/>
                        </a:rPr>
                        <a:t>cwalton@uua.org</a:t>
                      </a:r>
                      <a:r>
                        <a:rPr lang="en-US" sz="1800" b="0" kern="1200" baseline="0" dirty="0" smtClean="0">
                          <a:solidFill>
                            <a:schemeClr val="tx1"/>
                          </a:solidFill>
                          <a:effectLst/>
                          <a:latin typeface="+mn-lt"/>
                          <a:ea typeface="+mn-ea"/>
                          <a:cs typeface="+mn-cs"/>
                        </a:rPr>
                        <a:t> </a:t>
                      </a:r>
                      <a:endParaRPr lang="en-US" b="0" dirty="0">
                        <a:solidFill>
                          <a:schemeClr val="tx1"/>
                        </a:solidFill>
                      </a:endParaRPr>
                    </a:p>
                  </a:txBody>
                  <a:tcPr>
                    <a:noFill/>
                  </a:tcPr>
                </a:tc>
              </a:tr>
              <a:tr h="2338137">
                <a:tc>
                  <a:txBody>
                    <a:bodyPr/>
                    <a:lstStyle/>
                    <a:p>
                      <a:pPr algn="ctr"/>
                      <a:endParaRPr lang="en-US" b="1" dirty="0" smtClean="0">
                        <a:solidFill>
                          <a:srgbClr val="595959"/>
                        </a:solidFill>
                        <a:latin typeface="Arial" panose="020B0604020202020204" pitchFamily="34" charset="0"/>
                        <a:cs typeface="Arial" panose="020B0604020202020204" pitchFamily="34" charset="0"/>
                      </a:endParaRPr>
                    </a:p>
                    <a:p>
                      <a:pPr algn="ctr"/>
                      <a:endParaRPr lang="en-US" b="1" dirty="0" smtClean="0">
                        <a:solidFill>
                          <a:srgbClr val="595959"/>
                        </a:solidFill>
                        <a:latin typeface="Arial" panose="020B0604020202020204" pitchFamily="34" charset="0"/>
                        <a:cs typeface="Arial" panose="020B0604020202020204" pitchFamily="34" charset="0"/>
                      </a:endParaRPr>
                    </a:p>
                    <a:p>
                      <a:pPr algn="ctr"/>
                      <a:endParaRPr lang="en-US" b="1" dirty="0" smtClean="0">
                        <a:solidFill>
                          <a:srgbClr val="595959"/>
                        </a:solidFill>
                        <a:latin typeface="Arial" panose="020B0604020202020204" pitchFamily="34" charset="0"/>
                        <a:cs typeface="Arial" panose="020B0604020202020204" pitchFamily="34" charset="0"/>
                      </a:endParaRPr>
                    </a:p>
                    <a:p>
                      <a:pPr algn="ctr"/>
                      <a:r>
                        <a:rPr lang="en-US" b="1" dirty="0" smtClean="0">
                          <a:solidFill>
                            <a:srgbClr val="595959"/>
                          </a:solidFill>
                          <a:latin typeface="Arial" panose="020B0604020202020204" pitchFamily="34" charset="0"/>
                          <a:cs typeface="Arial" panose="020B0604020202020204" pitchFamily="34" charset="0"/>
                        </a:rPr>
                        <a:t>Nora Rasman</a:t>
                      </a:r>
                    </a:p>
                    <a:p>
                      <a:pPr algn="ctr"/>
                      <a:r>
                        <a:rPr lang="en-US" b="1" dirty="0" smtClean="0">
                          <a:solidFill>
                            <a:srgbClr val="595959"/>
                          </a:solidFill>
                          <a:latin typeface="Arial" panose="020B0604020202020204" pitchFamily="34" charset="0"/>
                          <a:cs typeface="Arial" panose="020B0604020202020204" pitchFamily="34" charset="0"/>
                        </a:rPr>
                        <a:t>Campaign Coordinator</a:t>
                      </a:r>
                    </a:p>
                    <a:p>
                      <a:pPr algn="ctr"/>
                      <a:r>
                        <a:rPr lang="en-US" b="1" dirty="0" smtClean="0">
                          <a:solidFill>
                            <a:srgbClr val="595959"/>
                          </a:solidFill>
                          <a:latin typeface="Arial" panose="020B0604020202020204" pitchFamily="34" charset="0"/>
                          <a:cs typeface="Arial" panose="020B0604020202020204" pitchFamily="34" charset="0"/>
                        </a:rPr>
                        <a:t>Standing on the Side of Love</a:t>
                      </a:r>
                    </a:p>
                    <a:p>
                      <a:pPr algn="ctr"/>
                      <a:r>
                        <a:rPr lang="en-US" b="0" dirty="0" smtClean="0">
                          <a:solidFill>
                            <a:schemeClr val="tx1"/>
                          </a:solidFill>
                          <a:hlinkClick r:id="rId4"/>
                        </a:rPr>
                        <a:t>nrasman@uua.org</a:t>
                      </a:r>
                      <a:endParaRPr lang="en-US" b="0" dirty="0">
                        <a:solidFill>
                          <a:schemeClr val="tx1"/>
                        </a:solidFill>
                      </a:endParaRPr>
                    </a:p>
                  </a:txBody>
                  <a:tcPr>
                    <a:noFill/>
                  </a:tcPr>
                </a:tc>
              </a:tr>
            </a:tbl>
          </a:graphicData>
        </a:graphic>
      </p:graphicFrame>
      <p:pic>
        <p:nvPicPr>
          <p:cNvPr id="47113" name="Picture 2" descr="S:\General Assembly\2014\UUsGetSocial Workshop 1\Images\Chris Walton.jpg"/>
          <p:cNvPicPr>
            <a:picLocks noChangeAspect="1" noChangeArrowheads="1"/>
          </p:cNvPicPr>
          <p:nvPr/>
        </p:nvPicPr>
        <p:blipFill>
          <a:blip r:embed="rId5"/>
          <a:srcRect/>
          <a:stretch>
            <a:fillRect/>
          </a:stretch>
        </p:blipFill>
        <p:spPr bwMode="auto">
          <a:xfrm>
            <a:off x="4357688" y="1731963"/>
            <a:ext cx="1260475" cy="1595437"/>
          </a:xfrm>
          <a:prstGeom prst="rect">
            <a:avLst/>
          </a:prstGeom>
          <a:noFill/>
          <a:ln w="9525">
            <a:noFill/>
            <a:miter lim="800000"/>
            <a:headEnd/>
            <a:tailEnd/>
          </a:ln>
        </p:spPr>
      </p:pic>
      <p:pic>
        <p:nvPicPr>
          <p:cNvPr id="47114" name="Picture 3" descr="S:\General Assembly\2014\UUsGetSocial Workshop 1\Images\Meg Riley.jpg"/>
          <p:cNvPicPr>
            <a:picLocks noChangeAspect="1" noChangeArrowheads="1"/>
          </p:cNvPicPr>
          <p:nvPr/>
        </p:nvPicPr>
        <p:blipFill>
          <a:blip r:embed="rId6"/>
          <a:srcRect/>
          <a:stretch>
            <a:fillRect/>
          </a:stretch>
        </p:blipFill>
        <p:spPr bwMode="auto">
          <a:xfrm>
            <a:off x="228600" y="2503488"/>
            <a:ext cx="1625600" cy="2144712"/>
          </a:xfrm>
          <a:prstGeom prst="rect">
            <a:avLst/>
          </a:prstGeom>
          <a:noFill/>
          <a:ln w="9525">
            <a:noFill/>
            <a:miter lim="800000"/>
            <a:headEnd/>
            <a:tailEnd/>
          </a:ln>
        </p:spPr>
      </p:pic>
      <p:pic>
        <p:nvPicPr>
          <p:cNvPr id="47115" name="Picture 4" descr="S:\General Assembly\2014\UUsGetSocial Workshop 1\Images\Nora Rasman.jpg"/>
          <p:cNvPicPr>
            <a:picLocks noChangeAspect="1" noChangeArrowheads="1"/>
          </p:cNvPicPr>
          <p:nvPr/>
        </p:nvPicPr>
        <p:blipFill>
          <a:blip r:embed="rId7"/>
          <a:srcRect/>
          <a:stretch>
            <a:fillRect/>
          </a:stretch>
        </p:blipFill>
        <p:spPr bwMode="auto">
          <a:xfrm>
            <a:off x="4343400" y="4038600"/>
            <a:ext cx="1371600" cy="1828800"/>
          </a:xfrm>
          <a:prstGeom prst="rect">
            <a:avLst/>
          </a:prstGeom>
          <a:noFill/>
          <a:ln w="9525">
            <a:noFill/>
            <a:miter lim="800000"/>
            <a:headEnd/>
            <a:tailEnd/>
          </a:ln>
        </p:spPr>
      </p:pic>
      <p:sp>
        <p:nvSpPr>
          <p:cNvPr id="47116" name="Rectangle 1"/>
          <p:cNvSpPr>
            <a:spLocks noChangeArrowheads="1"/>
          </p:cNvSpPr>
          <p:nvPr/>
        </p:nvSpPr>
        <p:spPr bwMode="auto">
          <a:xfrm>
            <a:off x="1752600" y="2667000"/>
            <a:ext cx="2362200" cy="1477963"/>
          </a:xfrm>
          <a:prstGeom prst="rect">
            <a:avLst/>
          </a:prstGeom>
          <a:noFill/>
          <a:ln w="9525">
            <a:noFill/>
            <a:miter lim="800000"/>
            <a:headEnd/>
            <a:tailEnd/>
          </a:ln>
        </p:spPr>
        <p:txBody>
          <a:bodyPr>
            <a:spAutoFit/>
          </a:bodyPr>
          <a:lstStyle/>
          <a:p>
            <a:pPr algn="ctr"/>
            <a:r>
              <a:rPr lang="en-US" b="1">
                <a:solidFill>
                  <a:srgbClr val="595959"/>
                </a:solidFill>
              </a:rPr>
              <a:t>Meg Riley</a:t>
            </a:r>
          </a:p>
          <a:p>
            <a:pPr algn="ctr"/>
            <a:r>
              <a:rPr lang="en-US" b="1">
                <a:solidFill>
                  <a:srgbClr val="595959"/>
                </a:solidFill>
              </a:rPr>
              <a:t>Senior Minister</a:t>
            </a:r>
          </a:p>
          <a:p>
            <a:pPr algn="ctr"/>
            <a:r>
              <a:rPr lang="en-US" b="1">
                <a:solidFill>
                  <a:srgbClr val="595959"/>
                </a:solidFill>
              </a:rPr>
              <a:t>Church of the Larger Fellowship</a:t>
            </a:r>
          </a:p>
          <a:p>
            <a:pPr algn="ctr"/>
            <a:r>
              <a:rPr lang="en-US">
                <a:latin typeface="Calibri" pitchFamily="34" charset="0"/>
                <a:hlinkClick r:id="rId8"/>
              </a:rPr>
              <a:t>megriley@clfuu.org</a:t>
            </a:r>
            <a:r>
              <a:rPr lang="en-US">
                <a:latin typeface="Calibri" pitchFamily="34" charset="0"/>
              </a:rPr>
              <a:t> </a:t>
            </a:r>
          </a:p>
        </p:txBody>
      </p:sp>
      <p:sp>
        <p:nvSpPr>
          <p:cNvPr id="47117" name="Rectangle 6"/>
          <p:cNvSpPr>
            <a:spLocks noChangeArrowheads="1"/>
          </p:cNvSpPr>
          <p:nvPr/>
        </p:nvSpPr>
        <p:spPr bwMode="auto">
          <a:xfrm>
            <a:off x="1752600" y="538163"/>
            <a:ext cx="6981825" cy="569912"/>
          </a:xfrm>
          <a:prstGeom prst="rect">
            <a:avLst/>
          </a:prstGeom>
          <a:noFill/>
          <a:ln w="9525">
            <a:noFill/>
            <a:miter lim="800000"/>
            <a:headEnd/>
            <a:tailEnd/>
          </a:ln>
        </p:spPr>
        <p:txBody>
          <a:bodyPr wrap="none">
            <a:spAutoFit/>
          </a:bodyPr>
          <a:lstStyle/>
          <a:p>
            <a:r>
              <a:rPr lang="en-US" sz="3100" b="1">
                <a:solidFill>
                  <a:srgbClr val="595959"/>
                </a:solidFill>
              </a:rPr>
              <a:t>Guest Presenters for this Workshop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828800" y="381000"/>
            <a:ext cx="7108825" cy="1143000"/>
          </a:xfrm>
        </p:spPr>
        <p:txBody>
          <a:bodyPr/>
          <a:lstStyle/>
          <a:p>
            <a:r>
              <a:rPr lang="en-US" sz="3100" smtClean="0">
                <a:latin typeface="Arial" charset="0"/>
                <a:ea typeface="ＭＳ Ｐゴシック"/>
                <a:cs typeface="Arial" charset="0"/>
              </a:rPr>
              <a:t>How do we deepen our engagement online?</a:t>
            </a:r>
          </a:p>
        </p:txBody>
      </p:sp>
      <p:sp>
        <p:nvSpPr>
          <p:cNvPr id="45058" name="TextBox 4"/>
          <p:cNvSpPr txBox="1">
            <a:spLocks noChangeArrowheads="1"/>
          </p:cNvSpPr>
          <p:nvPr/>
        </p:nvSpPr>
        <p:spPr bwMode="auto">
          <a:xfrm>
            <a:off x="1943100" y="2455863"/>
            <a:ext cx="6019800" cy="538162"/>
          </a:xfrm>
          <a:prstGeom prst="rect">
            <a:avLst/>
          </a:prstGeom>
          <a:noFill/>
          <a:ln w="9525">
            <a:noFill/>
            <a:miter lim="800000"/>
            <a:headEnd/>
            <a:tailEnd/>
          </a:ln>
        </p:spPr>
        <p:txBody>
          <a:bodyPr>
            <a:spAutoFit/>
          </a:bodyPr>
          <a:lstStyle/>
          <a:p>
            <a:r>
              <a:rPr lang="en-US" sz="2900" b="1">
                <a:solidFill>
                  <a:srgbClr val="595959"/>
                </a:solidFill>
              </a:rPr>
              <a:t>Content, content, content</a:t>
            </a:r>
          </a:p>
        </p:txBody>
      </p:sp>
      <p:sp>
        <p:nvSpPr>
          <p:cNvPr id="45059" name="TextBox 5"/>
          <p:cNvSpPr txBox="1">
            <a:spLocks noChangeArrowheads="1"/>
          </p:cNvSpPr>
          <p:nvPr/>
        </p:nvSpPr>
        <p:spPr bwMode="auto">
          <a:xfrm>
            <a:off x="2286000" y="3810000"/>
            <a:ext cx="4202113" cy="538163"/>
          </a:xfrm>
          <a:prstGeom prst="rect">
            <a:avLst/>
          </a:prstGeom>
          <a:noFill/>
          <a:ln w="9525">
            <a:noFill/>
            <a:miter lim="800000"/>
            <a:headEnd/>
            <a:tailEnd/>
          </a:ln>
        </p:spPr>
        <p:txBody>
          <a:bodyPr>
            <a:spAutoFit/>
          </a:bodyPr>
          <a:lstStyle/>
          <a:p>
            <a:r>
              <a:rPr lang="en-US" sz="2900" b="1">
                <a:solidFill>
                  <a:srgbClr val="595959"/>
                </a:solidFill>
              </a:rPr>
              <a:t>Curation, not creation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743200" y="304800"/>
            <a:ext cx="4670425" cy="1143000"/>
          </a:xfrm>
        </p:spPr>
        <p:txBody>
          <a:bodyPr/>
          <a:lstStyle/>
          <a:p>
            <a:r>
              <a:rPr lang="en-US" sz="3100" smtClean="0">
                <a:latin typeface="Arial" charset="0"/>
                <a:ea typeface="ＭＳ Ｐゴシック"/>
                <a:cs typeface="Arial" charset="0"/>
              </a:rPr>
              <a:t>Getting Strategic </a:t>
            </a:r>
            <a:br>
              <a:rPr lang="en-US" sz="3100" smtClean="0">
                <a:latin typeface="Arial" charset="0"/>
                <a:ea typeface="ＭＳ Ｐゴシック"/>
                <a:cs typeface="Arial" charset="0"/>
              </a:rPr>
            </a:br>
            <a:r>
              <a:rPr lang="en-US" sz="3100" smtClean="0">
                <a:latin typeface="Arial" charset="0"/>
                <a:ea typeface="ＭＳ Ｐゴシック"/>
                <a:cs typeface="Arial" charset="0"/>
              </a:rPr>
              <a:t>to Deepen Engagement</a:t>
            </a:r>
          </a:p>
        </p:txBody>
      </p:sp>
      <p:sp>
        <p:nvSpPr>
          <p:cNvPr id="49154" name="TextBox 5"/>
          <p:cNvSpPr txBox="1">
            <a:spLocks noChangeArrowheads="1"/>
          </p:cNvSpPr>
          <p:nvPr/>
        </p:nvSpPr>
        <p:spPr bwMode="auto">
          <a:xfrm>
            <a:off x="1066800" y="1905000"/>
            <a:ext cx="7010400" cy="984250"/>
          </a:xfrm>
          <a:prstGeom prst="rect">
            <a:avLst/>
          </a:prstGeom>
          <a:noFill/>
          <a:ln w="9525">
            <a:noFill/>
            <a:miter lim="800000"/>
            <a:headEnd/>
            <a:tailEnd/>
          </a:ln>
        </p:spPr>
        <p:txBody>
          <a:bodyPr>
            <a:spAutoFit/>
          </a:bodyPr>
          <a:lstStyle/>
          <a:p>
            <a:r>
              <a:rPr lang="en-US" sz="2900">
                <a:solidFill>
                  <a:srgbClr val="595959"/>
                </a:solidFill>
              </a:rPr>
              <a:t>Organizational use is not the same as personal use of social media.</a:t>
            </a:r>
          </a:p>
        </p:txBody>
      </p:sp>
      <p:sp>
        <p:nvSpPr>
          <p:cNvPr id="49155" name="TextBox 6"/>
          <p:cNvSpPr txBox="1">
            <a:spLocks noChangeArrowheads="1"/>
          </p:cNvSpPr>
          <p:nvPr/>
        </p:nvSpPr>
        <p:spPr bwMode="auto">
          <a:xfrm>
            <a:off x="381000" y="3124200"/>
            <a:ext cx="2819400" cy="569913"/>
          </a:xfrm>
          <a:prstGeom prst="rect">
            <a:avLst/>
          </a:prstGeom>
          <a:noFill/>
          <a:ln w="9525">
            <a:noFill/>
            <a:miter lim="800000"/>
            <a:headEnd/>
            <a:tailEnd/>
          </a:ln>
        </p:spPr>
        <p:txBody>
          <a:bodyPr>
            <a:spAutoFit/>
          </a:bodyPr>
          <a:lstStyle/>
          <a:p>
            <a:r>
              <a:rPr lang="en-US" sz="3100" b="1">
                <a:solidFill>
                  <a:srgbClr val="595959"/>
                </a:solidFill>
              </a:rPr>
              <a:t>Planning</a:t>
            </a:r>
          </a:p>
        </p:txBody>
      </p:sp>
      <p:sp>
        <p:nvSpPr>
          <p:cNvPr id="49156" name="TextBox 7"/>
          <p:cNvSpPr txBox="1">
            <a:spLocks noChangeArrowheads="1"/>
          </p:cNvSpPr>
          <p:nvPr/>
        </p:nvSpPr>
        <p:spPr bwMode="auto">
          <a:xfrm>
            <a:off x="2819400" y="4310063"/>
            <a:ext cx="2743200" cy="569912"/>
          </a:xfrm>
          <a:prstGeom prst="rect">
            <a:avLst/>
          </a:prstGeom>
          <a:noFill/>
          <a:ln w="9525">
            <a:noFill/>
            <a:miter lim="800000"/>
            <a:headEnd/>
            <a:tailEnd/>
          </a:ln>
        </p:spPr>
        <p:txBody>
          <a:bodyPr>
            <a:spAutoFit/>
          </a:bodyPr>
          <a:lstStyle/>
          <a:p>
            <a:r>
              <a:rPr lang="en-US" sz="3100" b="1">
                <a:solidFill>
                  <a:srgbClr val="595959"/>
                </a:solidFill>
              </a:rPr>
              <a:t>Patience</a:t>
            </a:r>
          </a:p>
        </p:txBody>
      </p:sp>
      <p:sp>
        <p:nvSpPr>
          <p:cNvPr id="49157" name="TextBox 8"/>
          <p:cNvSpPr txBox="1">
            <a:spLocks noChangeArrowheads="1"/>
          </p:cNvSpPr>
          <p:nvPr/>
        </p:nvSpPr>
        <p:spPr bwMode="auto">
          <a:xfrm>
            <a:off x="4919663" y="5334000"/>
            <a:ext cx="4235450" cy="569913"/>
          </a:xfrm>
          <a:prstGeom prst="rect">
            <a:avLst/>
          </a:prstGeom>
          <a:noFill/>
          <a:ln w="9525">
            <a:noFill/>
            <a:miter lim="800000"/>
            <a:headEnd/>
            <a:tailEnd/>
          </a:ln>
        </p:spPr>
        <p:txBody>
          <a:bodyPr>
            <a:spAutoFit/>
          </a:bodyPr>
          <a:lstStyle/>
          <a:p>
            <a:r>
              <a:rPr lang="en-US" sz="3100" b="1">
                <a:solidFill>
                  <a:srgbClr val="595959"/>
                </a:solidFill>
              </a:rPr>
              <a:t>Transparency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846388" y="228600"/>
            <a:ext cx="3527425" cy="1143000"/>
          </a:xfrm>
        </p:spPr>
        <p:txBody>
          <a:bodyPr/>
          <a:lstStyle/>
          <a:p>
            <a:r>
              <a:rPr lang="en-US" sz="3100" smtClean="0">
                <a:latin typeface="Arial" charset="0"/>
                <a:ea typeface="ＭＳ Ｐゴシック"/>
                <a:cs typeface="Arial" charset="0"/>
              </a:rPr>
              <a:t>Planning</a:t>
            </a:r>
          </a:p>
        </p:txBody>
      </p:sp>
      <p:sp>
        <p:nvSpPr>
          <p:cNvPr id="50178" name="TextBox 2"/>
          <p:cNvSpPr txBox="1">
            <a:spLocks noChangeArrowheads="1"/>
          </p:cNvSpPr>
          <p:nvPr/>
        </p:nvSpPr>
        <p:spPr bwMode="auto">
          <a:xfrm>
            <a:off x="1676400" y="2133600"/>
            <a:ext cx="5867400" cy="984250"/>
          </a:xfrm>
          <a:prstGeom prst="rect">
            <a:avLst/>
          </a:prstGeom>
          <a:noFill/>
          <a:ln w="9525">
            <a:noFill/>
            <a:miter lim="800000"/>
            <a:headEnd/>
            <a:tailEnd/>
          </a:ln>
        </p:spPr>
        <p:txBody>
          <a:bodyPr>
            <a:spAutoFit/>
          </a:bodyPr>
          <a:lstStyle/>
          <a:p>
            <a:pPr algn="ctr"/>
            <a:r>
              <a:rPr lang="en-US" sz="2900">
                <a:solidFill>
                  <a:srgbClr val="595959"/>
                </a:solidFill>
              </a:rPr>
              <a:t>Set goals and say them out loud. </a:t>
            </a:r>
          </a:p>
          <a:p>
            <a:pPr algn="ctr"/>
            <a:r>
              <a:rPr lang="en-US" sz="2900">
                <a:solidFill>
                  <a:srgbClr val="595959"/>
                </a:solidFill>
              </a:rPr>
              <a:t>Better yet, write them down.</a:t>
            </a:r>
          </a:p>
        </p:txBody>
      </p:sp>
      <p:sp>
        <p:nvSpPr>
          <p:cNvPr id="50179" name="TextBox 3"/>
          <p:cNvSpPr txBox="1">
            <a:spLocks noChangeArrowheads="1"/>
          </p:cNvSpPr>
          <p:nvPr/>
        </p:nvSpPr>
        <p:spPr bwMode="auto">
          <a:xfrm>
            <a:off x="273050" y="3879850"/>
            <a:ext cx="8674100" cy="539750"/>
          </a:xfrm>
          <a:prstGeom prst="rect">
            <a:avLst/>
          </a:prstGeom>
          <a:noFill/>
          <a:ln w="9525">
            <a:noFill/>
            <a:miter lim="800000"/>
            <a:headEnd/>
            <a:tailEnd/>
          </a:ln>
        </p:spPr>
        <p:txBody>
          <a:bodyPr wrap="none">
            <a:spAutoFit/>
          </a:bodyPr>
          <a:lstStyle/>
          <a:p>
            <a:r>
              <a:rPr lang="en-US" sz="2900">
                <a:solidFill>
                  <a:srgbClr val="595959"/>
                </a:solidFill>
              </a:rPr>
              <a:t>Designate multiple administrators for each platform.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981200" y="228600"/>
            <a:ext cx="6400800" cy="1143000"/>
          </a:xfrm>
        </p:spPr>
        <p:txBody>
          <a:bodyPr/>
          <a:lstStyle/>
          <a:p>
            <a:r>
              <a:rPr lang="en-US" sz="3100" smtClean="0">
                <a:latin typeface="Arial" charset="0"/>
                <a:ea typeface="ＭＳ Ｐゴシック"/>
                <a:cs typeface="Arial" charset="0"/>
              </a:rPr>
              <a:t>#UUsGetSocial Workshop Series</a:t>
            </a:r>
          </a:p>
        </p:txBody>
      </p:sp>
      <p:sp>
        <p:nvSpPr>
          <p:cNvPr id="3" name="Content Placeholder 2"/>
          <p:cNvSpPr>
            <a:spLocks noGrp="1"/>
          </p:cNvSpPr>
          <p:nvPr>
            <p:ph idx="1"/>
          </p:nvPr>
        </p:nvSpPr>
        <p:spPr>
          <a:xfrm>
            <a:off x="609600" y="1600200"/>
            <a:ext cx="8229600" cy="4572000"/>
          </a:xfrm>
          <a:extLst/>
        </p:spPr>
        <p:txBody>
          <a:bodyPr numCol="2">
            <a:normAutofit/>
          </a:bodyPr>
          <a:lstStyle/>
          <a:p>
            <a:pPr marL="0" indent="0" defTabSz="455879">
              <a:buFont typeface="Arial" charset="0"/>
              <a:buNone/>
              <a:defRPr/>
            </a:pPr>
            <a:r>
              <a:rPr lang="en-US" b="1" dirty="0"/>
              <a:t>#</a:t>
            </a:r>
            <a:r>
              <a:rPr lang="en-US" b="1" dirty="0" err="1"/>
              <a:t>UUsGetSocial</a:t>
            </a:r>
            <a:r>
              <a:rPr lang="en-US" b="1" dirty="0"/>
              <a:t>: How Congregations Can Deepen Engagement Online</a:t>
            </a:r>
          </a:p>
          <a:p>
            <a:pPr marL="0" indent="0" defTabSz="455879">
              <a:buFont typeface="Arial" charset="0"/>
              <a:buNone/>
              <a:defRPr/>
            </a:pPr>
            <a:r>
              <a:rPr lang="en-US" dirty="0"/>
              <a:t>You are here. </a:t>
            </a:r>
            <a:r>
              <a:rPr lang="en-US" dirty="0">
                <a:sym typeface="Wingdings"/>
              </a:rPr>
              <a:t></a:t>
            </a:r>
            <a:endParaRPr lang="en-US" dirty="0"/>
          </a:p>
          <a:p>
            <a:pPr marL="0" indent="0" defTabSz="455879">
              <a:buFont typeface="Arial" charset="0"/>
              <a:buNone/>
              <a:defRPr/>
            </a:pPr>
            <a:endParaRPr lang="en-US" dirty="0" smtClean="0"/>
          </a:p>
          <a:p>
            <a:pPr marL="0" indent="0" defTabSz="455879">
              <a:buFont typeface="Arial" charset="0"/>
              <a:buNone/>
              <a:defRPr/>
            </a:pPr>
            <a:r>
              <a:rPr lang="en-US" b="1" dirty="0" smtClean="0"/>
              <a:t>#</a:t>
            </a:r>
            <a:r>
              <a:rPr lang="en-US" b="1" dirty="0" err="1"/>
              <a:t>UUsGetSocial</a:t>
            </a:r>
            <a:r>
              <a:rPr lang="en-US" b="1" dirty="0"/>
              <a:t>: Updating Your Web Presence: Tools &amp; Tips</a:t>
            </a:r>
          </a:p>
          <a:p>
            <a:pPr marL="0" indent="0" defTabSz="455879">
              <a:buFont typeface="Arial" charset="0"/>
              <a:buNone/>
              <a:defRPr/>
            </a:pPr>
            <a:r>
              <a:rPr lang="en-US" dirty="0"/>
              <a:t>Thursday 4:00pm–5:15pm RICC Ballroom BC</a:t>
            </a:r>
          </a:p>
          <a:p>
            <a:pPr marL="0" indent="0" defTabSz="455879">
              <a:buFont typeface="Arial" charset="0"/>
              <a:buNone/>
              <a:defRPr/>
            </a:pPr>
            <a:endParaRPr lang="en-US" dirty="0" smtClean="0"/>
          </a:p>
          <a:p>
            <a:pPr marL="0" indent="0" defTabSz="455879">
              <a:buFont typeface="Arial" charset="0"/>
              <a:buNone/>
              <a:defRPr/>
            </a:pPr>
            <a:endParaRPr lang="en-US" b="1" dirty="0" smtClean="0"/>
          </a:p>
          <a:p>
            <a:pPr marL="0" indent="0" defTabSz="455879">
              <a:buFont typeface="Arial" charset="0"/>
              <a:buNone/>
              <a:defRPr/>
            </a:pPr>
            <a:r>
              <a:rPr lang="en-US" b="1" dirty="0" smtClean="0"/>
              <a:t>#</a:t>
            </a:r>
            <a:r>
              <a:rPr lang="en-US" b="1" dirty="0" err="1"/>
              <a:t>UUsGetSocial</a:t>
            </a:r>
            <a:r>
              <a:rPr lang="en-US" b="1" dirty="0"/>
              <a:t>: Reaching “</a:t>
            </a:r>
            <a:r>
              <a:rPr lang="en-US" b="1" dirty="0" err="1"/>
              <a:t>Nones</a:t>
            </a:r>
            <a:r>
              <a:rPr lang="en-US" b="1" dirty="0"/>
              <a:t>,” Activists, and Spiritual Seekers</a:t>
            </a:r>
          </a:p>
          <a:p>
            <a:pPr marL="0" indent="0" defTabSz="455879">
              <a:buFont typeface="Arial" charset="0"/>
              <a:buNone/>
              <a:defRPr/>
            </a:pPr>
            <a:r>
              <a:rPr lang="en-US" dirty="0"/>
              <a:t>Friday 10:15am—11:30am RICC Ballroom BC</a:t>
            </a:r>
          </a:p>
          <a:p>
            <a:pPr marL="0" indent="0" defTabSz="455879">
              <a:buFont typeface="Arial" charset="0"/>
              <a:buNone/>
              <a:defRPr/>
            </a:pPr>
            <a:endParaRPr lang="en-US" dirty="0" smtClean="0"/>
          </a:p>
          <a:p>
            <a:pPr marL="0" indent="0" defTabSz="455879">
              <a:buFont typeface="Arial" charset="0"/>
              <a:buNone/>
              <a:defRPr/>
            </a:pPr>
            <a:r>
              <a:rPr lang="en-US" b="1" dirty="0" smtClean="0"/>
              <a:t>#</a:t>
            </a:r>
            <a:r>
              <a:rPr lang="en-US" b="1" dirty="0" err="1"/>
              <a:t>UUsGetSocial</a:t>
            </a:r>
            <a:r>
              <a:rPr lang="en-US" b="1" dirty="0"/>
              <a:t>: Digging into Facebook, Twitter, Video-Making/Sharing</a:t>
            </a:r>
          </a:p>
          <a:p>
            <a:pPr marL="0" indent="0" defTabSz="455879">
              <a:buFont typeface="Arial" charset="0"/>
              <a:buNone/>
              <a:defRPr/>
            </a:pPr>
            <a:r>
              <a:rPr lang="en-US" dirty="0"/>
              <a:t>Saturday 10:15am—11:30am </a:t>
            </a:r>
            <a:endParaRPr lang="en-US" dirty="0" smtClean="0"/>
          </a:p>
          <a:p>
            <a:pPr marL="0" indent="0" defTabSz="455879">
              <a:buFont typeface="Arial" charset="0"/>
              <a:buNone/>
              <a:defRPr/>
            </a:pPr>
            <a:r>
              <a:rPr lang="en-US" dirty="0" smtClean="0"/>
              <a:t>RICC </a:t>
            </a:r>
            <a:r>
              <a:rPr lang="en-US" dirty="0"/>
              <a:t>Ballroom BC</a:t>
            </a:r>
          </a:p>
        </p:txBody>
      </p:sp>
      <p:sp>
        <p:nvSpPr>
          <p:cNvPr id="4" name="TextBox 3"/>
          <p:cNvSpPr txBox="1"/>
          <p:nvPr/>
        </p:nvSpPr>
        <p:spPr>
          <a:xfrm>
            <a:off x="228600" y="6324600"/>
            <a:ext cx="8686800" cy="381000"/>
          </a:xfrm>
          <a:prstGeom prst="rect">
            <a:avLst/>
          </a:prstGeom>
          <a:solidFill>
            <a:schemeClr val="bg1">
              <a:lumMod val="85000"/>
            </a:schemeClr>
          </a:solidFill>
        </p:spPr>
        <p:txBody>
          <a:bodyPr wrap="square">
            <a:spAutoFit/>
          </a:bodyPr>
          <a:lstStyle/>
          <a:p>
            <a:pPr fontAlgn="auto">
              <a:spcBef>
                <a:spcPts val="0"/>
              </a:spcBef>
              <a:spcAft>
                <a:spcPts val="0"/>
              </a:spcAft>
              <a:defRPr/>
            </a:pPr>
            <a:r>
              <a:rPr lang="en-US" dirty="0">
                <a:solidFill>
                  <a:srgbClr val="595959"/>
                </a:solidFill>
                <a:latin typeface="Arial" panose="020B0604020202020204" pitchFamily="34" charset="0"/>
                <a:cs typeface="Arial" panose="020B0604020202020204" pitchFamily="34" charset="0"/>
              </a:rPr>
              <a:t>This info is also at </a:t>
            </a:r>
            <a:r>
              <a:rPr lang="en-US" dirty="0" smtClean="0">
                <a:latin typeface="Arial" panose="020B0604020202020204" pitchFamily="34" charset="0"/>
                <a:cs typeface="Arial" panose="020B0604020202020204" pitchFamily="34" charset="0"/>
                <a:hlinkClick r:id="rId3"/>
              </a:rPr>
              <a:t>www.uua.org</a:t>
            </a:r>
            <a:r>
              <a:rPr lang="en-US" dirty="0">
                <a:latin typeface="Arial" panose="020B0604020202020204" pitchFamily="34" charset="0"/>
                <a:cs typeface="Arial" panose="020B0604020202020204" pitchFamily="34" charset="0"/>
                <a:hlinkClick r:id="rId3"/>
              </a:rPr>
              <a:t>/communications/ga/</a:t>
            </a:r>
            <a:r>
              <a:rPr lang="en-US" dirty="0" smtClean="0">
                <a:latin typeface="Arial" panose="020B0604020202020204" pitchFamily="34" charset="0"/>
                <a:cs typeface="Arial" panose="020B0604020202020204" pitchFamily="34" charset="0"/>
                <a:hlinkClick r:id="rId3"/>
              </a:rPr>
              <a:t>social</a:t>
            </a:r>
            <a:endParaRPr lang="en-US"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276600" y="304800"/>
            <a:ext cx="3527425" cy="1143000"/>
          </a:xfrm>
        </p:spPr>
        <p:txBody>
          <a:bodyPr/>
          <a:lstStyle/>
          <a:p>
            <a:r>
              <a:rPr lang="en-US" sz="3100" smtClean="0">
                <a:latin typeface="Arial" charset="0"/>
                <a:ea typeface="ＭＳ Ｐゴシック"/>
                <a:cs typeface="Arial" charset="0"/>
              </a:rPr>
              <a:t>Planning</a:t>
            </a:r>
          </a:p>
        </p:txBody>
      </p:sp>
      <p:sp>
        <p:nvSpPr>
          <p:cNvPr id="52226" name="TextBox 2"/>
          <p:cNvSpPr txBox="1">
            <a:spLocks noChangeArrowheads="1"/>
          </p:cNvSpPr>
          <p:nvPr/>
        </p:nvSpPr>
        <p:spPr bwMode="auto">
          <a:xfrm>
            <a:off x="533400" y="1752600"/>
            <a:ext cx="8153400" cy="538163"/>
          </a:xfrm>
          <a:prstGeom prst="rect">
            <a:avLst/>
          </a:prstGeom>
          <a:noFill/>
          <a:ln w="9525">
            <a:noFill/>
            <a:miter lim="800000"/>
            <a:headEnd/>
            <a:tailEnd/>
          </a:ln>
        </p:spPr>
        <p:txBody>
          <a:bodyPr>
            <a:spAutoFit/>
          </a:bodyPr>
          <a:lstStyle/>
          <a:p>
            <a:r>
              <a:rPr lang="en-US" sz="2900">
                <a:solidFill>
                  <a:srgbClr val="595959"/>
                </a:solidFill>
              </a:rPr>
              <a:t>What makes good content?</a:t>
            </a:r>
          </a:p>
        </p:txBody>
      </p:sp>
      <p:sp>
        <p:nvSpPr>
          <p:cNvPr id="52227" name="TextBox 4"/>
          <p:cNvSpPr txBox="1">
            <a:spLocks noChangeArrowheads="1"/>
          </p:cNvSpPr>
          <p:nvPr/>
        </p:nvSpPr>
        <p:spPr bwMode="auto">
          <a:xfrm>
            <a:off x="685800" y="2438400"/>
            <a:ext cx="7696200" cy="2800350"/>
          </a:xfrm>
          <a:prstGeom prst="rect">
            <a:avLst/>
          </a:prstGeom>
          <a:noFill/>
          <a:ln w="9525">
            <a:noFill/>
            <a:miter lim="800000"/>
            <a:headEnd/>
            <a:tailEnd/>
          </a:ln>
        </p:spPr>
        <p:txBody>
          <a:bodyPr>
            <a:spAutoFit/>
          </a:bodyPr>
          <a:lstStyle/>
          <a:p>
            <a:pPr marL="285750" indent="-285750">
              <a:buFont typeface="Arial" charset="0"/>
              <a:buChar char="•"/>
            </a:pPr>
            <a:r>
              <a:rPr lang="en-US" sz="2200">
                <a:solidFill>
                  <a:srgbClr val="595959"/>
                </a:solidFill>
              </a:rPr>
              <a:t>Hearts, not heads</a:t>
            </a:r>
          </a:p>
          <a:p>
            <a:pPr marL="285750" indent="-285750">
              <a:buFont typeface="Arial" charset="0"/>
              <a:buChar char="•"/>
            </a:pPr>
            <a:endParaRPr lang="en-US" sz="2200">
              <a:solidFill>
                <a:srgbClr val="595959"/>
              </a:solidFill>
            </a:endParaRPr>
          </a:p>
          <a:p>
            <a:pPr marL="285750" indent="-285750">
              <a:buFont typeface="Arial" charset="0"/>
              <a:buChar char="•"/>
            </a:pPr>
            <a:r>
              <a:rPr lang="en-US" sz="2200">
                <a:solidFill>
                  <a:srgbClr val="595959"/>
                </a:solidFill>
              </a:rPr>
              <a:t>Anger, anxiety, and awe</a:t>
            </a:r>
          </a:p>
          <a:p>
            <a:pPr marL="285750" indent="-285750">
              <a:buFont typeface="Arial" charset="0"/>
              <a:buChar char="•"/>
            </a:pPr>
            <a:endParaRPr lang="en-US" sz="2200">
              <a:solidFill>
                <a:srgbClr val="595959"/>
              </a:solidFill>
            </a:endParaRPr>
          </a:p>
          <a:p>
            <a:pPr marL="285750" indent="-285750">
              <a:buFont typeface="Arial" charset="0"/>
              <a:buChar char="•"/>
            </a:pPr>
            <a:r>
              <a:rPr lang="en-US" sz="2200">
                <a:solidFill>
                  <a:srgbClr val="595959"/>
                </a:solidFill>
              </a:rPr>
              <a:t>Spiritual content </a:t>
            </a:r>
          </a:p>
          <a:p>
            <a:pPr marL="742950" lvl="1" indent="-285750">
              <a:buFont typeface="Arial" charset="0"/>
              <a:buChar char="•"/>
            </a:pPr>
            <a:r>
              <a:rPr lang="en-US" sz="2200">
                <a:solidFill>
                  <a:srgbClr val="595959"/>
                </a:solidFill>
              </a:rPr>
              <a:t>Meditations, poetry, personal stories, theological guidance, pastoral messages, tough questions, miracles great and small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808288" y="304800"/>
            <a:ext cx="3603625" cy="1143000"/>
          </a:xfrm>
        </p:spPr>
        <p:txBody>
          <a:bodyPr/>
          <a:lstStyle/>
          <a:p>
            <a:r>
              <a:rPr lang="en-US" sz="3100" smtClean="0">
                <a:latin typeface="Arial" charset="0"/>
                <a:ea typeface="ＭＳ Ｐゴシック"/>
                <a:cs typeface="Arial" charset="0"/>
              </a:rPr>
              <a:t>Planning</a:t>
            </a:r>
          </a:p>
        </p:txBody>
      </p:sp>
      <p:sp>
        <p:nvSpPr>
          <p:cNvPr id="54274" name="TextBox 2"/>
          <p:cNvSpPr txBox="1">
            <a:spLocks noChangeArrowheads="1"/>
          </p:cNvSpPr>
          <p:nvPr/>
        </p:nvSpPr>
        <p:spPr bwMode="auto">
          <a:xfrm>
            <a:off x="533400" y="1828800"/>
            <a:ext cx="8153400" cy="3600986"/>
          </a:xfrm>
          <a:prstGeom prst="rect">
            <a:avLst/>
          </a:prstGeom>
          <a:noFill/>
          <a:ln w="9525">
            <a:noFill/>
            <a:miter lim="800000"/>
            <a:headEnd/>
            <a:tailEnd/>
          </a:ln>
        </p:spPr>
        <p:txBody>
          <a:bodyPr>
            <a:spAutoFit/>
          </a:bodyPr>
          <a:lstStyle/>
          <a:p>
            <a:pPr marL="285750" indent="-285750">
              <a:buFont typeface="Arial" charset="0"/>
              <a:buChar char="•"/>
            </a:pPr>
            <a:r>
              <a:rPr lang="en-US" sz="2200" dirty="0">
                <a:solidFill>
                  <a:srgbClr val="595959"/>
                </a:solidFill>
              </a:rPr>
              <a:t>Did I mention images?</a:t>
            </a:r>
          </a:p>
          <a:p>
            <a:pPr marL="742950" lvl="1" indent="-285750">
              <a:buFont typeface="Arial" charset="0"/>
              <a:buChar char="•"/>
            </a:pPr>
            <a:r>
              <a:rPr lang="en-US" sz="2200" dirty="0">
                <a:solidFill>
                  <a:srgbClr val="595959"/>
                </a:solidFill>
              </a:rPr>
              <a:t>UU Stock Photo </a:t>
            </a:r>
            <a:r>
              <a:rPr lang="en-US" sz="2200" dirty="0" smtClean="0">
                <a:solidFill>
                  <a:srgbClr val="595959"/>
                </a:solidFill>
              </a:rPr>
              <a:t/>
            </a:r>
            <a:br>
              <a:rPr lang="en-US" sz="2200" dirty="0" smtClean="0">
                <a:solidFill>
                  <a:srgbClr val="595959"/>
                </a:solidFill>
              </a:rPr>
            </a:br>
            <a:r>
              <a:rPr lang="en-US" sz="2400" dirty="0" smtClean="0">
                <a:latin typeface="Calibri" pitchFamily="34" charset="0"/>
                <a:hlinkClick r:id="rId3"/>
              </a:rPr>
              <a:t>www.flickr.com</a:t>
            </a:r>
            <a:r>
              <a:rPr lang="en-US" sz="2400" dirty="0">
                <a:latin typeface="Calibri" pitchFamily="34" charset="0"/>
                <a:hlinkClick r:id="rId3"/>
              </a:rPr>
              <a:t>/groups/uustockphoto</a:t>
            </a:r>
            <a:endParaRPr lang="en-US" sz="2400" dirty="0">
              <a:latin typeface="Calibri" pitchFamily="34" charset="0"/>
            </a:endParaRPr>
          </a:p>
          <a:p>
            <a:pPr marL="742950" lvl="1" indent="-285750">
              <a:buFont typeface="Arial" charset="0"/>
              <a:buChar char="•"/>
            </a:pPr>
            <a:r>
              <a:rPr lang="en-US" sz="2200" dirty="0">
                <a:solidFill>
                  <a:srgbClr val="595959"/>
                </a:solidFill>
              </a:rPr>
              <a:t>UU World’s Flickr account </a:t>
            </a:r>
            <a:r>
              <a:rPr lang="en-US" sz="2400" dirty="0" smtClean="0">
                <a:latin typeface="Calibri" pitchFamily="34" charset="0"/>
                <a:hlinkClick r:id="rId4"/>
              </a:rPr>
              <a:t>www.flickr.com</a:t>
            </a:r>
            <a:r>
              <a:rPr lang="en-US" sz="2400" dirty="0">
                <a:latin typeface="Calibri" pitchFamily="34" charset="0"/>
                <a:hlinkClick r:id="rId4"/>
              </a:rPr>
              <a:t>/photos/</a:t>
            </a:r>
            <a:r>
              <a:rPr lang="en-US" sz="2400" dirty="0" smtClean="0">
                <a:latin typeface="Calibri" pitchFamily="34" charset="0"/>
                <a:hlinkClick r:id="rId4"/>
              </a:rPr>
              <a:t>uuworld</a:t>
            </a:r>
            <a:endParaRPr lang="en-US" sz="2400" dirty="0">
              <a:latin typeface="Calibri" pitchFamily="34" charset="0"/>
            </a:endParaRPr>
          </a:p>
          <a:p>
            <a:pPr marL="742950" lvl="1" indent="-285750">
              <a:buFont typeface="Arial" charset="0"/>
              <a:buChar char="•"/>
            </a:pPr>
            <a:r>
              <a:rPr lang="en-US" sz="2200" dirty="0">
                <a:solidFill>
                  <a:srgbClr val="595959"/>
                </a:solidFill>
              </a:rPr>
              <a:t>SSL’s Flickr account </a:t>
            </a:r>
            <a:r>
              <a:rPr lang="en-US" sz="2400" dirty="0" smtClean="0">
                <a:latin typeface="Calibri" pitchFamily="34" charset="0"/>
                <a:hlinkClick r:id="rId5"/>
              </a:rPr>
              <a:t>www.flickr.com</a:t>
            </a:r>
            <a:r>
              <a:rPr lang="en-US" sz="2400" dirty="0">
                <a:latin typeface="Calibri" pitchFamily="34" charset="0"/>
                <a:hlinkClick r:id="rId5"/>
              </a:rPr>
              <a:t>/photos/standonthesideoflove</a:t>
            </a:r>
            <a:endParaRPr lang="en-US" sz="2400" dirty="0">
              <a:latin typeface="Calibri" pitchFamily="34" charset="0"/>
            </a:endParaRPr>
          </a:p>
          <a:p>
            <a:pPr marL="285750" indent="-285750">
              <a:buFont typeface="Arial" charset="0"/>
              <a:buChar char="•"/>
            </a:pPr>
            <a:endParaRPr lang="en-US" sz="2400" dirty="0">
              <a:latin typeface="Calibri" pitchFamily="34" charset="0"/>
            </a:endParaRPr>
          </a:p>
          <a:p>
            <a:pPr marL="285750" indent="-285750">
              <a:buFont typeface="Arial" charset="0"/>
              <a:buChar char="•"/>
            </a:pPr>
            <a:r>
              <a:rPr lang="en-US" sz="2200" dirty="0">
                <a:solidFill>
                  <a:srgbClr val="595959"/>
                </a:solidFill>
              </a:rPr>
              <a:t>Permissions!</a:t>
            </a:r>
          </a:p>
          <a:p>
            <a:pPr marL="742950" lvl="1" indent="-285750">
              <a:buFont typeface="Arial" charset="0"/>
              <a:buChar char="•"/>
            </a:pPr>
            <a:r>
              <a:rPr lang="en-US" sz="2200" dirty="0" smtClean="0">
                <a:solidFill>
                  <a:srgbClr val="595959"/>
                </a:solidFill>
                <a:hlinkClick r:id="rId6"/>
              </a:rPr>
              <a:t>www.uua.org</a:t>
            </a:r>
            <a:r>
              <a:rPr lang="en-US" sz="2200" dirty="0">
                <a:solidFill>
                  <a:srgbClr val="595959"/>
                </a:solidFill>
                <a:hlinkClick r:id="rId6"/>
              </a:rPr>
              <a:t>/communications/video/192275.shtml</a:t>
            </a:r>
            <a:r>
              <a:rPr lang="en-US" sz="2200" dirty="0">
                <a:solidFill>
                  <a:srgbClr val="595959"/>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505200" y="381000"/>
            <a:ext cx="3603625" cy="1143000"/>
          </a:xfrm>
        </p:spPr>
        <p:txBody>
          <a:bodyPr/>
          <a:lstStyle/>
          <a:p>
            <a:r>
              <a:rPr lang="en-US" sz="3100" smtClean="0">
                <a:latin typeface="Arial" charset="0"/>
                <a:ea typeface="ＭＳ Ｐゴシック"/>
                <a:cs typeface="Arial" charset="0"/>
              </a:rPr>
              <a:t>Patience</a:t>
            </a:r>
          </a:p>
        </p:txBody>
      </p:sp>
      <p:sp>
        <p:nvSpPr>
          <p:cNvPr id="56322" name="TextBox 3"/>
          <p:cNvSpPr txBox="1">
            <a:spLocks noChangeArrowheads="1"/>
          </p:cNvSpPr>
          <p:nvPr/>
        </p:nvSpPr>
        <p:spPr bwMode="auto">
          <a:xfrm>
            <a:off x="609600" y="1846263"/>
            <a:ext cx="7848600" cy="3140075"/>
          </a:xfrm>
          <a:prstGeom prst="rect">
            <a:avLst/>
          </a:prstGeom>
          <a:noFill/>
          <a:ln w="9525">
            <a:noFill/>
            <a:miter lim="800000"/>
            <a:headEnd/>
            <a:tailEnd/>
          </a:ln>
        </p:spPr>
        <p:txBody>
          <a:bodyPr>
            <a:spAutoFit/>
          </a:bodyPr>
          <a:lstStyle/>
          <a:p>
            <a:pPr marL="457200" indent="-457200">
              <a:buFont typeface="Arial" charset="0"/>
              <a:buChar char="•"/>
            </a:pPr>
            <a:r>
              <a:rPr lang="en-US" sz="2200" b="1">
                <a:solidFill>
                  <a:srgbClr val="595959"/>
                </a:solidFill>
              </a:rPr>
              <a:t>Get to know your audience</a:t>
            </a:r>
          </a:p>
          <a:p>
            <a:pPr marL="457200" indent="-457200">
              <a:buFont typeface="Arial" charset="0"/>
              <a:buChar char="•"/>
            </a:pPr>
            <a:endParaRPr lang="en-US" sz="2200">
              <a:solidFill>
                <a:srgbClr val="595959"/>
              </a:solidFill>
            </a:endParaRPr>
          </a:p>
          <a:p>
            <a:pPr marL="914400" lvl="1" indent="-457200">
              <a:buFont typeface="Arial" charset="0"/>
              <a:buChar char="•"/>
            </a:pPr>
            <a:r>
              <a:rPr lang="en-US" sz="2200">
                <a:solidFill>
                  <a:srgbClr val="595959"/>
                </a:solidFill>
              </a:rPr>
              <a:t>Well-timed and timely content</a:t>
            </a:r>
          </a:p>
          <a:p>
            <a:pPr marL="457200" indent="-457200">
              <a:buFont typeface="Arial" charset="0"/>
              <a:buChar char="•"/>
            </a:pPr>
            <a:endParaRPr lang="en-US" sz="2200">
              <a:solidFill>
                <a:srgbClr val="595959"/>
              </a:solidFill>
            </a:endParaRPr>
          </a:p>
          <a:p>
            <a:pPr marL="457200" indent="-457200">
              <a:buFont typeface="Arial" charset="0"/>
              <a:buChar char="•"/>
            </a:pPr>
            <a:r>
              <a:rPr lang="en-US" sz="2200" b="1">
                <a:solidFill>
                  <a:srgbClr val="595959"/>
                </a:solidFill>
              </a:rPr>
              <a:t>Grow your audience by reaching out to newcomers</a:t>
            </a:r>
          </a:p>
          <a:p>
            <a:pPr marL="457200" indent="-457200">
              <a:buFont typeface="Arial" charset="0"/>
              <a:buChar char="•"/>
            </a:pPr>
            <a:endParaRPr lang="en-US" sz="2200" b="1">
              <a:solidFill>
                <a:srgbClr val="595959"/>
              </a:solidFill>
            </a:endParaRPr>
          </a:p>
          <a:p>
            <a:pPr marL="457200" indent="-457200">
              <a:buFont typeface="Arial" charset="0"/>
              <a:buChar char="•"/>
            </a:pPr>
            <a:r>
              <a:rPr lang="en-US" sz="2200" b="1">
                <a:solidFill>
                  <a:srgbClr val="595959"/>
                </a:solidFill>
              </a:rPr>
              <a:t>All social media platforms are public</a:t>
            </a:r>
          </a:p>
          <a:p>
            <a:pPr marL="457200" indent="-457200">
              <a:buFont typeface="Arial" charset="0"/>
              <a:buChar char="•"/>
            </a:pPr>
            <a:endParaRPr lang="en-US" sz="2200">
              <a:solidFill>
                <a:srgbClr val="595959"/>
              </a:solidFill>
            </a:endParaRPr>
          </a:p>
          <a:p>
            <a:pPr marL="914400" lvl="1" indent="-457200">
              <a:buFont typeface="Arial" charset="0"/>
              <a:buChar char="•"/>
            </a:pPr>
            <a:r>
              <a:rPr lang="en-US" sz="2200">
                <a:solidFill>
                  <a:srgbClr val="595959"/>
                </a:solidFill>
              </a:rPr>
              <a:t>We are all ambassadors for our faith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a:srcRect/>
          <a:stretch>
            <a:fillRect/>
          </a:stretch>
        </p:blipFill>
        <p:spPr bwMode="auto">
          <a:xfrm>
            <a:off x="65088" y="338138"/>
            <a:ext cx="4733925" cy="6172200"/>
          </a:xfrm>
          <a:prstGeom prst="rect">
            <a:avLst/>
          </a:prstGeom>
          <a:noFill/>
          <a:ln w="9525">
            <a:noFill/>
            <a:miter lim="800000"/>
            <a:headEnd/>
            <a:tailEnd/>
          </a:ln>
        </p:spPr>
      </p:pic>
      <p:pic>
        <p:nvPicPr>
          <p:cNvPr id="58370" name="Picture 3"/>
          <p:cNvPicPr>
            <a:picLocks noChangeAspect="1" noChangeArrowheads="1"/>
          </p:cNvPicPr>
          <p:nvPr/>
        </p:nvPicPr>
        <p:blipFill>
          <a:blip r:embed="rId4"/>
          <a:srcRect/>
          <a:stretch>
            <a:fillRect/>
          </a:stretch>
        </p:blipFill>
        <p:spPr bwMode="auto">
          <a:xfrm>
            <a:off x="4419600" y="228600"/>
            <a:ext cx="4724400" cy="504825"/>
          </a:xfrm>
          <a:prstGeom prst="rect">
            <a:avLst/>
          </a:prstGeom>
          <a:noFill/>
          <a:ln w="9525">
            <a:noFill/>
            <a:miter lim="800000"/>
            <a:headEnd/>
            <a:tailEnd/>
          </a:ln>
        </p:spPr>
      </p:pic>
      <p:pic>
        <p:nvPicPr>
          <p:cNvPr id="58371" name="Picture 4"/>
          <p:cNvPicPr>
            <a:picLocks noChangeAspect="1" noChangeArrowheads="1"/>
          </p:cNvPicPr>
          <p:nvPr/>
        </p:nvPicPr>
        <p:blipFill>
          <a:blip r:embed="rId5"/>
          <a:srcRect/>
          <a:stretch>
            <a:fillRect/>
          </a:stretch>
        </p:blipFill>
        <p:spPr bwMode="auto">
          <a:xfrm>
            <a:off x="4776788" y="757238"/>
            <a:ext cx="4181475" cy="2676525"/>
          </a:xfrm>
          <a:prstGeom prst="rect">
            <a:avLst/>
          </a:prstGeom>
          <a:noFill/>
          <a:ln w="9525">
            <a:noFill/>
            <a:miter lim="800000"/>
            <a:headEnd/>
            <a:tailEnd/>
          </a:ln>
        </p:spPr>
      </p:pic>
      <p:pic>
        <p:nvPicPr>
          <p:cNvPr id="58372" name="Picture 6"/>
          <p:cNvPicPr>
            <a:picLocks noChangeAspect="1" noChangeArrowheads="1"/>
          </p:cNvPicPr>
          <p:nvPr/>
        </p:nvPicPr>
        <p:blipFill>
          <a:blip r:embed="rId6"/>
          <a:srcRect/>
          <a:stretch>
            <a:fillRect/>
          </a:stretch>
        </p:blipFill>
        <p:spPr bwMode="auto">
          <a:xfrm>
            <a:off x="4675188" y="3810000"/>
            <a:ext cx="4386262" cy="28098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ChangeAspect="1" noChangeArrowheads="1"/>
          </p:cNvPicPr>
          <p:nvPr/>
        </p:nvPicPr>
        <p:blipFill>
          <a:blip r:embed="rId3"/>
          <a:srcRect/>
          <a:stretch>
            <a:fillRect/>
          </a:stretch>
        </p:blipFill>
        <p:spPr bwMode="auto">
          <a:xfrm>
            <a:off x="4467225" y="152400"/>
            <a:ext cx="4665663" cy="3629025"/>
          </a:xfrm>
          <a:prstGeom prst="rect">
            <a:avLst/>
          </a:prstGeom>
          <a:noFill/>
          <a:ln w="9525">
            <a:noFill/>
            <a:miter lim="800000"/>
            <a:headEnd/>
            <a:tailEnd/>
          </a:ln>
        </p:spPr>
      </p:pic>
      <p:pic>
        <p:nvPicPr>
          <p:cNvPr id="60418" name="Picture 2"/>
          <p:cNvPicPr>
            <a:picLocks noChangeAspect="1" noChangeArrowheads="1"/>
          </p:cNvPicPr>
          <p:nvPr/>
        </p:nvPicPr>
        <p:blipFill>
          <a:blip r:embed="rId4"/>
          <a:srcRect/>
          <a:stretch>
            <a:fillRect/>
          </a:stretch>
        </p:blipFill>
        <p:spPr bwMode="auto">
          <a:xfrm>
            <a:off x="152400" y="457200"/>
            <a:ext cx="4714875" cy="5772150"/>
          </a:xfrm>
          <a:prstGeom prst="rect">
            <a:avLst/>
          </a:prstGeom>
          <a:noFill/>
          <a:ln w="9525">
            <a:noFill/>
            <a:miter lim="800000"/>
            <a:headEnd/>
            <a:tailEnd/>
          </a:ln>
        </p:spPr>
      </p:pic>
      <p:pic>
        <p:nvPicPr>
          <p:cNvPr id="60419" name="Picture 4"/>
          <p:cNvPicPr>
            <a:picLocks noChangeAspect="1" noChangeArrowheads="1"/>
          </p:cNvPicPr>
          <p:nvPr/>
        </p:nvPicPr>
        <p:blipFill>
          <a:blip r:embed="rId5"/>
          <a:srcRect/>
          <a:stretch>
            <a:fillRect/>
          </a:stretch>
        </p:blipFill>
        <p:spPr bwMode="auto">
          <a:xfrm>
            <a:off x="4287838" y="4800600"/>
            <a:ext cx="4733925" cy="11239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S:\General Assembly\2014\UUsGetSocial Workshop 1\Images\troll dolls.jpg"/>
          <p:cNvPicPr>
            <a:picLocks noChangeAspect="1" noChangeArrowheads="1"/>
          </p:cNvPicPr>
          <p:nvPr/>
        </p:nvPicPr>
        <p:blipFill>
          <a:blip r:embed="rId3"/>
          <a:srcRect/>
          <a:stretch>
            <a:fillRect/>
          </a:stretch>
        </p:blipFill>
        <p:spPr bwMode="auto">
          <a:xfrm>
            <a:off x="5213350" y="3581400"/>
            <a:ext cx="3473450" cy="1954213"/>
          </a:xfrm>
          <a:prstGeom prst="rect">
            <a:avLst/>
          </a:prstGeom>
          <a:noFill/>
          <a:ln w="9525">
            <a:noFill/>
            <a:miter lim="800000"/>
            <a:headEnd/>
            <a:tailEnd/>
          </a:ln>
        </p:spPr>
      </p:pic>
      <p:sp>
        <p:nvSpPr>
          <p:cNvPr id="61442" name="Title 1"/>
          <p:cNvSpPr>
            <a:spLocks noGrp="1"/>
          </p:cNvSpPr>
          <p:nvPr>
            <p:ph type="title"/>
          </p:nvPr>
        </p:nvSpPr>
        <p:spPr>
          <a:xfrm>
            <a:off x="3276600" y="293688"/>
            <a:ext cx="3527425" cy="1143000"/>
          </a:xfrm>
        </p:spPr>
        <p:txBody>
          <a:bodyPr/>
          <a:lstStyle/>
          <a:p>
            <a:r>
              <a:rPr lang="en-US" sz="3100" smtClean="0">
                <a:latin typeface="Arial" charset="0"/>
                <a:ea typeface="ＭＳ Ｐゴシック"/>
                <a:cs typeface="Arial" charset="0"/>
              </a:rPr>
              <a:t>Transparency</a:t>
            </a:r>
          </a:p>
        </p:txBody>
      </p:sp>
      <p:sp>
        <p:nvSpPr>
          <p:cNvPr id="61443" name="Rectangle 2"/>
          <p:cNvSpPr>
            <a:spLocks noChangeArrowheads="1"/>
          </p:cNvSpPr>
          <p:nvPr/>
        </p:nvSpPr>
        <p:spPr bwMode="auto">
          <a:xfrm>
            <a:off x="457200" y="1447800"/>
            <a:ext cx="8229600" cy="3478213"/>
          </a:xfrm>
          <a:prstGeom prst="rect">
            <a:avLst/>
          </a:prstGeom>
          <a:noFill/>
          <a:ln w="9525">
            <a:noFill/>
            <a:miter lim="800000"/>
            <a:headEnd/>
            <a:tailEnd/>
          </a:ln>
        </p:spPr>
        <p:txBody>
          <a:bodyPr>
            <a:spAutoFit/>
          </a:bodyPr>
          <a:lstStyle/>
          <a:p>
            <a:pPr marL="285750" indent="-285750">
              <a:buFont typeface="Arial" charset="0"/>
              <a:buChar char="•"/>
            </a:pPr>
            <a:r>
              <a:rPr lang="en-US" sz="2200" b="1">
                <a:solidFill>
                  <a:srgbClr val="595959"/>
                </a:solidFill>
              </a:rPr>
              <a:t>The whole organization should know when you adopt a new tool.</a:t>
            </a:r>
          </a:p>
          <a:p>
            <a:pPr marL="285750" indent="-285750">
              <a:buFont typeface="Arial" charset="0"/>
              <a:buChar char="•"/>
            </a:pPr>
            <a:endParaRPr lang="en-US" sz="2200" b="1">
              <a:solidFill>
                <a:srgbClr val="595959"/>
              </a:solidFill>
            </a:endParaRPr>
          </a:p>
          <a:p>
            <a:pPr marL="285750" indent="-285750">
              <a:buFont typeface="Arial" charset="0"/>
              <a:buChar char="•"/>
            </a:pPr>
            <a:r>
              <a:rPr lang="en-US" sz="2200" b="1">
                <a:solidFill>
                  <a:srgbClr val="595959"/>
                </a:solidFill>
              </a:rPr>
              <a:t>Have a content management policy that is public</a:t>
            </a:r>
          </a:p>
          <a:p>
            <a:pPr marL="285750" indent="-285750">
              <a:buFont typeface="Arial" charset="0"/>
              <a:buChar char="•"/>
            </a:pPr>
            <a:endParaRPr lang="en-US" sz="2200" b="1">
              <a:solidFill>
                <a:srgbClr val="595959"/>
              </a:solidFill>
            </a:endParaRPr>
          </a:p>
          <a:p>
            <a:pPr marL="285750" indent="-285750">
              <a:buFont typeface="Arial" charset="0"/>
              <a:buChar char="•"/>
            </a:pPr>
            <a:r>
              <a:rPr lang="en-US" sz="2200" b="1">
                <a:solidFill>
                  <a:srgbClr val="595959"/>
                </a:solidFill>
              </a:rPr>
              <a:t>Feel empowered to delete!</a:t>
            </a:r>
          </a:p>
          <a:p>
            <a:pPr marL="285750" indent="-285750">
              <a:buFont typeface="Arial" charset="0"/>
              <a:buChar char="•"/>
            </a:pPr>
            <a:endParaRPr lang="en-US" sz="2200" b="1">
              <a:solidFill>
                <a:srgbClr val="595959"/>
              </a:solidFill>
            </a:endParaRPr>
          </a:p>
          <a:p>
            <a:pPr marL="285750" indent="-285750">
              <a:buFont typeface="Arial" charset="0"/>
              <a:buChar char="•"/>
            </a:pPr>
            <a:r>
              <a:rPr lang="en-US" sz="2200" b="1">
                <a:solidFill>
                  <a:srgbClr val="595959"/>
                </a:solidFill>
              </a:rPr>
              <a:t>Feel empowered to ban people!</a:t>
            </a:r>
          </a:p>
          <a:p>
            <a:pPr marL="285750" indent="-285750">
              <a:buFont typeface="Arial" charset="0"/>
              <a:buChar char="•"/>
            </a:pPr>
            <a:endParaRPr lang="en-US" sz="2200">
              <a:solidFill>
                <a:srgbClr val="595959"/>
              </a:solidFill>
            </a:endParaRPr>
          </a:p>
          <a:p>
            <a:pPr marL="742950" lvl="1" indent="-285750">
              <a:buFont typeface="Arial" charset="0"/>
              <a:buChar char="•"/>
            </a:pPr>
            <a:r>
              <a:rPr lang="en-US" sz="2200">
                <a:solidFill>
                  <a:srgbClr val="595959"/>
                </a:solidFill>
              </a:rPr>
              <a:t>Trolls are real!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895600" y="304800"/>
            <a:ext cx="3200400" cy="1143000"/>
          </a:xfrm>
        </p:spPr>
        <p:txBody>
          <a:bodyPr/>
          <a:lstStyle/>
          <a:p>
            <a:r>
              <a:rPr lang="en-US" sz="3100" smtClean="0">
                <a:latin typeface="Arial" charset="0"/>
                <a:ea typeface="ＭＳ Ｐゴシック"/>
                <a:cs typeface="Arial" charset="0"/>
              </a:rPr>
              <a:t>Transparency</a:t>
            </a:r>
          </a:p>
        </p:txBody>
      </p:sp>
      <p:sp>
        <p:nvSpPr>
          <p:cNvPr id="63490" name="TextBox 2"/>
          <p:cNvSpPr txBox="1">
            <a:spLocks noChangeArrowheads="1"/>
          </p:cNvSpPr>
          <p:nvPr/>
        </p:nvSpPr>
        <p:spPr bwMode="auto">
          <a:xfrm>
            <a:off x="762000" y="1524000"/>
            <a:ext cx="7467600" cy="3816429"/>
          </a:xfrm>
          <a:prstGeom prst="rect">
            <a:avLst/>
          </a:prstGeom>
          <a:noFill/>
          <a:ln w="9525">
            <a:noFill/>
            <a:miter lim="800000"/>
            <a:headEnd/>
            <a:tailEnd/>
          </a:ln>
        </p:spPr>
        <p:txBody>
          <a:bodyPr>
            <a:spAutoFit/>
          </a:bodyPr>
          <a:lstStyle/>
          <a:p>
            <a:r>
              <a:rPr lang="en-US" sz="2200" dirty="0">
                <a:solidFill>
                  <a:srgbClr val="595959"/>
                </a:solidFill>
              </a:rPr>
              <a:t>The UUA’s content moderation policy is included in the About section of our Facebook page. You may adapt our policy for your own use, or see other examples:</a:t>
            </a:r>
          </a:p>
          <a:p>
            <a:r>
              <a:rPr lang="en-US" sz="2200" dirty="0" smtClean="0">
                <a:hlinkClick r:id="rId3"/>
              </a:rPr>
              <a:t>www.uua.org</a:t>
            </a:r>
            <a:r>
              <a:rPr lang="en-US" sz="2200" dirty="0">
                <a:hlinkClick r:id="rId3"/>
              </a:rPr>
              <a:t>/communications/facebook/192278.shtml</a:t>
            </a:r>
            <a:r>
              <a:rPr lang="en-US" sz="2200" dirty="0"/>
              <a:t> </a:t>
            </a:r>
          </a:p>
          <a:p>
            <a:endParaRPr lang="en-US" sz="2200" dirty="0"/>
          </a:p>
          <a:p>
            <a:r>
              <a:rPr lang="en-US" sz="2200" dirty="0">
                <a:solidFill>
                  <a:srgbClr val="595959"/>
                </a:solidFill>
              </a:rPr>
              <a:t>Our blog commenting policy:</a:t>
            </a:r>
            <a:r>
              <a:rPr lang="en-US" sz="2200" dirty="0"/>
              <a:t> </a:t>
            </a:r>
            <a:r>
              <a:rPr lang="en-US" sz="2200" dirty="0" smtClean="0">
                <a:hlinkClick r:id="rId4"/>
              </a:rPr>
              <a:t>www.uua.org</a:t>
            </a:r>
            <a:r>
              <a:rPr lang="en-US" sz="2200" dirty="0">
                <a:hlinkClick r:id="rId4"/>
              </a:rPr>
              <a:t>/communications/blogs/189409.shtml</a:t>
            </a:r>
            <a:r>
              <a:rPr lang="en-US" sz="2200" dirty="0"/>
              <a:t> </a:t>
            </a:r>
          </a:p>
          <a:p>
            <a:endParaRPr lang="en-US" sz="2200" dirty="0"/>
          </a:p>
          <a:p>
            <a:r>
              <a:rPr lang="en-US" sz="2200" dirty="0">
                <a:solidFill>
                  <a:srgbClr val="595959"/>
                </a:solidFill>
              </a:rPr>
              <a:t>Tips for engaging in civil discourse online, based on our 7 Principles:</a:t>
            </a:r>
            <a:r>
              <a:rPr lang="en-US" sz="2200" dirty="0"/>
              <a:t> </a:t>
            </a:r>
            <a:r>
              <a:rPr lang="en-US" sz="2200" dirty="0" smtClean="0"/>
              <a:t/>
            </a:r>
            <a:br>
              <a:rPr lang="en-US" sz="2200" dirty="0" smtClean="0"/>
            </a:br>
            <a:r>
              <a:rPr lang="en-US" sz="2200" dirty="0" smtClean="0">
                <a:hlinkClick r:id="rId5"/>
              </a:rPr>
              <a:t>www.uua.org</a:t>
            </a:r>
            <a:r>
              <a:rPr lang="en-US" sz="2200" dirty="0">
                <a:hlinkClick r:id="rId5"/>
              </a:rPr>
              <a:t>/communications/199425.shtml</a:t>
            </a:r>
            <a:r>
              <a:rPr lang="en-US" sz="22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latin typeface="Arial" charset="0"/>
                <a:ea typeface="ＭＳ Ｐゴシック"/>
                <a:cs typeface="Arial" charset="0"/>
              </a:rPr>
              <a:t>Lateral Learning/Continuing Education</a:t>
            </a:r>
          </a:p>
        </p:txBody>
      </p:sp>
      <p:sp>
        <p:nvSpPr>
          <p:cNvPr id="3" name="Content Placeholder 2"/>
          <p:cNvSpPr>
            <a:spLocks noGrp="1"/>
          </p:cNvSpPr>
          <p:nvPr>
            <p:ph idx="1"/>
          </p:nvPr>
        </p:nvSpPr>
        <p:spPr>
          <a:xfrm>
            <a:off x="434975" y="1828800"/>
            <a:ext cx="4365625" cy="3810000"/>
          </a:xfrm>
        </p:spPr>
        <p:txBody>
          <a:bodyPr/>
          <a:lstStyle/>
          <a:p>
            <a:pPr marL="0" indent="0" defTabSz="455879">
              <a:buFont typeface="Arial" charset="0"/>
              <a:buNone/>
              <a:defRPr/>
            </a:pPr>
            <a:r>
              <a:rPr lang="en-US" dirty="0" smtClean="0"/>
              <a:t>UU Facebook Labs &amp; Groups </a:t>
            </a:r>
          </a:p>
          <a:p>
            <a:pPr marL="341909" indent="-341909" defTabSz="455879">
              <a:defRPr/>
            </a:pPr>
            <a:r>
              <a:rPr lang="en-US" dirty="0" smtClean="0"/>
              <a:t>UU Media Collaborative</a:t>
            </a:r>
          </a:p>
          <a:p>
            <a:pPr marL="341909" indent="-341909" defTabSz="455879">
              <a:defRPr/>
            </a:pPr>
            <a:r>
              <a:rPr lang="en-US" dirty="0" smtClean="0"/>
              <a:t>UU Blogger’s Workshop</a:t>
            </a:r>
          </a:p>
          <a:p>
            <a:pPr marL="341909" indent="-341909" defTabSz="455879">
              <a:defRPr/>
            </a:pPr>
            <a:r>
              <a:rPr lang="en-US" dirty="0" smtClean="0"/>
              <a:t>UU Social Media Lab</a:t>
            </a:r>
          </a:p>
          <a:p>
            <a:pPr marL="341909" indent="-341909" defTabSz="455879">
              <a:defRPr/>
            </a:pPr>
            <a:r>
              <a:rPr lang="en-US" dirty="0" smtClean="0"/>
              <a:t>UU Growth Lab</a:t>
            </a:r>
          </a:p>
          <a:p>
            <a:pPr marL="341909" indent="-341909" defTabSz="455879">
              <a:defRPr/>
            </a:pPr>
            <a:r>
              <a:rPr lang="en-US" dirty="0" smtClean="0"/>
              <a:t>UU Stewardship Lab</a:t>
            </a:r>
          </a:p>
          <a:p>
            <a:pPr marL="341909" indent="-341909" defTabSz="455879">
              <a:defRPr/>
            </a:pPr>
            <a:r>
              <a:rPr lang="en-US" dirty="0" smtClean="0"/>
              <a:t>UU Website Lab</a:t>
            </a:r>
          </a:p>
          <a:p>
            <a:pPr marL="341909" indent="-341909" defTabSz="455879">
              <a:defRPr/>
            </a:pPr>
            <a:r>
              <a:rPr lang="en-US" dirty="0" smtClean="0"/>
              <a:t>UU Evangelists Lab</a:t>
            </a:r>
          </a:p>
          <a:p>
            <a:pPr marL="341909" indent="-341909" defTabSz="455879">
              <a:defRPr/>
            </a:pPr>
            <a:r>
              <a:rPr lang="en-US" dirty="0" smtClean="0"/>
              <a:t>UU Communications Lab </a:t>
            </a:r>
          </a:p>
          <a:p>
            <a:pPr marL="341909" indent="-341909" defTabSz="455879">
              <a:defRPr/>
            </a:pPr>
            <a:endParaRPr lang="en-US" dirty="0"/>
          </a:p>
        </p:txBody>
      </p:sp>
      <p:sp>
        <p:nvSpPr>
          <p:cNvPr id="4" name="TextBox 3"/>
          <p:cNvSpPr txBox="1"/>
          <p:nvPr/>
        </p:nvSpPr>
        <p:spPr>
          <a:xfrm>
            <a:off x="4800600" y="2057400"/>
            <a:ext cx="3810000" cy="3140075"/>
          </a:xfrm>
          <a:prstGeom prst="rect">
            <a:avLst/>
          </a:prstGeom>
          <a:noFill/>
        </p:spPr>
        <p:txBody>
          <a:bodyPr>
            <a:spAutoFit/>
          </a:bodyPr>
          <a:lstStyle/>
          <a:p>
            <a:pPr fontAlgn="auto">
              <a:spcBef>
                <a:spcPts val="0"/>
              </a:spcBef>
              <a:spcAft>
                <a:spcPts val="0"/>
              </a:spcAft>
              <a:defRPr/>
            </a:pPr>
            <a:r>
              <a:rPr lang="en-US" sz="2200" dirty="0">
                <a:solidFill>
                  <a:srgbClr val="595959"/>
                </a:solidFill>
                <a:latin typeface="Arial" panose="020B0604020202020204" pitchFamily="34" charset="0"/>
                <a:cs typeface="Arial" panose="020B0604020202020204" pitchFamily="34" charset="0"/>
              </a:rPr>
              <a:t>Resources from </a:t>
            </a:r>
            <a:r>
              <a:rPr lang="en-US" sz="2200" dirty="0">
                <a:solidFill>
                  <a:srgbClr val="595959"/>
                </a:solidFill>
                <a:latin typeface="Arial" panose="020B0604020202020204" pitchFamily="34" charset="0"/>
                <a:cs typeface="Arial" panose="020B0604020202020204" pitchFamily="34" charset="0"/>
                <a:hlinkClick r:id="rId3"/>
              </a:rPr>
              <a:t>uuplanet.org</a:t>
            </a:r>
            <a:r>
              <a:rPr lang="en-US" sz="2200" dirty="0">
                <a:solidFill>
                  <a:srgbClr val="595959"/>
                </a:solidFill>
                <a:latin typeface="Arial" panose="020B0604020202020204" pitchFamily="34" charset="0"/>
                <a:cs typeface="Arial" panose="020B0604020202020204" pitchFamily="34" charset="0"/>
              </a:rPr>
              <a:t>:</a:t>
            </a:r>
          </a:p>
          <a:p>
            <a:pPr marL="285750" indent="-285750" fontAlgn="auto">
              <a:spcBef>
                <a:spcPts val="0"/>
              </a:spcBef>
              <a:spcAft>
                <a:spcPts val="0"/>
              </a:spcAft>
              <a:buFont typeface="Arial" panose="020B0604020202020204" pitchFamily="34" charset="0"/>
              <a:buChar char="•"/>
              <a:defRPr/>
            </a:pPr>
            <a:r>
              <a:rPr lang="en-US" sz="2200" dirty="0">
                <a:solidFill>
                  <a:srgbClr val="595959"/>
                </a:solidFill>
                <a:latin typeface="Arial" panose="020B0604020202020204" pitchFamily="34" charset="0"/>
                <a:cs typeface="Arial" panose="020B0604020202020204" pitchFamily="34" charset="0"/>
              </a:rPr>
              <a:t>UU </a:t>
            </a:r>
            <a:r>
              <a:rPr lang="en-US" sz="2200" dirty="0" err="1">
                <a:solidFill>
                  <a:srgbClr val="595959"/>
                </a:solidFill>
                <a:latin typeface="Arial" panose="020B0604020202020204" pitchFamily="34" charset="0"/>
                <a:cs typeface="Arial" panose="020B0604020202020204" pitchFamily="34" charset="0"/>
              </a:rPr>
              <a:t>Gotta</a:t>
            </a:r>
            <a:r>
              <a:rPr lang="en-US" sz="2200" dirty="0">
                <a:solidFill>
                  <a:srgbClr val="595959"/>
                </a:solidFill>
                <a:latin typeface="Arial" panose="020B0604020202020204" pitchFamily="34" charset="0"/>
                <a:cs typeface="Arial" panose="020B0604020202020204" pitchFamily="34" charset="0"/>
              </a:rPr>
              <a:t> Tweet at #UUAGA Video Crash Course </a:t>
            </a:r>
          </a:p>
          <a:p>
            <a:pPr marL="285750" indent="-285750" fontAlgn="auto">
              <a:spcBef>
                <a:spcPts val="0"/>
              </a:spcBef>
              <a:spcAft>
                <a:spcPts val="0"/>
              </a:spcAft>
              <a:buFont typeface="Arial" panose="020B0604020202020204" pitchFamily="34" charset="0"/>
              <a:buChar char="•"/>
              <a:defRPr/>
            </a:pPr>
            <a:r>
              <a:rPr lang="en-US" sz="2200" dirty="0">
                <a:solidFill>
                  <a:srgbClr val="595959"/>
                </a:solidFill>
                <a:latin typeface="Arial" panose="020B0604020202020204" pitchFamily="34" charset="0"/>
                <a:cs typeface="Arial" panose="020B0604020202020204" pitchFamily="34" charset="0"/>
              </a:rPr>
              <a:t>Directory of UU Labs on Facebook</a:t>
            </a:r>
          </a:p>
          <a:p>
            <a:pPr marL="285750" indent="-285750" fontAlgn="auto">
              <a:spcBef>
                <a:spcPts val="0"/>
              </a:spcBef>
              <a:spcAft>
                <a:spcPts val="0"/>
              </a:spcAft>
              <a:buFont typeface="Arial" panose="020B0604020202020204" pitchFamily="34" charset="0"/>
              <a:buChar char="•"/>
              <a:defRPr/>
            </a:pPr>
            <a:r>
              <a:rPr lang="en-US" sz="2200" dirty="0">
                <a:solidFill>
                  <a:srgbClr val="595959"/>
                </a:solidFill>
                <a:latin typeface="Arial" panose="020B0604020202020204" pitchFamily="34" charset="0"/>
                <a:cs typeface="Arial" panose="020B0604020202020204" pitchFamily="34" charset="0"/>
              </a:rPr>
              <a:t>UU Twitter Hashtag Directory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447800"/>
            <a:ext cx="3070225" cy="2209800"/>
          </a:xfrm>
        </p:spPr>
        <p:txBody>
          <a:bodyPr/>
          <a:lstStyle/>
          <a:p>
            <a:r>
              <a:rPr lang="en-US" dirty="0" smtClean="0"/>
              <a:t>QUESTIONS? </a:t>
            </a:r>
            <a:br>
              <a:rPr lang="en-US" dirty="0" smtClean="0"/>
            </a:br>
            <a:r>
              <a:rPr lang="en-US" dirty="0"/>
              <a:t/>
            </a:r>
            <a:br>
              <a:rPr lang="en-US" dirty="0"/>
            </a:br>
            <a:r>
              <a:rPr lang="en-US" dirty="0" smtClean="0"/>
              <a:t>COMMENTS?</a:t>
            </a:r>
            <a:endParaRPr lang="en-US" dirty="0"/>
          </a:p>
        </p:txBody>
      </p:sp>
    </p:spTree>
    <p:extLst>
      <p:ext uri="{BB962C8B-B14F-4D97-AF65-F5344CB8AC3E}">
        <p14:creationId xmlns:p14="http://schemas.microsoft.com/office/powerpoint/2010/main" val="152761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0" y="1600200"/>
          <a:ext cx="2971800" cy="4038600"/>
        </p:xfrm>
        <a:graphic>
          <a:graphicData uri="http://schemas.openxmlformats.org/drawingml/2006/table">
            <a:tbl>
              <a:tblPr firstRow="1" bandRow="1">
                <a:tableStyleId>{5C22544A-7EE6-4342-B048-85BDC9FD1C3A}</a:tableStyleId>
              </a:tblPr>
              <a:tblGrid>
                <a:gridCol w="2971800"/>
              </a:tblGrid>
              <a:tr h="1700463">
                <a:tc>
                  <a:txBody>
                    <a:bodyPr/>
                    <a:lstStyle/>
                    <a:p>
                      <a:pPr marL="0" algn="ctr" defTabSz="457146" rtl="0" eaLnBrk="1" latinLnBrk="0" hangingPunct="1"/>
                      <a:endParaRPr lang="en-US" sz="1800" b="1" kern="1200" dirty="0" smtClean="0">
                        <a:solidFill>
                          <a:srgbClr val="595959"/>
                        </a:solidFill>
                        <a:effectLst/>
                        <a:latin typeface="Arial" panose="020B0604020202020204" pitchFamily="34" charset="0"/>
                        <a:ea typeface="+mn-ea"/>
                        <a:cs typeface="Arial" panose="020B0604020202020204" pitchFamily="34" charset="0"/>
                      </a:endParaRPr>
                    </a:p>
                    <a:p>
                      <a:pPr marL="0" algn="ctr" defTabSz="457146" rtl="0" eaLnBrk="1" latinLnBrk="0" hangingPunct="1"/>
                      <a:r>
                        <a:rPr lang="en-US" sz="1800" b="1" kern="1200" dirty="0" smtClean="0">
                          <a:solidFill>
                            <a:srgbClr val="595959"/>
                          </a:solidFill>
                          <a:effectLst/>
                          <a:latin typeface="Arial" panose="020B0604020202020204" pitchFamily="34" charset="0"/>
                          <a:ea typeface="+mn-ea"/>
                          <a:cs typeface="Arial" panose="020B0604020202020204" pitchFamily="34" charset="0"/>
                        </a:rPr>
                        <a:t>Chris Walton</a:t>
                      </a:r>
                    </a:p>
                    <a:p>
                      <a:pPr marL="0" algn="ctr" defTabSz="457146" rtl="0" eaLnBrk="1" latinLnBrk="0" hangingPunct="1"/>
                      <a:r>
                        <a:rPr lang="en-US" sz="1800" b="1" kern="1200" dirty="0" smtClean="0">
                          <a:solidFill>
                            <a:srgbClr val="595959"/>
                          </a:solidFill>
                          <a:effectLst/>
                          <a:latin typeface="Arial" panose="020B0604020202020204" pitchFamily="34" charset="0"/>
                          <a:ea typeface="+mn-ea"/>
                          <a:cs typeface="Arial" panose="020B0604020202020204" pitchFamily="34" charset="0"/>
                        </a:rPr>
                        <a:t>Executive Editor</a:t>
                      </a:r>
                    </a:p>
                    <a:p>
                      <a:pPr marL="0" algn="ctr" defTabSz="457146" rtl="0" eaLnBrk="1" latinLnBrk="0" hangingPunct="1"/>
                      <a:r>
                        <a:rPr lang="en-US" sz="1800" b="1" i="1" kern="1200" dirty="0" smtClean="0">
                          <a:solidFill>
                            <a:srgbClr val="595959"/>
                          </a:solidFill>
                          <a:effectLst/>
                          <a:latin typeface="Arial" panose="020B0604020202020204" pitchFamily="34" charset="0"/>
                          <a:ea typeface="+mn-ea"/>
                          <a:cs typeface="Arial" panose="020B0604020202020204" pitchFamily="34" charset="0"/>
                        </a:rPr>
                        <a:t>UU World</a:t>
                      </a:r>
                    </a:p>
                    <a:p>
                      <a:pPr algn="ctr"/>
                      <a:r>
                        <a:rPr lang="en-US" sz="1800" b="0" kern="1200" dirty="0" smtClean="0">
                          <a:solidFill>
                            <a:schemeClr val="tx1"/>
                          </a:solidFill>
                          <a:effectLst/>
                          <a:latin typeface="+mn-lt"/>
                          <a:ea typeface="+mn-ea"/>
                          <a:cs typeface="+mn-cs"/>
                          <a:hlinkClick r:id="rId3"/>
                        </a:rPr>
                        <a:t>cwalton@uua.org</a:t>
                      </a:r>
                      <a:r>
                        <a:rPr lang="en-US" sz="1800" b="0" kern="1200" baseline="0" dirty="0" smtClean="0">
                          <a:solidFill>
                            <a:schemeClr val="tx1"/>
                          </a:solidFill>
                          <a:effectLst/>
                          <a:latin typeface="+mn-lt"/>
                          <a:ea typeface="+mn-ea"/>
                          <a:cs typeface="+mn-cs"/>
                        </a:rPr>
                        <a:t> </a:t>
                      </a:r>
                      <a:endParaRPr lang="en-US" b="0" dirty="0">
                        <a:solidFill>
                          <a:schemeClr val="tx1"/>
                        </a:solidFill>
                      </a:endParaRPr>
                    </a:p>
                  </a:txBody>
                  <a:tcPr>
                    <a:noFill/>
                  </a:tcPr>
                </a:tc>
              </a:tr>
              <a:tr h="2338137">
                <a:tc>
                  <a:txBody>
                    <a:bodyPr/>
                    <a:lstStyle/>
                    <a:p>
                      <a:pPr algn="ctr"/>
                      <a:endParaRPr lang="en-US" b="1" dirty="0" smtClean="0">
                        <a:solidFill>
                          <a:srgbClr val="595959"/>
                        </a:solidFill>
                        <a:latin typeface="Arial" panose="020B0604020202020204" pitchFamily="34" charset="0"/>
                        <a:cs typeface="Arial" panose="020B0604020202020204" pitchFamily="34" charset="0"/>
                      </a:endParaRPr>
                    </a:p>
                    <a:p>
                      <a:pPr algn="ctr"/>
                      <a:endParaRPr lang="en-US" b="1" dirty="0" smtClean="0">
                        <a:solidFill>
                          <a:srgbClr val="595959"/>
                        </a:solidFill>
                        <a:latin typeface="Arial" panose="020B0604020202020204" pitchFamily="34" charset="0"/>
                        <a:cs typeface="Arial" panose="020B0604020202020204" pitchFamily="34" charset="0"/>
                      </a:endParaRPr>
                    </a:p>
                    <a:p>
                      <a:pPr algn="ctr"/>
                      <a:endParaRPr lang="en-US" b="1" dirty="0" smtClean="0">
                        <a:solidFill>
                          <a:srgbClr val="595959"/>
                        </a:solidFill>
                        <a:latin typeface="Arial" panose="020B0604020202020204" pitchFamily="34" charset="0"/>
                        <a:cs typeface="Arial" panose="020B0604020202020204" pitchFamily="34" charset="0"/>
                      </a:endParaRPr>
                    </a:p>
                    <a:p>
                      <a:pPr algn="ctr"/>
                      <a:r>
                        <a:rPr lang="en-US" b="1" dirty="0" smtClean="0">
                          <a:solidFill>
                            <a:srgbClr val="595959"/>
                          </a:solidFill>
                          <a:latin typeface="Arial" panose="020B0604020202020204" pitchFamily="34" charset="0"/>
                          <a:cs typeface="Arial" panose="020B0604020202020204" pitchFamily="34" charset="0"/>
                        </a:rPr>
                        <a:t>Nora Rasman</a:t>
                      </a:r>
                    </a:p>
                    <a:p>
                      <a:pPr algn="ctr"/>
                      <a:r>
                        <a:rPr lang="en-US" b="1" dirty="0" smtClean="0">
                          <a:solidFill>
                            <a:srgbClr val="595959"/>
                          </a:solidFill>
                          <a:latin typeface="Arial" panose="020B0604020202020204" pitchFamily="34" charset="0"/>
                          <a:cs typeface="Arial" panose="020B0604020202020204" pitchFamily="34" charset="0"/>
                        </a:rPr>
                        <a:t>Campaign Coordinator</a:t>
                      </a:r>
                    </a:p>
                    <a:p>
                      <a:pPr algn="ctr"/>
                      <a:r>
                        <a:rPr lang="en-US" b="1" dirty="0" smtClean="0">
                          <a:solidFill>
                            <a:srgbClr val="595959"/>
                          </a:solidFill>
                          <a:latin typeface="Arial" panose="020B0604020202020204" pitchFamily="34" charset="0"/>
                          <a:cs typeface="Arial" panose="020B0604020202020204" pitchFamily="34" charset="0"/>
                        </a:rPr>
                        <a:t>Standing on the Side of Love</a:t>
                      </a:r>
                    </a:p>
                    <a:p>
                      <a:pPr algn="ctr"/>
                      <a:r>
                        <a:rPr lang="en-US" b="0" dirty="0" smtClean="0">
                          <a:solidFill>
                            <a:schemeClr val="tx1"/>
                          </a:solidFill>
                          <a:hlinkClick r:id="rId4"/>
                        </a:rPr>
                        <a:t>nrasman@uua.org</a:t>
                      </a:r>
                      <a:endParaRPr lang="en-US" b="0" dirty="0">
                        <a:solidFill>
                          <a:schemeClr val="tx1"/>
                        </a:solidFill>
                      </a:endParaRPr>
                    </a:p>
                  </a:txBody>
                  <a:tcPr>
                    <a:noFill/>
                  </a:tcPr>
                </a:tc>
              </a:tr>
            </a:tbl>
          </a:graphicData>
        </a:graphic>
      </p:graphicFrame>
      <p:pic>
        <p:nvPicPr>
          <p:cNvPr id="17417" name="Picture 2" descr="S:\General Assembly\2014\UUsGetSocial Workshop 1\Images\Chris Walton.jpg"/>
          <p:cNvPicPr>
            <a:picLocks noChangeAspect="1" noChangeArrowheads="1"/>
          </p:cNvPicPr>
          <p:nvPr/>
        </p:nvPicPr>
        <p:blipFill>
          <a:blip r:embed="rId5"/>
          <a:srcRect/>
          <a:stretch>
            <a:fillRect/>
          </a:stretch>
        </p:blipFill>
        <p:spPr bwMode="auto">
          <a:xfrm>
            <a:off x="4357688" y="1731963"/>
            <a:ext cx="1260475" cy="1595437"/>
          </a:xfrm>
          <a:prstGeom prst="rect">
            <a:avLst/>
          </a:prstGeom>
          <a:noFill/>
          <a:ln w="9525">
            <a:noFill/>
            <a:miter lim="800000"/>
            <a:headEnd/>
            <a:tailEnd/>
          </a:ln>
        </p:spPr>
      </p:pic>
      <p:pic>
        <p:nvPicPr>
          <p:cNvPr id="17418" name="Picture 3" descr="S:\General Assembly\2014\UUsGetSocial Workshop 1\Images\Meg Riley.jpg"/>
          <p:cNvPicPr>
            <a:picLocks noChangeAspect="1" noChangeArrowheads="1"/>
          </p:cNvPicPr>
          <p:nvPr/>
        </p:nvPicPr>
        <p:blipFill>
          <a:blip r:embed="rId6"/>
          <a:srcRect/>
          <a:stretch>
            <a:fillRect/>
          </a:stretch>
        </p:blipFill>
        <p:spPr bwMode="auto">
          <a:xfrm>
            <a:off x="228600" y="2503488"/>
            <a:ext cx="1625600" cy="2144712"/>
          </a:xfrm>
          <a:prstGeom prst="rect">
            <a:avLst/>
          </a:prstGeom>
          <a:noFill/>
          <a:ln w="9525">
            <a:noFill/>
            <a:miter lim="800000"/>
            <a:headEnd/>
            <a:tailEnd/>
          </a:ln>
        </p:spPr>
      </p:pic>
      <p:pic>
        <p:nvPicPr>
          <p:cNvPr id="17419" name="Picture 4" descr="S:\General Assembly\2014\UUsGetSocial Workshop 1\Images\Nora Rasman.jpg"/>
          <p:cNvPicPr>
            <a:picLocks noChangeAspect="1" noChangeArrowheads="1"/>
          </p:cNvPicPr>
          <p:nvPr/>
        </p:nvPicPr>
        <p:blipFill>
          <a:blip r:embed="rId7"/>
          <a:srcRect/>
          <a:stretch>
            <a:fillRect/>
          </a:stretch>
        </p:blipFill>
        <p:spPr bwMode="auto">
          <a:xfrm>
            <a:off x="4343400" y="4038600"/>
            <a:ext cx="1371600" cy="1828800"/>
          </a:xfrm>
          <a:prstGeom prst="rect">
            <a:avLst/>
          </a:prstGeom>
          <a:noFill/>
          <a:ln w="9525">
            <a:noFill/>
            <a:miter lim="800000"/>
            <a:headEnd/>
            <a:tailEnd/>
          </a:ln>
        </p:spPr>
      </p:pic>
      <p:sp>
        <p:nvSpPr>
          <p:cNvPr id="17420" name="Rectangle 1"/>
          <p:cNvSpPr>
            <a:spLocks noChangeArrowheads="1"/>
          </p:cNvSpPr>
          <p:nvPr/>
        </p:nvSpPr>
        <p:spPr bwMode="auto">
          <a:xfrm>
            <a:off x="1752600" y="2667000"/>
            <a:ext cx="2362200" cy="1477963"/>
          </a:xfrm>
          <a:prstGeom prst="rect">
            <a:avLst/>
          </a:prstGeom>
          <a:noFill/>
          <a:ln w="9525">
            <a:noFill/>
            <a:miter lim="800000"/>
            <a:headEnd/>
            <a:tailEnd/>
          </a:ln>
        </p:spPr>
        <p:txBody>
          <a:bodyPr>
            <a:spAutoFit/>
          </a:bodyPr>
          <a:lstStyle/>
          <a:p>
            <a:pPr algn="ctr"/>
            <a:r>
              <a:rPr lang="en-US" b="1">
                <a:solidFill>
                  <a:srgbClr val="595959"/>
                </a:solidFill>
              </a:rPr>
              <a:t>Meg Riley</a:t>
            </a:r>
          </a:p>
          <a:p>
            <a:pPr algn="ctr"/>
            <a:r>
              <a:rPr lang="en-US" b="1">
                <a:solidFill>
                  <a:srgbClr val="595959"/>
                </a:solidFill>
              </a:rPr>
              <a:t>Senior Minister</a:t>
            </a:r>
          </a:p>
          <a:p>
            <a:pPr algn="ctr"/>
            <a:r>
              <a:rPr lang="en-US" b="1">
                <a:solidFill>
                  <a:srgbClr val="595959"/>
                </a:solidFill>
              </a:rPr>
              <a:t>Church of the Larger Fellowship</a:t>
            </a:r>
          </a:p>
          <a:p>
            <a:pPr algn="ctr"/>
            <a:r>
              <a:rPr lang="en-US">
                <a:latin typeface="Calibri" pitchFamily="34" charset="0"/>
                <a:hlinkClick r:id="rId8"/>
              </a:rPr>
              <a:t>megriley@clfuu.org</a:t>
            </a:r>
            <a:r>
              <a:rPr lang="en-US">
                <a:latin typeface="Calibri" pitchFamily="34" charset="0"/>
              </a:rPr>
              <a:t> </a:t>
            </a:r>
          </a:p>
        </p:txBody>
      </p:sp>
      <p:sp>
        <p:nvSpPr>
          <p:cNvPr id="17421" name="Rectangle 6"/>
          <p:cNvSpPr>
            <a:spLocks noChangeArrowheads="1"/>
          </p:cNvSpPr>
          <p:nvPr/>
        </p:nvSpPr>
        <p:spPr bwMode="auto">
          <a:xfrm>
            <a:off x="1752600" y="538163"/>
            <a:ext cx="6981825" cy="569912"/>
          </a:xfrm>
          <a:prstGeom prst="rect">
            <a:avLst/>
          </a:prstGeom>
          <a:noFill/>
          <a:ln w="9525">
            <a:noFill/>
            <a:miter lim="800000"/>
            <a:headEnd/>
            <a:tailEnd/>
          </a:ln>
        </p:spPr>
        <p:txBody>
          <a:bodyPr wrap="none">
            <a:spAutoFit/>
          </a:bodyPr>
          <a:lstStyle/>
          <a:p>
            <a:r>
              <a:rPr lang="en-US" sz="3100" b="1">
                <a:solidFill>
                  <a:srgbClr val="595959"/>
                </a:solidFill>
              </a:rPr>
              <a:t>Guest Presenters for this Workshop</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622425" y="274638"/>
            <a:ext cx="7064375" cy="1249362"/>
          </a:xfrm>
          <a:solidFill>
            <a:schemeClr val="bg1"/>
          </a:solidFill>
        </p:spPr>
        <p:txBody>
          <a:bodyPr/>
          <a:lstStyle/>
          <a:p>
            <a:pPr algn="ctr"/>
            <a:r>
              <a:rPr lang="en-US" sz="3100" smtClean="0">
                <a:latin typeface="Arial" charset="0"/>
                <a:ea typeface="ＭＳ Ｐゴシック"/>
                <a:cs typeface="Arial" charset="0"/>
              </a:rPr>
              <a:t>UUA Office of Information &amp; Public Witness - Get in touch with us!</a:t>
            </a:r>
          </a:p>
        </p:txBody>
      </p:sp>
      <p:graphicFrame>
        <p:nvGraphicFramePr>
          <p:cNvPr id="8" name="Content Placeholder 7"/>
          <p:cNvGraphicFramePr>
            <a:graphicFrameLocks noGrp="1"/>
          </p:cNvGraphicFramePr>
          <p:nvPr>
            <p:ph sz="half" idx="1"/>
          </p:nvPr>
        </p:nvGraphicFramePr>
        <p:xfrm>
          <a:off x="1752600" y="1781175"/>
          <a:ext cx="3200400" cy="4023359"/>
        </p:xfrm>
        <a:graphic>
          <a:graphicData uri="http://schemas.openxmlformats.org/drawingml/2006/table">
            <a:tbl>
              <a:tblPr firstRow="1" bandRow="1">
                <a:tableStyleId>{5C22544A-7EE6-4342-B048-85BDC9FD1C3A}</a:tableStyleId>
              </a:tblPr>
              <a:tblGrid>
                <a:gridCol w="3200400"/>
              </a:tblGrid>
              <a:tr h="1397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595959"/>
                          </a:solidFill>
                          <a:effectLst/>
                          <a:latin typeface="Arial" panose="020B0604020202020204" pitchFamily="34" charset="0"/>
                          <a:ea typeface="+mn-ea"/>
                          <a:cs typeface="Arial" panose="020B0604020202020204" pitchFamily="34" charset="0"/>
                        </a:rPr>
                        <a:t>Jill Goddard</a:t>
                      </a:r>
                      <a:br>
                        <a:rPr lang="en-US" sz="1800" b="1" kern="1200" dirty="0" smtClean="0">
                          <a:solidFill>
                            <a:srgbClr val="595959"/>
                          </a:solidFill>
                          <a:effectLst/>
                          <a:latin typeface="Arial" panose="020B0604020202020204" pitchFamily="34" charset="0"/>
                          <a:ea typeface="+mn-ea"/>
                          <a:cs typeface="Arial" panose="020B0604020202020204" pitchFamily="34" charset="0"/>
                        </a:rPr>
                      </a:br>
                      <a:r>
                        <a:rPr lang="en-US" sz="1800" b="1" kern="1200" dirty="0" smtClean="0">
                          <a:solidFill>
                            <a:srgbClr val="595959"/>
                          </a:solidFill>
                          <a:effectLst/>
                          <a:latin typeface="Arial" panose="020B0604020202020204" pitchFamily="34" charset="0"/>
                          <a:ea typeface="+mn-ea"/>
                          <a:cs typeface="Arial" panose="020B0604020202020204" pitchFamily="34" charset="0"/>
                        </a:rPr>
                        <a:t>Public Relations Director</a:t>
                      </a:r>
                      <a:br>
                        <a:rPr lang="en-US" sz="1800" b="1" kern="1200" dirty="0" smtClean="0">
                          <a:solidFill>
                            <a:srgbClr val="595959"/>
                          </a:solidFill>
                          <a:effectLst/>
                          <a:latin typeface="Arial" panose="020B0604020202020204" pitchFamily="34" charset="0"/>
                          <a:ea typeface="+mn-ea"/>
                          <a:cs typeface="Arial" panose="020B0604020202020204" pitchFamily="34" charset="0"/>
                        </a:rPr>
                      </a:br>
                      <a:r>
                        <a:rPr lang="en-US" sz="1800" b="1" kern="1200" dirty="0" smtClean="0">
                          <a:solidFill>
                            <a:srgbClr val="595959"/>
                          </a:solidFill>
                          <a:effectLst/>
                          <a:latin typeface="Arial" panose="020B0604020202020204" pitchFamily="34" charset="0"/>
                          <a:ea typeface="+mn-ea"/>
                          <a:cs typeface="Arial" panose="020B0604020202020204" pitchFamily="34" charset="0"/>
                        </a:rPr>
                        <a:t>(617) 948-4386</a:t>
                      </a:r>
                      <a:r>
                        <a:rPr lang="en-US" sz="1800" b="0" kern="1200" dirty="0" smtClean="0">
                          <a:solidFill>
                            <a:schemeClr val="dk1"/>
                          </a:solidFill>
                          <a:effectLst/>
                          <a:latin typeface="+mn-lt"/>
                          <a:ea typeface="+mn-ea"/>
                          <a:cs typeface="+mn-cs"/>
                        </a:rPr>
                        <a:t/>
                      </a:r>
                      <a:br>
                        <a:rPr lang="en-US" sz="1800" b="0" kern="1200" dirty="0" smtClean="0">
                          <a:solidFill>
                            <a:schemeClr val="dk1"/>
                          </a:solidFill>
                          <a:effectLst/>
                          <a:latin typeface="+mn-lt"/>
                          <a:ea typeface="+mn-ea"/>
                          <a:cs typeface="+mn-cs"/>
                        </a:rPr>
                      </a:br>
                      <a:r>
                        <a:rPr lang="en-US" sz="1800" b="0" kern="1200" dirty="0" smtClean="0">
                          <a:solidFill>
                            <a:srgbClr val="00B0F0"/>
                          </a:solidFill>
                          <a:effectLst/>
                          <a:latin typeface="+mn-lt"/>
                          <a:ea typeface="+mn-ea"/>
                          <a:cs typeface="+mn-cs"/>
                          <a:hlinkClick r:id="rId3"/>
                        </a:rPr>
                        <a:t>jgoddard@uua.org</a:t>
                      </a:r>
                      <a:r>
                        <a:rPr lang="en-US" sz="1800" b="0" kern="1200" dirty="0" smtClean="0">
                          <a:solidFill>
                            <a:schemeClr val="dk1"/>
                          </a:solidFill>
                          <a:effectLst/>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dk1"/>
                        </a:solidFill>
                        <a:effectLst/>
                        <a:latin typeface="+mn-lt"/>
                        <a:ea typeface="+mn-ea"/>
                        <a:cs typeface="+mn-cs"/>
                      </a:endParaRPr>
                    </a:p>
                  </a:txBody>
                  <a:tcPr>
                    <a:noFill/>
                  </a:tcPr>
                </a:tc>
              </a:tr>
              <a:tr h="1397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595959"/>
                          </a:solidFill>
                          <a:effectLst/>
                          <a:latin typeface="Arial" panose="020B0604020202020204" pitchFamily="34" charset="0"/>
                          <a:cs typeface="Arial" panose="020B0604020202020204" pitchFamily="34" charset="0"/>
                        </a:rPr>
                        <a:t>Mike McGlone</a:t>
                      </a:r>
                      <a:br>
                        <a:rPr lang="en-US" sz="1800" b="1" dirty="0" smtClean="0">
                          <a:solidFill>
                            <a:srgbClr val="595959"/>
                          </a:solidFill>
                          <a:effectLst/>
                          <a:latin typeface="Arial" panose="020B0604020202020204" pitchFamily="34" charset="0"/>
                          <a:cs typeface="Arial" panose="020B0604020202020204" pitchFamily="34" charset="0"/>
                        </a:rPr>
                      </a:br>
                      <a:r>
                        <a:rPr lang="en-US" sz="1800" b="1" dirty="0" smtClean="0">
                          <a:solidFill>
                            <a:srgbClr val="595959"/>
                          </a:solidFill>
                          <a:effectLst/>
                          <a:latin typeface="Arial" panose="020B0604020202020204" pitchFamily="34" charset="0"/>
                          <a:cs typeface="Arial" panose="020B0604020202020204" pitchFamily="34" charset="0"/>
                        </a:rPr>
                        <a:t>Public Information Assistant</a:t>
                      </a:r>
                      <a:br>
                        <a:rPr lang="en-US" sz="1800" b="1" dirty="0" smtClean="0">
                          <a:solidFill>
                            <a:srgbClr val="595959"/>
                          </a:solidFill>
                          <a:effectLst/>
                          <a:latin typeface="Arial" panose="020B0604020202020204" pitchFamily="34" charset="0"/>
                          <a:cs typeface="Arial" panose="020B0604020202020204" pitchFamily="34" charset="0"/>
                        </a:rPr>
                      </a:br>
                      <a:r>
                        <a:rPr lang="en-US" sz="1800" b="1" dirty="0" smtClean="0">
                          <a:solidFill>
                            <a:srgbClr val="595959"/>
                          </a:solidFill>
                          <a:effectLst/>
                          <a:latin typeface="Arial" panose="020B0604020202020204" pitchFamily="34" charset="0"/>
                          <a:cs typeface="Arial" panose="020B0604020202020204" pitchFamily="34" charset="0"/>
                        </a:rPr>
                        <a:t>(617) 948-6103</a:t>
                      </a:r>
                      <a:br>
                        <a:rPr lang="en-US" sz="1800" b="1" dirty="0" smtClean="0">
                          <a:solidFill>
                            <a:srgbClr val="595959"/>
                          </a:solidFill>
                          <a:effectLst/>
                          <a:latin typeface="Arial" panose="020B0604020202020204" pitchFamily="34" charset="0"/>
                          <a:cs typeface="Arial" panose="020B0604020202020204" pitchFamily="34" charset="0"/>
                        </a:rPr>
                      </a:br>
                      <a:r>
                        <a:rPr lang="en-US" sz="1800" u="sng" dirty="0" smtClean="0">
                          <a:solidFill>
                            <a:srgbClr val="00B0F0"/>
                          </a:solidFill>
                          <a:effectLst/>
                          <a:hlinkClick r:id="rId4"/>
                        </a:rPr>
                        <a:t>mmcglone@uua.org</a:t>
                      </a:r>
                      <a:r>
                        <a:rPr lang="en-US" sz="1800" dirty="0" smtClean="0">
                          <a:effectLst/>
                        </a:rPr>
                        <a:t> </a:t>
                      </a:r>
                      <a:endParaRPr lang="en-US" sz="1800" dirty="0" smtClean="0">
                        <a:effectLst/>
                        <a:latin typeface="+mn-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effectLst/>
                        <a:latin typeface="+mn-lt"/>
                        <a:ea typeface="Calibri"/>
                        <a:cs typeface="Times New Roman"/>
                      </a:endParaRPr>
                    </a:p>
                  </a:txBody>
                  <a:tcPr>
                    <a:noFill/>
                  </a:tcPr>
                </a:tc>
              </a:tr>
            </a:tbl>
          </a:graphicData>
        </a:graphic>
      </p:graphicFrame>
      <p:pic>
        <p:nvPicPr>
          <p:cNvPr id="19466" name="Picture 1"/>
          <p:cNvPicPr>
            <a:picLocks noChangeAspect="1" noChangeArrowheads="1"/>
          </p:cNvPicPr>
          <p:nvPr/>
        </p:nvPicPr>
        <p:blipFill>
          <a:blip r:embed="rId5"/>
          <a:srcRect b="5391"/>
          <a:stretch>
            <a:fillRect/>
          </a:stretch>
        </p:blipFill>
        <p:spPr bwMode="auto">
          <a:xfrm>
            <a:off x="5029200" y="2344738"/>
            <a:ext cx="1371600" cy="1901825"/>
          </a:xfrm>
          <a:prstGeom prst="rect">
            <a:avLst/>
          </a:prstGeom>
          <a:noFill/>
          <a:ln w="9525">
            <a:noFill/>
            <a:miter lim="800000"/>
            <a:headEnd/>
            <a:tailEnd/>
          </a:ln>
        </p:spPr>
      </p:pic>
      <p:pic>
        <p:nvPicPr>
          <p:cNvPr id="19467" name="Picture 2" descr="S:\General Assembly\2014\UUsGetSocial Workshop 1\Images\Goddard, Jill.jpg"/>
          <p:cNvPicPr>
            <a:picLocks noChangeAspect="1" noChangeArrowheads="1"/>
          </p:cNvPicPr>
          <p:nvPr/>
        </p:nvPicPr>
        <p:blipFill>
          <a:blip r:embed="rId6"/>
          <a:srcRect l="4227" r="21497" b="11983"/>
          <a:stretch>
            <a:fillRect/>
          </a:stretch>
        </p:blipFill>
        <p:spPr bwMode="auto">
          <a:xfrm>
            <a:off x="355600" y="1738313"/>
            <a:ext cx="1333500" cy="1538287"/>
          </a:xfrm>
          <a:prstGeom prst="rect">
            <a:avLst/>
          </a:prstGeom>
          <a:noFill/>
          <a:ln w="9525">
            <a:noFill/>
            <a:miter lim="800000"/>
            <a:headEnd/>
            <a:tailEnd/>
          </a:ln>
        </p:spPr>
      </p:pic>
      <p:pic>
        <p:nvPicPr>
          <p:cNvPr id="19468" name="Picture 3" descr="S:\General Assembly\2014\UUsGetSocial Workshop 1\Images\Mike McGlone.jpg"/>
          <p:cNvPicPr>
            <a:picLocks noChangeAspect="1" noChangeArrowheads="1"/>
          </p:cNvPicPr>
          <p:nvPr/>
        </p:nvPicPr>
        <p:blipFill>
          <a:blip r:embed="rId7"/>
          <a:srcRect t="6520" b="15683"/>
          <a:stretch>
            <a:fillRect/>
          </a:stretch>
        </p:blipFill>
        <p:spPr bwMode="auto">
          <a:xfrm>
            <a:off x="304800" y="3900488"/>
            <a:ext cx="1317625" cy="1819275"/>
          </a:xfrm>
          <a:prstGeom prst="rect">
            <a:avLst/>
          </a:prstGeom>
          <a:noFill/>
          <a:ln w="9525">
            <a:noFill/>
            <a:miter lim="800000"/>
            <a:headEnd/>
            <a:tailEnd/>
          </a:ln>
        </p:spPr>
      </p:pic>
      <p:sp>
        <p:nvSpPr>
          <p:cNvPr id="19469" name="Rectangle 2"/>
          <p:cNvSpPr>
            <a:spLocks noChangeArrowheads="1"/>
          </p:cNvSpPr>
          <p:nvPr/>
        </p:nvSpPr>
        <p:spPr bwMode="auto">
          <a:xfrm>
            <a:off x="6400800" y="2474913"/>
            <a:ext cx="2667000" cy="1477962"/>
          </a:xfrm>
          <a:prstGeom prst="rect">
            <a:avLst/>
          </a:prstGeom>
          <a:noFill/>
          <a:ln w="9525">
            <a:noFill/>
            <a:miter lim="800000"/>
            <a:headEnd/>
            <a:tailEnd/>
          </a:ln>
        </p:spPr>
        <p:txBody>
          <a:bodyPr>
            <a:spAutoFit/>
          </a:bodyPr>
          <a:lstStyle/>
          <a:p>
            <a:pPr algn="ctr"/>
            <a:r>
              <a:rPr lang="en-US" b="1">
                <a:solidFill>
                  <a:srgbClr val="595959"/>
                </a:solidFill>
              </a:rPr>
              <a:t>Rachel Walden</a:t>
            </a:r>
            <a:br>
              <a:rPr lang="en-US" b="1">
                <a:solidFill>
                  <a:srgbClr val="595959"/>
                </a:solidFill>
              </a:rPr>
            </a:br>
            <a:r>
              <a:rPr lang="en-US" b="1">
                <a:solidFill>
                  <a:srgbClr val="595959"/>
                </a:solidFill>
              </a:rPr>
              <a:t>Communications Specialist</a:t>
            </a:r>
            <a:br>
              <a:rPr lang="en-US" b="1">
                <a:solidFill>
                  <a:srgbClr val="595959"/>
                </a:solidFill>
              </a:rPr>
            </a:br>
            <a:r>
              <a:rPr lang="en-US" b="1">
                <a:solidFill>
                  <a:srgbClr val="595959"/>
                </a:solidFill>
              </a:rPr>
              <a:t>(617) 948-4652</a:t>
            </a:r>
            <a:r>
              <a:rPr lang="en-US">
                <a:latin typeface="Calibri" pitchFamily="34" charset="0"/>
              </a:rPr>
              <a:t/>
            </a:r>
            <a:br>
              <a:rPr lang="en-US">
                <a:latin typeface="Calibri" pitchFamily="34" charset="0"/>
              </a:rPr>
            </a:br>
            <a:r>
              <a:rPr lang="en-US" u="sng">
                <a:latin typeface="Calibri" pitchFamily="34" charset="0"/>
                <a:hlinkClick r:id="rId8"/>
              </a:rPr>
              <a:t>rwalden@uua.org</a:t>
            </a:r>
            <a:endParaRPr lang="en-US" u="sng">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S:\General Assembly\2014\UUsGetSocial Workshop 1\Social Media logos\Linkedin_logo.jpg"/>
          <p:cNvPicPr>
            <a:picLocks noChangeAspect="1" noChangeArrowheads="1"/>
          </p:cNvPicPr>
          <p:nvPr/>
        </p:nvPicPr>
        <p:blipFill>
          <a:blip r:embed="rId3"/>
          <a:srcRect/>
          <a:stretch>
            <a:fillRect/>
          </a:stretch>
        </p:blipFill>
        <p:spPr bwMode="auto">
          <a:xfrm>
            <a:off x="5105400" y="3243263"/>
            <a:ext cx="2030413" cy="2030412"/>
          </a:xfrm>
          <a:prstGeom prst="rect">
            <a:avLst/>
          </a:prstGeom>
          <a:noFill/>
          <a:ln w="9525">
            <a:noFill/>
            <a:miter lim="800000"/>
            <a:headEnd/>
            <a:tailEnd/>
          </a:ln>
        </p:spPr>
      </p:pic>
      <p:pic>
        <p:nvPicPr>
          <p:cNvPr id="21506" name="Picture 7" descr="S:\General Assembly\2014\UUsGetSocial Workshop 1\Social Media logos\pinterest logo.png"/>
          <p:cNvPicPr>
            <a:picLocks noChangeAspect="1" noChangeArrowheads="1"/>
          </p:cNvPicPr>
          <p:nvPr/>
        </p:nvPicPr>
        <p:blipFill>
          <a:blip r:embed="rId4"/>
          <a:srcRect/>
          <a:stretch>
            <a:fillRect/>
          </a:stretch>
        </p:blipFill>
        <p:spPr bwMode="auto">
          <a:xfrm>
            <a:off x="4343400" y="2133600"/>
            <a:ext cx="1524000" cy="1524000"/>
          </a:xfrm>
          <a:prstGeom prst="rect">
            <a:avLst/>
          </a:prstGeom>
          <a:noFill/>
          <a:ln w="9525">
            <a:noFill/>
            <a:miter lim="800000"/>
            <a:headEnd/>
            <a:tailEnd/>
          </a:ln>
        </p:spPr>
      </p:pic>
      <p:pic>
        <p:nvPicPr>
          <p:cNvPr id="21507" name="Picture 2" descr="S:\General Assembly\2014\UUsGetSocial Workshop 1\Social Media logos\facebook_logo.png"/>
          <p:cNvPicPr>
            <a:picLocks noChangeAspect="1" noChangeArrowheads="1"/>
          </p:cNvPicPr>
          <p:nvPr/>
        </p:nvPicPr>
        <p:blipFill>
          <a:blip r:embed="rId5"/>
          <a:srcRect/>
          <a:stretch>
            <a:fillRect/>
          </a:stretch>
        </p:blipFill>
        <p:spPr bwMode="auto">
          <a:xfrm>
            <a:off x="1828800" y="1458913"/>
            <a:ext cx="2128838" cy="2128837"/>
          </a:xfrm>
          <a:prstGeom prst="rect">
            <a:avLst/>
          </a:prstGeom>
          <a:noFill/>
          <a:ln w="9525">
            <a:noFill/>
            <a:miter lim="800000"/>
            <a:headEnd/>
            <a:tailEnd/>
          </a:ln>
        </p:spPr>
      </p:pic>
      <p:pic>
        <p:nvPicPr>
          <p:cNvPr id="21508" name="Picture 3" descr="S:\General Assembly\2014\UUsGetSocial Workshop 1\Social Media logos\google plus_logo.jpg"/>
          <p:cNvPicPr>
            <a:picLocks noChangeAspect="1" noChangeArrowheads="1"/>
          </p:cNvPicPr>
          <p:nvPr/>
        </p:nvPicPr>
        <p:blipFill>
          <a:blip r:embed="rId6"/>
          <a:srcRect/>
          <a:stretch>
            <a:fillRect/>
          </a:stretch>
        </p:blipFill>
        <p:spPr bwMode="auto">
          <a:xfrm>
            <a:off x="5867400" y="1709738"/>
            <a:ext cx="1714500" cy="1219200"/>
          </a:xfrm>
          <a:prstGeom prst="rect">
            <a:avLst/>
          </a:prstGeom>
          <a:noFill/>
          <a:ln w="9525">
            <a:noFill/>
            <a:miter lim="800000"/>
            <a:headEnd/>
            <a:tailEnd/>
          </a:ln>
        </p:spPr>
      </p:pic>
      <p:pic>
        <p:nvPicPr>
          <p:cNvPr id="21509" name="Picture 5" descr="S:\General Assembly\2014\UUsGetSocial Workshop 1\Social Media logos\twitter_logo.png"/>
          <p:cNvPicPr>
            <a:picLocks noChangeAspect="1" noChangeArrowheads="1"/>
          </p:cNvPicPr>
          <p:nvPr/>
        </p:nvPicPr>
        <p:blipFill>
          <a:blip r:embed="rId7"/>
          <a:srcRect/>
          <a:stretch>
            <a:fillRect/>
          </a:stretch>
        </p:blipFill>
        <p:spPr bwMode="auto">
          <a:xfrm>
            <a:off x="3821113" y="533400"/>
            <a:ext cx="1885950" cy="1885950"/>
          </a:xfrm>
          <a:prstGeom prst="rect">
            <a:avLst/>
          </a:prstGeom>
          <a:noFill/>
          <a:ln w="9525">
            <a:noFill/>
            <a:miter lim="800000"/>
            <a:headEnd/>
            <a:tailEnd/>
          </a:ln>
        </p:spPr>
      </p:pic>
      <p:pic>
        <p:nvPicPr>
          <p:cNvPr id="21510" name="Picture 6" descr="S:\General Assembly\2014\UUsGetSocial Workshop 1\Social Media logos\YouTube_logo.png"/>
          <p:cNvPicPr>
            <a:picLocks noChangeAspect="1" noChangeArrowheads="1"/>
          </p:cNvPicPr>
          <p:nvPr/>
        </p:nvPicPr>
        <p:blipFill>
          <a:blip r:embed="rId8"/>
          <a:srcRect/>
          <a:stretch>
            <a:fillRect/>
          </a:stretch>
        </p:blipFill>
        <p:spPr bwMode="auto">
          <a:xfrm>
            <a:off x="1828800" y="3276600"/>
            <a:ext cx="3382963" cy="2105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09800" y="228600"/>
            <a:ext cx="5051425" cy="1143000"/>
          </a:xfrm>
        </p:spPr>
        <p:txBody>
          <a:bodyPr/>
          <a:lstStyle/>
          <a:p>
            <a:r>
              <a:rPr lang="en-US" sz="3100" smtClean="0">
                <a:latin typeface="Arial" charset="0"/>
                <a:ea typeface="ＭＳ Ｐゴシック"/>
                <a:cs typeface="Arial" charset="0"/>
              </a:rPr>
              <a:t>What Are We Doing Here?</a:t>
            </a:r>
          </a:p>
        </p:txBody>
      </p:sp>
      <p:sp>
        <p:nvSpPr>
          <p:cNvPr id="23554" name="Content Placeholder 2"/>
          <p:cNvSpPr>
            <a:spLocks noGrp="1"/>
          </p:cNvSpPr>
          <p:nvPr>
            <p:ph idx="1"/>
          </p:nvPr>
        </p:nvSpPr>
        <p:spPr/>
        <p:txBody>
          <a:bodyPr/>
          <a:lstStyle/>
          <a:p>
            <a:r>
              <a:rPr lang="en-US" sz="2900" smtClean="0">
                <a:latin typeface="Arial" charset="0"/>
                <a:ea typeface="ＭＳ Ｐゴシック"/>
                <a:cs typeface="Arial" charset="0"/>
              </a:rPr>
              <a:t>Taking engagement to the next level</a:t>
            </a:r>
          </a:p>
          <a:p>
            <a:endParaRPr lang="en-US" sz="2900" smtClean="0">
              <a:latin typeface="Arial" charset="0"/>
              <a:ea typeface="ＭＳ Ｐゴシック"/>
              <a:cs typeface="Arial" charset="0"/>
            </a:endParaRPr>
          </a:p>
          <a:p>
            <a:r>
              <a:rPr lang="en-US" sz="2900" smtClean="0">
                <a:latin typeface="Arial" charset="0"/>
                <a:ea typeface="ＭＳ Ｐゴシック"/>
                <a:cs typeface="Arial" charset="0"/>
              </a:rPr>
              <a:t>Making it sustainable for the long-term</a:t>
            </a:r>
          </a:p>
          <a:p>
            <a:endParaRPr lang="en-US" sz="2900" smtClean="0">
              <a:latin typeface="Arial" charset="0"/>
              <a:ea typeface="ＭＳ Ｐゴシック"/>
              <a:cs typeface="Arial" charset="0"/>
            </a:endParaRPr>
          </a:p>
          <a:p>
            <a:pPr lvl="1">
              <a:buFont typeface="Arial" charset="0"/>
              <a:buChar char="•"/>
            </a:pPr>
            <a:r>
              <a:rPr lang="en-US" sz="2900" smtClean="0">
                <a:latin typeface="Arial" charset="0"/>
                <a:ea typeface="ＭＳ Ｐゴシック"/>
                <a:cs typeface="Arial" charset="0"/>
              </a:rPr>
              <a:t>Lateral learning</a:t>
            </a:r>
          </a:p>
          <a:p>
            <a:endParaRPr lang="en-US" sz="2900" smtClean="0">
              <a:latin typeface="Arial" charset="0"/>
              <a:ea typeface="ＭＳ Ｐゴシック"/>
              <a:cs typeface="Arial" charset="0"/>
            </a:endParaRPr>
          </a:p>
          <a:p>
            <a:pPr lvl="1">
              <a:buFont typeface="Arial" charset="0"/>
              <a:buChar char="•"/>
            </a:pPr>
            <a:r>
              <a:rPr lang="en-US" sz="2900" smtClean="0">
                <a:latin typeface="Arial" charset="0"/>
                <a:ea typeface="ＭＳ Ｐゴシック"/>
                <a:cs typeface="Arial" charset="0"/>
              </a:rPr>
              <a:t>Being strategic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t="9251" b="3143"/>
          <a:stretch>
            <a:fillRect/>
          </a:stretch>
        </p:blipFill>
        <p:spPr bwMode="auto">
          <a:xfrm>
            <a:off x="228600" y="1295400"/>
            <a:ext cx="6899275" cy="4724400"/>
          </a:xfrm>
          <a:prstGeom prst="rect">
            <a:avLst/>
          </a:prstGeom>
          <a:noFill/>
          <a:ln w="9525">
            <a:noFill/>
            <a:miter lim="800000"/>
            <a:headEnd/>
            <a:tailEnd/>
          </a:ln>
        </p:spPr>
      </p:pic>
      <p:sp>
        <p:nvSpPr>
          <p:cNvPr id="25602" name="Title 3"/>
          <p:cNvSpPr>
            <a:spLocks noGrp="1"/>
          </p:cNvSpPr>
          <p:nvPr>
            <p:ph type="title"/>
          </p:nvPr>
        </p:nvSpPr>
        <p:spPr>
          <a:xfrm>
            <a:off x="2393950" y="228600"/>
            <a:ext cx="5434013" cy="1143000"/>
          </a:xfrm>
        </p:spPr>
        <p:txBody>
          <a:bodyPr/>
          <a:lstStyle/>
          <a:p>
            <a:r>
              <a:rPr lang="en-US" sz="3100" smtClean="0">
                <a:latin typeface="Arial" charset="0"/>
                <a:ea typeface="ＭＳ Ｐゴシック"/>
                <a:cs typeface="Arial" charset="0"/>
              </a:rPr>
              <a:t>Who Uses Social Media?</a:t>
            </a:r>
          </a:p>
        </p:txBody>
      </p:sp>
      <p:pic>
        <p:nvPicPr>
          <p:cNvPr id="25603" name="Picture 3"/>
          <p:cNvPicPr>
            <a:picLocks noChangeAspect="1" noChangeArrowheads="1"/>
          </p:cNvPicPr>
          <p:nvPr/>
        </p:nvPicPr>
        <p:blipFill>
          <a:blip r:embed="rId4"/>
          <a:srcRect/>
          <a:stretch>
            <a:fillRect/>
          </a:stretch>
        </p:blipFill>
        <p:spPr bwMode="auto">
          <a:xfrm>
            <a:off x="7477125" y="1524000"/>
            <a:ext cx="1438275" cy="1581150"/>
          </a:xfrm>
          <a:prstGeom prst="rect">
            <a:avLst/>
          </a:prstGeom>
          <a:noFill/>
          <a:ln w="9525">
            <a:noFill/>
            <a:miter lim="800000"/>
            <a:headEnd/>
            <a:tailEnd/>
          </a:ln>
        </p:spPr>
      </p:pic>
      <p:sp>
        <p:nvSpPr>
          <p:cNvPr id="25604" name="TextBox 4"/>
          <p:cNvSpPr txBox="1">
            <a:spLocks noChangeArrowheads="1"/>
          </p:cNvSpPr>
          <p:nvPr/>
        </p:nvSpPr>
        <p:spPr bwMode="auto">
          <a:xfrm>
            <a:off x="7270750" y="3352800"/>
            <a:ext cx="1828800" cy="2462213"/>
          </a:xfrm>
          <a:prstGeom prst="rect">
            <a:avLst/>
          </a:prstGeom>
          <a:noFill/>
          <a:ln w="9525">
            <a:noFill/>
            <a:miter lim="800000"/>
            <a:headEnd/>
            <a:tailEnd/>
          </a:ln>
        </p:spPr>
        <p:txBody>
          <a:bodyPr>
            <a:spAutoFit/>
          </a:bodyPr>
          <a:lstStyle/>
          <a:p>
            <a:pPr algn="ctr"/>
            <a:r>
              <a:rPr lang="en-US" sz="2200" b="1"/>
              <a:t>As of May 2013, 72% of online adults use social networking sites.</a:t>
            </a:r>
          </a:p>
        </p:txBody>
      </p:sp>
      <p:sp>
        <p:nvSpPr>
          <p:cNvPr id="25605" name="TextBox 5"/>
          <p:cNvSpPr txBox="1">
            <a:spLocks noChangeArrowheads="1"/>
          </p:cNvSpPr>
          <p:nvPr/>
        </p:nvSpPr>
        <p:spPr bwMode="auto">
          <a:xfrm>
            <a:off x="228600" y="6324600"/>
            <a:ext cx="8686800" cy="369332"/>
          </a:xfrm>
          <a:prstGeom prst="rect">
            <a:avLst/>
          </a:prstGeom>
          <a:solidFill>
            <a:schemeClr val="bg1">
              <a:lumMod val="85000"/>
            </a:schemeClr>
          </a:solidFill>
        </p:spPr>
        <p:txBody>
          <a:bodyPr>
            <a:spAutoFit/>
          </a:bodyPr>
          <a:lstStyle>
            <a:defPPr>
              <a:defRPr lang="en-US"/>
            </a:defPPr>
            <a:lvl1pPr fontAlgn="auto">
              <a:spcBef>
                <a:spcPts val="0"/>
              </a:spcBef>
              <a:spcAft>
                <a:spcPts val="0"/>
              </a:spcAft>
              <a:defRPr>
                <a:solidFill>
                  <a:srgbClr val="595959"/>
                </a:solidFill>
                <a:latin typeface="Arial" panose="020B0604020202020204" pitchFamily="34" charset="0"/>
                <a:cs typeface="Arial" panose="020B0604020202020204" pitchFamily="34" charset="0"/>
              </a:defRPr>
            </a:lvl1pPr>
          </a:lstStyle>
          <a:p>
            <a:r>
              <a:rPr lang="en-US" dirty="0" smtClean="0">
                <a:hlinkClick r:id="rId5"/>
              </a:rPr>
              <a:t>www.pewresearch.org</a:t>
            </a:r>
            <a:r>
              <a:rPr lang="en-US" dirty="0">
                <a:hlinkClick r:id="rId5"/>
              </a:rPr>
              <a:t>/data-trend/media-and-technology/social-networking-</a:t>
            </a:r>
            <a:r>
              <a:rPr lang="en-US" dirty="0" smtClean="0">
                <a:hlinkClick r:id="rId5"/>
              </a:rPr>
              <a:t>use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81200" y="274638"/>
            <a:ext cx="6705600" cy="1143000"/>
          </a:xfrm>
        </p:spPr>
        <p:txBody>
          <a:bodyPr/>
          <a:lstStyle/>
          <a:p>
            <a:r>
              <a:rPr lang="en-US" sz="3100" smtClean="0">
                <a:latin typeface="Arial" charset="0"/>
                <a:ea typeface="ＭＳ Ｐゴシック"/>
                <a:cs typeface="Arial" charset="0"/>
              </a:rPr>
              <a:t>Who Uses UUA Social Media?</a:t>
            </a:r>
          </a:p>
        </p:txBody>
      </p:sp>
      <p:pic>
        <p:nvPicPr>
          <p:cNvPr id="29698" name="Picture 2"/>
          <p:cNvPicPr>
            <a:picLocks noChangeAspect="1" noChangeArrowheads="1"/>
          </p:cNvPicPr>
          <p:nvPr/>
        </p:nvPicPr>
        <p:blipFill>
          <a:blip r:embed="rId3"/>
          <a:srcRect/>
          <a:stretch>
            <a:fillRect/>
          </a:stretch>
        </p:blipFill>
        <p:spPr bwMode="auto">
          <a:xfrm>
            <a:off x="0" y="1600200"/>
            <a:ext cx="9144000" cy="3733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362200" y="381000"/>
            <a:ext cx="5737225" cy="1143000"/>
          </a:xfrm>
        </p:spPr>
        <p:txBody>
          <a:bodyPr/>
          <a:lstStyle/>
          <a:p>
            <a:r>
              <a:rPr lang="en-US" sz="3100" smtClean="0">
                <a:latin typeface="Arial" charset="0"/>
                <a:ea typeface="ＭＳ Ｐゴシック"/>
                <a:cs typeface="Arial" charset="0"/>
              </a:rPr>
              <a:t>How Unitarian Universalists Currently Use Social Media</a:t>
            </a:r>
          </a:p>
        </p:txBody>
      </p:sp>
      <p:sp>
        <p:nvSpPr>
          <p:cNvPr id="31746" name="Content Placeholder 2"/>
          <p:cNvSpPr>
            <a:spLocks noGrp="1"/>
          </p:cNvSpPr>
          <p:nvPr>
            <p:ph idx="1"/>
          </p:nvPr>
        </p:nvSpPr>
        <p:spPr>
          <a:xfrm>
            <a:off x="1577975" y="2057400"/>
            <a:ext cx="7108825" cy="3724275"/>
          </a:xfrm>
        </p:spPr>
        <p:txBody>
          <a:bodyPr/>
          <a:lstStyle/>
          <a:p>
            <a:r>
              <a:rPr lang="en-US" smtClean="0">
                <a:latin typeface="Arial" charset="0"/>
                <a:ea typeface="ＭＳ Ｐゴシック"/>
                <a:cs typeface="Arial" charset="0"/>
              </a:rPr>
              <a:t>A wide range of social media platforms</a:t>
            </a:r>
          </a:p>
          <a:p>
            <a:endParaRPr lang="en-US" smtClean="0">
              <a:latin typeface="Arial" charset="0"/>
              <a:ea typeface="ＭＳ Ｐゴシック"/>
              <a:cs typeface="Arial" charset="0"/>
            </a:endParaRPr>
          </a:p>
          <a:p>
            <a:endParaRPr lang="en-US" smtClean="0">
              <a:latin typeface="Arial" charset="0"/>
              <a:ea typeface="ＭＳ Ｐゴシック"/>
              <a:cs typeface="Arial" charset="0"/>
            </a:endParaRPr>
          </a:p>
          <a:p>
            <a:r>
              <a:rPr lang="en-US" smtClean="0">
                <a:latin typeface="Arial" charset="0"/>
                <a:ea typeface="ＭＳ Ｐゴシック"/>
                <a:cs typeface="Arial" charset="0"/>
              </a:rPr>
              <a:t>Some teaching or explaining Unitarian Universalism</a:t>
            </a:r>
          </a:p>
          <a:p>
            <a:endParaRPr lang="en-US" smtClean="0">
              <a:latin typeface="Arial" charset="0"/>
              <a:ea typeface="ＭＳ Ｐゴシック"/>
              <a:cs typeface="Arial" charset="0"/>
            </a:endParaRPr>
          </a:p>
          <a:p>
            <a:endParaRPr lang="en-US" smtClean="0">
              <a:latin typeface="Arial" charset="0"/>
              <a:ea typeface="ＭＳ Ｐゴシック"/>
              <a:cs typeface="Arial" charset="0"/>
            </a:endParaRPr>
          </a:p>
          <a:p>
            <a:r>
              <a:rPr lang="en-US" smtClean="0">
                <a:latin typeface="Arial" charset="0"/>
                <a:ea typeface="ＭＳ Ｐゴシック"/>
                <a:cs typeface="Arial" charset="0"/>
              </a:rPr>
              <a:t>Some connecting with fellow UUs</a:t>
            </a:r>
          </a:p>
          <a:p>
            <a:endParaRPr lang="en-US" smtClean="0">
              <a:latin typeface="Arial" charset="0"/>
              <a:ea typeface="ＭＳ Ｐゴシック"/>
              <a:cs typeface="Arial" charset="0"/>
            </a:endParaRPr>
          </a:p>
        </p:txBody>
      </p:sp>
    </p:spTree>
  </p:cSld>
  <p:clrMapOvr>
    <a:masterClrMapping/>
  </p:clrMapOvr>
</p:sld>
</file>

<file path=ppt/theme/theme1.xml><?xml version="1.0" encoding="utf-8"?>
<a:theme xmlns:a="http://schemas.openxmlformats.org/drawingml/2006/main" name="UUA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UUA_PPT_template</Template>
  <TotalTime>883</TotalTime>
  <Words>2860</Words>
  <Application>Microsoft Macintosh PowerPoint</Application>
  <PresentationFormat>On-screen Show (4:3)</PresentationFormat>
  <Paragraphs>300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UUA_PPT_template</vt:lpstr>
      <vt:lpstr>#UUsGetSocial</vt:lpstr>
      <vt:lpstr>#UUsGetSocial Workshop Series</vt:lpstr>
      <vt:lpstr>PowerPoint Presentation</vt:lpstr>
      <vt:lpstr>UUA Office of Information &amp; Public Witness - Get in touch with us!</vt:lpstr>
      <vt:lpstr>PowerPoint Presentation</vt:lpstr>
      <vt:lpstr>What Are We Doing Here?</vt:lpstr>
      <vt:lpstr>Who Uses Social Media?</vt:lpstr>
      <vt:lpstr>Who Uses UUA Social Media?</vt:lpstr>
      <vt:lpstr>How Unitarian Universalists Currently Use Social Media</vt:lpstr>
      <vt:lpstr>UUism on YouTube</vt:lpstr>
      <vt:lpstr>UUism on Reddit</vt:lpstr>
      <vt:lpstr>UUism on Twitter</vt:lpstr>
      <vt:lpstr>UUism on Pinterest</vt:lpstr>
      <vt:lpstr>UUism on Google+</vt:lpstr>
      <vt:lpstr>UUism on Facebook</vt:lpstr>
      <vt:lpstr>PowerPoint Presentation</vt:lpstr>
      <vt:lpstr>How do we deepen our engagement online?</vt:lpstr>
      <vt:lpstr>Getting Strategic  to Deepen Engagement</vt:lpstr>
      <vt:lpstr>Planning</vt:lpstr>
      <vt:lpstr>Planning</vt:lpstr>
      <vt:lpstr>Planning</vt:lpstr>
      <vt:lpstr>Patience</vt:lpstr>
      <vt:lpstr>PowerPoint Presentation</vt:lpstr>
      <vt:lpstr>PowerPoint Presentation</vt:lpstr>
      <vt:lpstr>Transparency</vt:lpstr>
      <vt:lpstr>Transparency</vt:lpstr>
      <vt:lpstr>Lateral Learning/Continuing Education</vt:lpstr>
      <vt:lpstr>QUESTIONS?   COMMENTS?</vt:lpstr>
    </vt:vector>
  </TitlesOfParts>
  <Company>Unitarian Universalist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#UUsGetSocial</dc:title>
  <dc:creator>Rachel Walden</dc:creator>
  <cp:lastModifiedBy>Kasey Kruser</cp:lastModifiedBy>
  <cp:revision>124</cp:revision>
  <dcterms:created xsi:type="dcterms:W3CDTF">2014-06-07T21:53:30Z</dcterms:created>
  <dcterms:modified xsi:type="dcterms:W3CDTF">2014-06-26T19:03:46Z</dcterms:modified>
</cp:coreProperties>
</file>