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 id="2147483702" r:id="rId2"/>
  </p:sldMasterIdLst>
  <p:notesMasterIdLst>
    <p:notesMasterId r:id="rId30"/>
  </p:notesMasterIdLst>
  <p:handoutMasterIdLst>
    <p:handoutMasterId r:id="rId31"/>
  </p:handoutMasterIdLst>
  <p:sldIdLst>
    <p:sldId id="257" r:id="rId3"/>
    <p:sldId id="269" r:id="rId4"/>
    <p:sldId id="270" r:id="rId5"/>
    <p:sldId id="271" r:id="rId6"/>
    <p:sldId id="272" r:id="rId7"/>
    <p:sldId id="273" r:id="rId8"/>
    <p:sldId id="274" r:id="rId9"/>
    <p:sldId id="256" r:id="rId10"/>
    <p:sldId id="277" r:id="rId11"/>
    <p:sldId id="258" r:id="rId12"/>
    <p:sldId id="259" r:id="rId13"/>
    <p:sldId id="265" r:id="rId14"/>
    <p:sldId id="261" r:id="rId15"/>
    <p:sldId id="260" r:id="rId16"/>
    <p:sldId id="262" r:id="rId17"/>
    <p:sldId id="266" r:id="rId18"/>
    <p:sldId id="286" r:id="rId19"/>
    <p:sldId id="283" r:id="rId20"/>
    <p:sldId id="284" r:id="rId21"/>
    <p:sldId id="287" r:id="rId22"/>
    <p:sldId id="264" r:id="rId23"/>
    <p:sldId id="279" r:id="rId24"/>
    <p:sldId id="278" r:id="rId25"/>
    <p:sldId id="275" r:id="rId26"/>
    <p:sldId id="281" r:id="rId27"/>
    <p:sldId id="282" r:id="rId28"/>
    <p:sldId id="288" r:id="rId29"/>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MS PGothic" charset="0"/>
        <a:cs typeface="MS PGothic" charset="0"/>
      </a:defRPr>
    </a:lvl1pPr>
    <a:lvl2pPr marL="457200" algn="l" defTabSz="457200"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914400" algn="l" defTabSz="457200"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371600" algn="l" defTabSz="457200"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1828800" algn="l" defTabSz="457200"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2286000" algn="l" defTabSz="457200" rtl="0" eaLnBrk="1" latinLnBrk="0" hangingPunct="1">
      <a:defRPr kern="1200">
        <a:solidFill>
          <a:schemeClr val="tx1"/>
        </a:solidFill>
        <a:latin typeface="Calibri" charset="0"/>
        <a:ea typeface="MS PGothic" charset="0"/>
        <a:cs typeface="MS PGothic" charset="0"/>
      </a:defRPr>
    </a:lvl6pPr>
    <a:lvl7pPr marL="2743200" algn="l" defTabSz="457200" rtl="0" eaLnBrk="1" latinLnBrk="0" hangingPunct="1">
      <a:defRPr kern="1200">
        <a:solidFill>
          <a:schemeClr val="tx1"/>
        </a:solidFill>
        <a:latin typeface="Calibri" charset="0"/>
        <a:ea typeface="MS PGothic" charset="0"/>
        <a:cs typeface="MS PGothic" charset="0"/>
      </a:defRPr>
    </a:lvl7pPr>
    <a:lvl8pPr marL="3200400" algn="l" defTabSz="457200" rtl="0" eaLnBrk="1" latinLnBrk="0" hangingPunct="1">
      <a:defRPr kern="1200">
        <a:solidFill>
          <a:schemeClr val="tx1"/>
        </a:solidFill>
        <a:latin typeface="Calibri" charset="0"/>
        <a:ea typeface="MS PGothic" charset="0"/>
        <a:cs typeface="MS PGothic" charset="0"/>
      </a:defRPr>
    </a:lvl8pPr>
    <a:lvl9pPr marL="3657600" algn="l" defTabSz="457200" rtl="0" eaLnBrk="1" latinLnBrk="0" hangingPunct="1">
      <a:defRPr kern="1200">
        <a:solidFill>
          <a:schemeClr val="tx1"/>
        </a:solidFill>
        <a:latin typeface="Calibri" charset="0"/>
        <a:ea typeface="MS PGothic" charset="0"/>
        <a:cs typeface="MS PGothic"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4" d="100"/>
          <a:sy n="94" d="100"/>
        </p:scale>
        <p:origin x="-1320" y="-104"/>
      </p:cViewPr>
      <p:guideLst>
        <p:guide orient="horz" pos="2160"/>
        <p:guide pos="2880"/>
      </p:guideLst>
    </p:cSldViewPr>
  </p:slideViewPr>
  <p:notesTextViewPr>
    <p:cViewPr>
      <p:scale>
        <a:sx n="3" d="2"/>
        <a:sy n="3" d="2"/>
      </p:scale>
      <p:origin x="0" y="0"/>
    </p:cViewPr>
  </p:notesTextViewPr>
  <p:sorterViewPr>
    <p:cViewPr>
      <p:scale>
        <a:sx n="150" d="100"/>
        <a:sy n="150" d="100"/>
      </p:scale>
      <p:origin x="0" y="3488"/>
    </p:cViewPr>
  </p:sorterViewPr>
  <p:notesViewPr>
    <p:cSldViewPr snapToGrid="0" snapToObjects="1">
      <p:cViewPr>
        <p:scale>
          <a:sx n="100" d="100"/>
          <a:sy n="100" d="100"/>
        </p:scale>
        <p:origin x="1628" y="-2680"/>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73AD418C-4478-D741-9763-5DD30EB43A30}" type="datetimeFigureOut">
              <a:rPr lang="en-US"/>
              <a:pPr/>
              <a:t>7/2/14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Calibri"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857FACC2-48F0-FD4E-837D-292C1D00E96E}" type="slidenum">
              <a:rPr lang="en-US"/>
              <a:pPr/>
              <a:t>‹#›</a:t>
            </a:fld>
            <a:endParaRPr lang="en-US"/>
          </a:p>
        </p:txBody>
      </p:sp>
    </p:spTree>
    <p:extLst>
      <p:ext uri="{BB962C8B-B14F-4D97-AF65-F5344CB8AC3E}">
        <p14:creationId xmlns:p14="http://schemas.microsoft.com/office/powerpoint/2010/main" val="13706525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F00AB02E-CC6C-A349-8465-D617E0122B77}" type="datetimeFigureOut">
              <a:rPr lang="en-US"/>
              <a:pPr/>
              <a:t>7/2/14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D0368DF3-3FF4-164D-9E97-D75219F34D28}" type="slidenum">
              <a:rPr lang="en-US"/>
              <a:pPr/>
              <a:t>‹#›</a:t>
            </a:fld>
            <a:endParaRPr lang="en-US"/>
          </a:p>
        </p:txBody>
      </p:sp>
    </p:spTree>
    <p:extLst>
      <p:ext uri="{BB962C8B-B14F-4D97-AF65-F5344CB8AC3E}">
        <p14:creationId xmlns:p14="http://schemas.microsoft.com/office/powerpoint/2010/main" val="1028817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600">
                <a:latin typeface="Calibri" charset="0"/>
                <a:ea typeface="MS PGothic" charset="0"/>
              </a:rPr>
              <a:t>In our Unitarian Universalist congregations, the definition and requirements of membership have become as much of a debate as what to do with joys and concerns or where to put the announcements in the order of service.</a:t>
            </a:r>
          </a:p>
          <a:p>
            <a:r>
              <a:rPr lang="en-US" sz="1600">
                <a:latin typeface="Calibri" charset="0"/>
                <a:ea typeface="MS PGothic" charset="0"/>
              </a:rPr>
              <a:t>Unitarian Universalism is organized on the congregational polity model, which gives greatest authority to individual congregations to determine their own affairs. This includes setting their own membership requirements. There is no single or “official” definition of membership. </a:t>
            </a:r>
          </a:p>
          <a:p>
            <a:endParaRPr lang="en-US" sz="1600">
              <a:latin typeface="Calibri" charset="0"/>
              <a:ea typeface="MS PGothic" charset="0"/>
            </a:endParaRPr>
          </a:p>
          <a:p>
            <a:r>
              <a:rPr lang="en-US" sz="1600">
                <a:latin typeface="Calibri" charset="0"/>
                <a:ea typeface="MS PGothic" charset="0"/>
              </a:rPr>
              <a:t>Most congregations require that a signing of the membership book and making a contribution of record.</a:t>
            </a:r>
          </a:p>
          <a:p>
            <a:endParaRPr lang="en-US" sz="1600">
              <a:latin typeface="Calibri" charset="0"/>
              <a:ea typeface="MS PGothic" charset="0"/>
            </a:endParaRPr>
          </a:p>
          <a:p>
            <a:r>
              <a:rPr lang="en-US" sz="1600">
                <a:latin typeface="Calibri" charset="0"/>
                <a:ea typeface="MS PGothic" charset="0"/>
              </a:rPr>
              <a:t>Attend church regularly, give of your time and resources, and share in  community</a:t>
            </a:r>
          </a:p>
          <a:p>
            <a:endParaRPr lang="en-US">
              <a:latin typeface="Calibri" charset="0"/>
              <a:ea typeface="MS PGothic" charset="0"/>
            </a:endParaRPr>
          </a:p>
          <a:p>
            <a:endParaRPr lang="en-US">
              <a:latin typeface="Calibri" charset="0"/>
              <a:ea typeface="MS PGothic" charset="0"/>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220C253D-CB37-1644-9F31-163DE9036175}" type="slidenum">
              <a:rPr lang="en-US"/>
              <a:pPr/>
              <a:t>3</a:t>
            </a:fld>
            <a:endParaRPr lang="en-US"/>
          </a:p>
        </p:txBody>
      </p:sp>
    </p:spTree>
    <p:extLst>
      <p:ext uri="{BB962C8B-B14F-4D97-AF65-F5344CB8AC3E}">
        <p14:creationId xmlns:p14="http://schemas.microsoft.com/office/powerpoint/2010/main" val="3127748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MS PGothic" charset="0"/>
              </a:rPr>
              <a:t>We have talked a bit about our environment in general. How do we translate that into information for our congregations? In truth, this is pretty much how most congregations have viewed the world in the past, and many of us still do. There are basically two kinds of people in the world – our members and everyone else – and the expectaion, goal, assumption is that everyone else will, eventually move over into the Members tent. </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85CAE47C-6F7F-1D4D-95AB-FDD03CE940D9}" type="slidenum">
              <a:rPr lang="en-US"/>
              <a:pPr/>
              <a:t>13</a:t>
            </a:fld>
            <a:endParaRPr lang="en-US"/>
          </a:p>
        </p:txBody>
      </p:sp>
    </p:spTree>
    <p:extLst>
      <p:ext uri="{BB962C8B-B14F-4D97-AF65-F5344CB8AC3E}">
        <p14:creationId xmlns:p14="http://schemas.microsoft.com/office/powerpoint/2010/main" val="2202190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MS PGothic" charset="0"/>
              </a:rPr>
              <a:t>Who else, what other types of organizations might think about members and visitors in ways that might offer us lessons to learn?</a:t>
            </a:r>
          </a:p>
          <a:p>
            <a:pPr eaLnBrk="1" hangingPunct="1">
              <a:spcBef>
                <a:spcPct val="0"/>
              </a:spcBef>
            </a:pPr>
            <a:endParaRPr lang="en-US">
              <a:latin typeface="Calibri" charset="0"/>
              <a:ea typeface="MS PGothic" charset="0"/>
            </a:endParaRPr>
          </a:p>
          <a:p>
            <a:pPr eaLnBrk="1" hangingPunct="1">
              <a:spcBef>
                <a:spcPct val="0"/>
              </a:spcBef>
            </a:pPr>
            <a:r>
              <a:rPr lang="en-US">
                <a:latin typeface="Calibri" charset="0"/>
                <a:ea typeface="MS PGothic" charset="0"/>
              </a:rPr>
              <a:t>Surly charities and non profits do. Educational institutions are masters at keeping the ties that bind – for years, no matter where one might reside.</a:t>
            </a:r>
          </a:p>
          <a:p>
            <a:pPr eaLnBrk="1" hangingPunct="1">
              <a:spcBef>
                <a:spcPct val="0"/>
              </a:spcBef>
            </a:pPr>
            <a:endParaRPr lang="en-US">
              <a:latin typeface="Calibri" charset="0"/>
              <a:ea typeface="MS PGothic" charset="0"/>
            </a:endParaRPr>
          </a:p>
          <a:p>
            <a:pPr eaLnBrk="1" hangingPunct="1">
              <a:spcBef>
                <a:spcPct val="0"/>
              </a:spcBef>
            </a:pPr>
            <a:r>
              <a:rPr lang="en-US">
                <a:latin typeface="Calibri" charset="0"/>
                <a:ea typeface="MS PGothic" charset="0"/>
              </a:rPr>
              <a:t>Interest groups and poliitical parties work this kind of analysis and follw up very thoroughly</a:t>
            </a:r>
          </a:p>
          <a:p>
            <a:pPr eaLnBrk="1" hangingPunct="1">
              <a:spcBef>
                <a:spcPct val="0"/>
              </a:spcBef>
            </a:pPr>
            <a:endParaRPr lang="en-US">
              <a:latin typeface="Calibri" charset="0"/>
              <a:ea typeface="MS PGothic" charset="0"/>
            </a:endParaRPr>
          </a:p>
          <a:p>
            <a:pPr eaLnBrk="1" hangingPunct="1">
              <a:spcBef>
                <a:spcPct val="0"/>
              </a:spcBef>
            </a:pPr>
            <a:r>
              <a:rPr lang="en-US">
                <a:latin typeface="Calibri" charset="0"/>
                <a:ea typeface="MS PGothic" charset="0"/>
              </a:rPr>
              <a:t>And no doubt, some denominations and individual congregations (perhaps yours?) see beyond the obisous as well. You might have a story to share about how your congregation thinks about working with differnt groups of people</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9F256374-37F7-8A40-A275-D54EF812097D}" type="slidenum">
              <a:rPr lang="en-US"/>
              <a:pPr/>
              <a:t>14</a:t>
            </a:fld>
            <a:endParaRPr lang="en-US"/>
          </a:p>
        </p:txBody>
      </p:sp>
    </p:spTree>
    <p:extLst>
      <p:ext uri="{BB962C8B-B14F-4D97-AF65-F5344CB8AC3E}">
        <p14:creationId xmlns:p14="http://schemas.microsoft.com/office/powerpoint/2010/main" val="2540915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MS PGothic" charset="0"/>
              </a:rPr>
              <a:t>THIS is how adaptive organizations think about people who walk through thier door – or click on their web site or Facebook page. Naturally they think about traditional members (core, developing, potential). But they also pay attention to the shoppers and tourists (those just passing through) for their unique contributions and needs. </a:t>
            </a:r>
          </a:p>
          <a:p>
            <a:pPr eaLnBrk="1" hangingPunct="1">
              <a:spcBef>
                <a:spcPct val="0"/>
              </a:spcBef>
            </a:pPr>
            <a:endParaRPr lang="en-US">
              <a:latin typeface="Calibri" charset="0"/>
              <a:ea typeface="MS PGothic" charset="0"/>
            </a:endParaRPr>
          </a:p>
          <a:p>
            <a:pPr eaLnBrk="1" hangingPunct="1">
              <a:spcBef>
                <a:spcPct val="0"/>
              </a:spcBef>
            </a:pPr>
            <a:r>
              <a:rPr lang="en-US">
                <a:latin typeface="Calibri" charset="0"/>
                <a:ea typeface="MS PGothic" charset="0"/>
              </a:rPr>
              <a:t>They also think about people who may have potential to be donors, of money or skill, but are not (at least yet) inclined to actually join. Most congregations have a number of these folks. And note that there is no real center of mass for this diagram, and the connections are not just to the institution, but to various other subgroups. Its a creature of the Internet Age. </a:t>
            </a:r>
          </a:p>
          <a:p>
            <a:pPr eaLnBrk="1" hangingPunct="1">
              <a:spcBef>
                <a:spcPct val="0"/>
              </a:spcBef>
            </a:pPr>
            <a:endParaRPr lang="en-US">
              <a:latin typeface="Calibri" charset="0"/>
              <a:ea typeface="MS PGothic" charset="0"/>
            </a:endParaRPr>
          </a:p>
          <a:p>
            <a:pPr eaLnBrk="1" hangingPunct="1">
              <a:spcBef>
                <a:spcPct val="0"/>
              </a:spcBef>
            </a:pPr>
            <a:r>
              <a:rPr lang="en-US">
                <a:latin typeface="Calibri" charset="0"/>
                <a:ea typeface="MS PGothic" charset="0"/>
              </a:rPr>
              <a:t>What about those who voluntter so much, they seem more like workers than members? They may be really focused on one particular area of congregational life, but make a real differnce in that area. And your alumni (those with long ties but have moved elsewhere) or your Snowbirds, who are present only part o fthe year (and may be contributing to thier other home church but not yours). </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E4CA7011-BDC1-4648-92EC-D840F253A104}" type="slidenum">
              <a:rPr lang="en-US"/>
              <a:pPr/>
              <a:t>15</a:t>
            </a:fld>
            <a:endParaRPr lang="en-US"/>
          </a:p>
        </p:txBody>
      </p:sp>
    </p:spTree>
    <p:extLst>
      <p:ext uri="{BB962C8B-B14F-4D97-AF65-F5344CB8AC3E}">
        <p14:creationId xmlns:p14="http://schemas.microsoft.com/office/powerpoint/2010/main" val="1612696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MS PGothic" charset="0"/>
              </a:rPr>
              <a:t>So, the next three slides provide a quick overview – a checklist, almost- of what we learned from other organizations that share our desire to develop members, commitment, and community. Most of these are self explanatory. We have highlighted with Red arrows those that bear a bit of empahsis.</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70C5238D-8CB7-1D4A-B913-06FB8BB91578}" type="slidenum">
              <a:rPr lang="en-US"/>
              <a:pPr/>
              <a:t>16</a:t>
            </a:fld>
            <a:endParaRPr lang="en-US"/>
          </a:p>
        </p:txBody>
      </p:sp>
    </p:spTree>
    <p:extLst>
      <p:ext uri="{BB962C8B-B14F-4D97-AF65-F5344CB8AC3E}">
        <p14:creationId xmlns:p14="http://schemas.microsoft.com/office/powerpoint/2010/main" val="4217990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368DF3-3FF4-164D-9E97-D75219F34D28}" type="slidenum">
              <a:rPr lang="en-US" smtClean="0"/>
              <a:pPr/>
              <a:t>17</a:t>
            </a:fld>
            <a:endParaRPr lang="en-US"/>
          </a:p>
        </p:txBody>
      </p:sp>
    </p:spTree>
    <p:extLst>
      <p:ext uri="{BB962C8B-B14F-4D97-AF65-F5344CB8AC3E}">
        <p14:creationId xmlns:p14="http://schemas.microsoft.com/office/powerpoint/2010/main" val="2782916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368DF3-3FF4-164D-9E97-D75219F34D28}" type="slidenum">
              <a:rPr lang="en-US" smtClean="0"/>
              <a:pPr/>
              <a:t>18</a:t>
            </a:fld>
            <a:endParaRPr lang="en-US"/>
          </a:p>
        </p:txBody>
      </p:sp>
    </p:spTree>
    <p:extLst>
      <p:ext uri="{BB962C8B-B14F-4D97-AF65-F5344CB8AC3E}">
        <p14:creationId xmlns:p14="http://schemas.microsoft.com/office/powerpoint/2010/main" val="1584506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0"/>
                <a:cs typeface="MS PGothic" charset="0"/>
              </a:defRPr>
            </a:lvl1pPr>
            <a:lvl2pPr marL="742950" indent="-285750">
              <a:defRPr>
                <a:solidFill>
                  <a:schemeClr val="tx1"/>
                </a:solidFill>
                <a:latin typeface="Calibri" charset="0"/>
                <a:ea typeface="MS PGothic" charset="0"/>
                <a:cs typeface="MS PGothic" charset="0"/>
              </a:defRPr>
            </a:lvl2pPr>
            <a:lvl3pPr marL="1143000" indent="-228600">
              <a:defRPr>
                <a:solidFill>
                  <a:schemeClr val="tx1"/>
                </a:solidFill>
                <a:latin typeface="Calibri" charset="0"/>
                <a:ea typeface="MS PGothic" charset="0"/>
                <a:cs typeface="MS PGothic" charset="0"/>
              </a:defRPr>
            </a:lvl3pPr>
            <a:lvl4pPr marL="1600200" indent="-228600">
              <a:defRPr>
                <a:solidFill>
                  <a:schemeClr val="tx1"/>
                </a:solidFill>
                <a:latin typeface="Calibri" charset="0"/>
                <a:ea typeface="MS PGothic" charset="0"/>
                <a:cs typeface="MS PGothic" charset="0"/>
              </a:defRPr>
            </a:lvl4pPr>
            <a:lvl5pPr marL="2057400" indent="-22860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fld id="{962B0EE4-2F42-B745-A1C3-5BB900D8B794}" type="slidenum">
              <a:rPr lang="en-US"/>
              <a:pPr/>
              <a:t>21</a:t>
            </a:fld>
            <a:endParaRPr lang="en-US"/>
          </a:p>
        </p:txBody>
      </p:sp>
    </p:spTree>
    <p:extLst>
      <p:ext uri="{BB962C8B-B14F-4D97-AF65-F5344CB8AC3E}">
        <p14:creationId xmlns:p14="http://schemas.microsoft.com/office/powerpoint/2010/main" val="1566110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368DF3-3FF4-164D-9E97-D75219F34D28}" type="slidenum">
              <a:rPr lang="en-US" smtClean="0"/>
              <a:pPr/>
              <a:t>22</a:t>
            </a:fld>
            <a:endParaRPr lang="en-US"/>
          </a:p>
        </p:txBody>
      </p:sp>
    </p:spTree>
    <p:extLst>
      <p:ext uri="{BB962C8B-B14F-4D97-AF65-F5344CB8AC3E}">
        <p14:creationId xmlns:p14="http://schemas.microsoft.com/office/powerpoint/2010/main" val="3344146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What comprises the category of friends? </a:t>
            </a:r>
          </a:p>
          <a:p>
            <a:r>
              <a:rPr lang="en-US" b="1" dirty="0">
                <a:latin typeface="Calibri" charset="0"/>
                <a:ea typeface="MS PGothic" charset="0"/>
              </a:rPr>
              <a:t>People who were members and became friends.  </a:t>
            </a:r>
            <a:r>
              <a:rPr lang="en-US" dirty="0">
                <a:latin typeface="Calibri" charset="0"/>
                <a:ea typeface="MS PGothic" charset="0"/>
              </a:rPr>
              <a:t>For members who are in transition:  moving to another church and remaining a friend at first u; gave a lot of money.  Another person resigned membership but transitioned to be a friend.  Continued to pledge at the same rate.  Children continued to attend RE.</a:t>
            </a:r>
          </a:p>
          <a:p>
            <a:r>
              <a:rPr lang="en-US" dirty="0">
                <a:latin typeface="Calibri" charset="0"/>
                <a:ea typeface="MS PGothic" charset="0"/>
              </a:rPr>
              <a:t> </a:t>
            </a:r>
          </a:p>
          <a:p>
            <a:r>
              <a:rPr lang="en-US" dirty="0">
                <a:latin typeface="Calibri" charset="0"/>
                <a:ea typeface="MS PGothic" charset="0"/>
              </a:rPr>
              <a:t>couples or families with multiple levels of commitment; one person who has a spiritual need or take kids to RE;  while the other person has an aversion to UU.  By signing as friend, partner can retain Lutheran identity.  Mother joined as a friend and daughter joined as a member.  People </a:t>
            </a:r>
            <a:r>
              <a:rPr lang="en-US" dirty="0" err="1">
                <a:latin typeface="Calibri" charset="0"/>
                <a:ea typeface="MS PGothic" charset="0"/>
              </a:rPr>
              <a:t>wouldn</a:t>
            </a:r>
            <a:r>
              <a:rPr lang="ja-JP" altLang="en-US" dirty="0">
                <a:latin typeface="Calibri" charset="0"/>
                <a:ea typeface="MS PGothic" charset="0"/>
              </a:rPr>
              <a:t>’</a:t>
            </a:r>
            <a:r>
              <a:rPr lang="en-US" dirty="0">
                <a:latin typeface="Calibri" charset="0"/>
                <a:ea typeface="MS PGothic" charset="0"/>
              </a:rPr>
              <a:t>t be included without that status.  Act of hospitality to include them.</a:t>
            </a:r>
          </a:p>
          <a:p>
            <a:r>
              <a:rPr lang="en-US" dirty="0">
                <a:latin typeface="Calibri" charset="0"/>
                <a:ea typeface="MS PGothic" charset="0"/>
              </a:rPr>
              <a:t> </a:t>
            </a:r>
          </a:p>
          <a:p>
            <a:r>
              <a:rPr lang="en-US" dirty="0">
                <a:latin typeface="Calibri" charset="0"/>
                <a:ea typeface="MS PGothic" charset="0"/>
              </a:rPr>
              <a:t>professionals who cannot join a church, but want to be part of a community.   Wife of an episcopal priest.  Taught philosophy. Taught religion.  Would be perceived as biased if they joined the church as members.  Ethics.</a:t>
            </a:r>
          </a:p>
          <a:p>
            <a:endParaRPr lang="en-US" dirty="0">
              <a:latin typeface="Calibri" charset="0"/>
              <a:ea typeface="MS PGothic" charset="0"/>
            </a:endParaRPr>
          </a:p>
          <a:p>
            <a:r>
              <a:rPr lang="en-US" dirty="0">
                <a:latin typeface="Calibri" charset="0"/>
                <a:ea typeface="MS PGothic" charset="0"/>
              </a:rPr>
              <a:t>In one congregation, the membership committee reviews the database to track friends.  A member of the committee will call and talk about membership periodically  when they think they are open to membership.  Not a lot convert.</a:t>
            </a:r>
          </a:p>
          <a:p>
            <a:endParaRPr lang="en-US" dirty="0">
              <a:latin typeface="Calibri" charset="0"/>
              <a:ea typeface="MS PGothic" charset="0"/>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0"/>
                <a:cs typeface="MS PGothic" charset="0"/>
              </a:defRPr>
            </a:lvl1pPr>
            <a:lvl2pPr marL="742950" indent="-285750">
              <a:defRPr>
                <a:solidFill>
                  <a:schemeClr val="tx1"/>
                </a:solidFill>
                <a:latin typeface="Calibri" charset="0"/>
                <a:ea typeface="MS PGothic" charset="0"/>
                <a:cs typeface="MS PGothic" charset="0"/>
              </a:defRPr>
            </a:lvl2pPr>
            <a:lvl3pPr marL="1143000" indent="-228600">
              <a:defRPr>
                <a:solidFill>
                  <a:schemeClr val="tx1"/>
                </a:solidFill>
                <a:latin typeface="Calibri" charset="0"/>
                <a:ea typeface="MS PGothic" charset="0"/>
                <a:cs typeface="MS PGothic" charset="0"/>
              </a:defRPr>
            </a:lvl3pPr>
            <a:lvl4pPr marL="1600200" indent="-228600">
              <a:defRPr>
                <a:solidFill>
                  <a:schemeClr val="tx1"/>
                </a:solidFill>
                <a:latin typeface="Calibri" charset="0"/>
                <a:ea typeface="MS PGothic" charset="0"/>
                <a:cs typeface="MS PGothic" charset="0"/>
              </a:defRPr>
            </a:lvl4pPr>
            <a:lvl5pPr marL="2057400" indent="-22860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fld id="{F3E91B79-3DE0-9145-AF82-02A216F14405}" type="slidenum">
              <a:rPr lang="en-US"/>
              <a:pPr/>
              <a:t>23</a:t>
            </a:fld>
            <a:endParaRPr lang="en-US"/>
          </a:p>
        </p:txBody>
      </p:sp>
    </p:spTree>
    <p:extLst>
      <p:ext uri="{BB962C8B-B14F-4D97-AF65-F5344CB8AC3E}">
        <p14:creationId xmlns:p14="http://schemas.microsoft.com/office/powerpoint/2010/main" val="25056329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368DF3-3FF4-164D-9E97-D75219F34D28}" type="slidenum">
              <a:rPr lang="en-US" smtClean="0"/>
              <a:pPr/>
              <a:t>24</a:t>
            </a:fld>
            <a:endParaRPr lang="en-US"/>
          </a:p>
        </p:txBody>
      </p:sp>
    </p:spTree>
    <p:extLst>
      <p:ext uri="{BB962C8B-B14F-4D97-AF65-F5344CB8AC3E}">
        <p14:creationId xmlns:p14="http://schemas.microsoft.com/office/powerpoint/2010/main" val="1636356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600">
                <a:latin typeface="Calibri" charset="0"/>
                <a:ea typeface="MS PGothic" charset="0"/>
              </a:rPr>
              <a:t>People who are not interested in nor inclined to invest in institutions, as compared to specific programs or projects </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C156CA6A-4BD0-B546-B5C3-828D0EAA1C32}" type="slidenum">
              <a:rPr lang="en-US">
                <a:solidFill>
                  <a:srgbClr val="000000"/>
                </a:solidFill>
              </a:rPr>
              <a:pPr/>
              <a:t>4</a:t>
            </a:fld>
            <a:endParaRPr lang="en-US">
              <a:solidFill>
                <a:srgbClr val="000000"/>
              </a:solidFill>
            </a:endParaRPr>
          </a:p>
        </p:txBody>
      </p:sp>
    </p:spTree>
    <p:extLst>
      <p:ext uri="{BB962C8B-B14F-4D97-AF65-F5344CB8AC3E}">
        <p14:creationId xmlns:p14="http://schemas.microsoft.com/office/powerpoint/2010/main" val="1414923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Tree>
    <p:extLst>
      <p:ext uri="{BB962C8B-B14F-4D97-AF65-F5344CB8AC3E}">
        <p14:creationId xmlns:p14="http://schemas.microsoft.com/office/powerpoint/2010/main" val="3894698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7" name="Notes Placeholder 2"/>
          <p:cNvSpPr>
            <a:spLocks noGrp="1"/>
          </p:cNvSpPr>
          <p:nvPr>
            <p:ph type="body" idx="1"/>
          </p:nvPr>
        </p:nvSpPr>
        <p:spPr bwMode="auto">
          <a:xfrm>
            <a:off x="685800" y="44958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800">
                <a:latin typeface="Calibri" charset="0"/>
                <a:ea typeface="MS PGothic" charset="0"/>
              </a:rPr>
              <a:t>And then there’s the old Groucho Marx line.  Some people just aren’t joiners.</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B45244F9-164B-814E-AC32-D0797DB0E77B}" type="slidenum">
              <a:rPr lang="en-US"/>
              <a:pPr/>
              <a:t>5</a:t>
            </a:fld>
            <a:endParaRPr lang="en-US"/>
          </a:p>
        </p:txBody>
      </p:sp>
    </p:spTree>
    <p:extLst>
      <p:ext uri="{BB962C8B-B14F-4D97-AF65-F5344CB8AC3E}">
        <p14:creationId xmlns:p14="http://schemas.microsoft.com/office/powerpoint/2010/main" val="205636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600">
                <a:latin typeface="Calibri" charset="0"/>
                <a:ea typeface="MS PGothic" charset="0"/>
              </a:rPr>
              <a:t>So…just how necessary is membership in our UU congregations?  What do we risk by not compelling or even requiring that people involved in congregational life become members?</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4CBCD2E5-5A0A-B747-9110-F16CD252DB2F}" type="slidenum">
              <a:rPr lang="en-US"/>
              <a:pPr/>
              <a:t>6</a:t>
            </a:fld>
            <a:endParaRPr lang="en-US"/>
          </a:p>
        </p:txBody>
      </p:sp>
    </p:spTree>
    <p:extLst>
      <p:ext uri="{BB962C8B-B14F-4D97-AF65-F5344CB8AC3E}">
        <p14:creationId xmlns:p14="http://schemas.microsoft.com/office/powerpoint/2010/main" val="2011401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086E475F-FF9C-474E-B382-920B6A914800}" type="slidenum">
              <a:rPr lang="en-US">
                <a:solidFill>
                  <a:srgbClr val="000000"/>
                </a:solidFill>
              </a:rPr>
              <a:pPr/>
              <a:t>7</a:t>
            </a:fld>
            <a:endParaRPr lang="en-US">
              <a:solidFill>
                <a:srgbClr val="000000"/>
              </a:solidFill>
            </a:endParaRPr>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800">
                <a:latin typeface="Calibri" charset="0"/>
                <a:ea typeface="MS PGothic" charset="0"/>
              </a:rPr>
              <a:t>Writing in the book Salted with Fire, the Rev Barbara Wells Ten Hove says;</a:t>
            </a:r>
          </a:p>
          <a:p>
            <a:endParaRPr lang="en-US" sz="1800">
              <a:latin typeface="Calibri" charset="0"/>
              <a:ea typeface="MS PGothic" charset="0"/>
            </a:endParaRPr>
          </a:p>
          <a:p>
            <a:r>
              <a:rPr lang="en-US" sz="1800">
                <a:latin typeface="Calibri" charset="0"/>
                <a:ea typeface="MS PGothic" charset="0"/>
              </a:rPr>
              <a:t>This workshop, then, provides us with an opportunity to examine this contention…that congregations must have members in order to have engaged and active people who give of their time and treasure.  But if our conversation today refutes this, then how do we encourage those who are not members to become involved…and what are some success stories out there of congregations who have done so.</a:t>
            </a:r>
          </a:p>
          <a:p>
            <a:endParaRPr lang="en-US" sz="1800">
              <a:latin typeface="Calibri" charset="0"/>
              <a:ea typeface="MS PGothic" charset="0"/>
            </a:endParaRPr>
          </a:p>
        </p:txBody>
      </p:sp>
    </p:spTree>
    <p:extLst>
      <p:ext uri="{BB962C8B-B14F-4D97-AF65-F5344CB8AC3E}">
        <p14:creationId xmlns:p14="http://schemas.microsoft.com/office/powerpoint/2010/main" val="896009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MS PGothic" charset="0"/>
              </a:rPr>
              <a:t>Let’s start with clarifying where we are and what our environment consists of. It’s difficult to know where you are going if you don’t know where you are or where you started from. So let’s think about what has changes and what is constant.</a:t>
            </a:r>
          </a:p>
          <a:p>
            <a:pPr eaLnBrk="1" hangingPunct="1">
              <a:spcBef>
                <a:spcPct val="0"/>
              </a:spcBef>
            </a:pPr>
            <a:endParaRPr lang="en-US">
              <a:latin typeface="Calibri" charset="0"/>
              <a:ea typeface="MS PGothic" charset="0"/>
            </a:endParaRPr>
          </a:p>
          <a:p>
            <a:pPr eaLnBrk="1" hangingPunct="1">
              <a:spcBef>
                <a:spcPct val="0"/>
              </a:spcBef>
            </a:pPr>
            <a:r>
              <a:rPr lang="en-US">
                <a:latin typeface="Calibri" charset="0"/>
                <a:ea typeface="MS PGothic" charset="0"/>
              </a:rPr>
              <a:t>A lot of this really is more about change management than about any specific changes themselves. We can choose to look at change as a constant, unpredictable threat and a disruptive influence, or we can choose to look at it as a normal and constant part of our background – and a source of new opportunities. Still disruptive, but not necsarrily in a bad way.</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04704DEB-438D-6041-9C0E-6CC116142FEB}" type="slidenum">
              <a:rPr lang="en-US"/>
              <a:pPr/>
              <a:t>8</a:t>
            </a:fld>
            <a:endParaRPr lang="en-US"/>
          </a:p>
        </p:txBody>
      </p:sp>
    </p:spTree>
    <p:extLst>
      <p:ext uri="{BB962C8B-B14F-4D97-AF65-F5344CB8AC3E}">
        <p14:creationId xmlns:p14="http://schemas.microsoft.com/office/powerpoint/2010/main" val="3029567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MS PGothic" charset="0"/>
              </a:rPr>
              <a:t>Interestingly, this list (and it’s surely not a complete list) matches up pretty well with that large variety of people we saw in the adaptive organization slide, and yet, not much is new here. With the possible exception of the NONEs, these are the people who have been coming through our doors for years. The interesting question is the one on the bottom of this slide: What makes us a match? What are we doing to connect with these different motivations to encourage repeat engagements, a deeper and broader connection, and for many, eventually a commitment to membership.</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191C80F5-6230-034A-A7F0-29AEB1E28351}" type="slidenum">
              <a:rPr lang="en-US"/>
              <a:pPr/>
              <a:t>10</a:t>
            </a:fld>
            <a:endParaRPr lang="en-US"/>
          </a:p>
        </p:txBody>
      </p:sp>
    </p:spTree>
    <p:extLst>
      <p:ext uri="{BB962C8B-B14F-4D97-AF65-F5344CB8AC3E}">
        <p14:creationId xmlns:p14="http://schemas.microsoft.com/office/powerpoint/2010/main" val="3370753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MS PGothic" charset="0"/>
              </a:rPr>
              <a:t>OK, let’s date ourselves a bit, and see who the original geeks in the room are. Let’s see who remembers this program variant of the Star Trek franchise? </a:t>
            </a:r>
          </a:p>
          <a:p>
            <a:pPr eaLnBrk="1" hangingPunct="1">
              <a:spcBef>
                <a:spcPct val="0"/>
              </a:spcBef>
            </a:pPr>
            <a:r>
              <a:rPr lang="en-US">
                <a:latin typeface="Calibri" charset="0"/>
                <a:ea typeface="MS PGothic" charset="0"/>
              </a:rPr>
              <a:t>(Cue the clip)</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6A8656D4-AEF3-934F-9456-C400CEC07958}" type="slidenum">
              <a:rPr lang="en-US"/>
              <a:pPr/>
              <a:t>11</a:t>
            </a:fld>
            <a:endParaRPr lang="en-US"/>
          </a:p>
        </p:txBody>
      </p:sp>
    </p:spTree>
    <p:extLst>
      <p:ext uri="{BB962C8B-B14F-4D97-AF65-F5344CB8AC3E}">
        <p14:creationId xmlns:p14="http://schemas.microsoft.com/office/powerpoint/2010/main" val="1500487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368DF3-3FF4-164D-9E97-D75219F34D28}" type="slidenum">
              <a:rPr lang="en-US" smtClean="0"/>
              <a:pPr/>
              <a:t>12</a:t>
            </a:fld>
            <a:endParaRPr lang="en-US"/>
          </a:p>
        </p:txBody>
      </p:sp>
    </p:spTree>
    <p:extLst>
      <p:ext uri="{BB962C8B-B14F-4D97-AF65-F5344CB8AC3E}">
        <p14:creationId xmlns:p14="http://schemas.microsoft.com/office/powerpoint/2010/main" val="209998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E44F8CC8-F5FD-9B42-85D6-30E3EC81FCC4}" type="datetime1">
              <a:rPr lang="en-US"/>
              <a:pPr/>
              <a:t>7/2/14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14E68AB-3FEB-574A-8132-3F34D522E400}" type="slidenum">
              <a:rPr lang="en-US"/>
              <a:pPr/>
              <a:t>‹#›</a:t>
            </a:fld>
            <a:endParaRPr lang="en-US"/>
          </a:p>
        </p:txBody>
      </p:sp>
    </p:spTree>
    <p:extLst>
      <p:ext uri="{BB962C8B-B14F-4D97-AF65-F5344CB8AC3E}">
        <p14:creationId xmlns:p14="http://schemas.microsoft.com/office/powerpoint/2010/main" val="2793839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718C786-C3BA-6F49-B47F-A197D256525B}" type="datetime1">
              <a:rPr lang="en-US"/>
              <a:pPr/>
              <a:t>7/2/14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6582A8-59B6-6344-B8DC-51AD400E4442}" type="slidenum">
              <a:rPr lang="en-US"/>
              <a:pPr/>
              <a:t>‹#›</a:t>
            </a:fld>
            <a:endParaRPr lang="en-US"/>
          </a:p>
        </p:txBody>
      </p:sp>
    </p:spTree>
    <p:extLst>
      <p:ext uri="{BB962C8B-B14F-4D97-AF65-F5344CB8AC3E}">
        <p14:creationId xmlns:p14="http://schemas.microsoft.com/office/powerpoint/2010/main" val="2806144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5A76DD3-EB26-A74A-9E77-CBFCD1C4DD01}" type="datetime1">
              <a:rPr lang="en-US"/>
              <a:pPr/>
              <a:t>7/2/14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F17BB97-B7B7-1349-8F71-C1D171137899}" type="slidenum">
              <a:rPr lang="en-US"/>
              <a:pPr/>
              <a:t>‹#›</a:t>
            </a:fld>
            <a:endParaRPr lang="en-US"/>
          </a:p>
        </p:txBody>
      </p:sp>
    </p:spTree>
    <p:extLst>
      <p:ext uri="{BB962C8B-B14F-4D97-AF65-F5344CB8AC3E}">
        <p14:creationId xmlns:p14="http://schemas.microsoft.com/office/powerpoint/2010/main" val="3459309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68799901-E2DE-447A-9B13-9A0465AA84FF}" type="datetimeFigureOut">
              <a:rPr lang="en-US" altLang="en-US"/>
              <a:pPr/>
              <a:t>7/2/14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39EE139-5248-4EB7-A989-00E722FD62CA}" type="slidenum">
              <a:rPr lang="en-US" altLang="en-US"/>
              <a:pPr/>
              <a:t>‹#›</a:t>
            </a:fld>
            <a:endParaRPr lang="en-US" altLang="en-US"/>
          </a:p>
        </p:txBody>
      </p:sp>
    </p:spTree>
    <p:extLst>
      <p:ext uri="{BB962C8B-B14F-4D97-AF65-F5344CB8AC3E}">
        <p14:creationId xmlns:p14="http://schemas.microsoft.com/office/powerpoint/2010/main" val="1752551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D8A59C2-6B91-480D-8277-C4E739FE96E8}" type="datetimeFigureOut">
              <a:rPr lang="en-US" altLang="en-US"/>
              <a:pPr/>
              <a:t>7/2/14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AF96483-A877-4C9B-AE48-5199E92E4DEF}" type="slidenum">
              <a:rPr lang="en-US" altLang="en-US"/>
              <a:pPr/>
              <a:t>‹#›</a:t>
            </a:fld>
            <a:endParaRPr lang="en-US" altLang="en-US"/>
          </a:p>
        </p:txBody>
      </p:sp>
    </p:spTree>
    <p:extLst>
      <p:ext uri="{BB962C8B-B14F-4D97-AF65-F5344CB8AC3E}">
        <p14:creationId xmlns:p14="http://schemas.microsoft.com/office/powerpoint/2010/main" val="1540750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10296B0-D2AF-4DC3-80C9-0A9EB024C45F}" type="datetimeFigureOut">
              <a:rPr lang="en-US" altLang="en-US"/>
              <a:pPr/>
              <a:t>7/2/14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D4A3EAB-9663-41AD-8BBE-9CCB73313232}" type="slidenum">
              <a:rPr lang="en-US" altLang="en-US"/>
              <a:pPr/>
              <a:t>‹#›</a:t>
            </a:fld>
            <a:endParaRPr lang="en-US" altLang="en-US"/>
          </a:p>
        </p:txBody>
      </p:sp>
    </p:spTree>
    <p:extLst>
      <p:ext uri="{BB962C8B-B14F-4D97-AF65-F5344CB8AC3E}">
        <p14:creationId xmlns:p14="http://schemas.microsoft.com/office/powerpoint/2010/main" val="952811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DBFA9009-E8B7-4741-B39B-A7FACC6223A9}" type="datetimeFigureOut">
              <a:rPr lang="en-US" altLang="en-US"/>
              <a:pPr/>
              <a:t>7/2/14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B5B8652-5599-413B-B8E3-150B09AB1FDB}" type="slidenum">
              <a:rPr lang="en-US" altLang="en-US"/>
              <a:pPr/>
              <a:t>‹#›</a:t>
            </a:fld>
            <a:endParaRPr lang="en-US" altLang="en-US"/>
          </a:p>
        </p:txBody>
      </p:sp>
    </p:spTree>
    <p:extLst>
      <p:ext uri="{BB962C8B-B14F-4D97-AF65-F5344CB8AC3E}">
        <p14:creationId xmlns:p14="http://schemas.microsoft.com/office/powerpoint/2010/main" val="1917572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2E8927C2-7443-4AFB-86D4-7C54DBC5637E}" type="datetimeFigureOut">
              <a:rPr lang="en-US" altLang="en-US"/>
              <a:pPr/>
              <a:t>7/2/14</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148B1F08-811D-4D0A-965A-742B66478EAE}" type="slidenum">
              <a:rPr lang="en-US" altLang="en-US"/>
              <a:pPr/>
              <a:t>‹#›</a:t>
            </a:fld>
            <a:endParaRPr lang="en-US" altLang="en-US"/>
          </a:p>
        </p:txBody>
      </p:sp>
    </p:spTree>
    <p:extLst>
      <p:ext uri="{BB962C8B-B14F-4D97-AF65-F5344CB8AC3E}">
        <p14:creationId xmlns:p14="http://schemas.microsoft.com/office/powerpoint/2010/main" val="2203531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C26D69D2-BB47-42CA-A5A3-D08AAD240D43}" type="datetimeFigureOut">
              <a:rPr lang="en-US" altLang="en-US"/>
              <a:pPr/>
              <a:t>7/2/14</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CA57EDC0-C2A1-4401-BCCC-94BA58DE2630}" type="slidenum">
              <a:rPr lang="en-US" altLang="en-US"/>
              <a:pPr/>
              <a:t>‹#›</a:t>
            </a:fld>
            <a:endParaRPr lang="en-US" altLang="en-US"/>
          </a:p>
        </p:txBody>
      </p:sp>
    </p:spTree>
    <p:extLst>
      <p:ext uri="{BB962C8B-B14F-4D97-AF65-F5344CB8AC3E}">
        <p14:creationId xmlns:p14="http://schemas.microsoft.com/office/powerpoint/2010/main" val="3856106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61C98E7-7A8D-4AB3-9800-30E5F3EB30B5}" type="datetimeFigureOut">
              <a:rPr lang="en-US" altLang="en-US"/>
              <a:pPr/>
              <a:t>7/2/14</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33123329-1915-45B9-9C40-46D53C4F5055}" type="slidenum">
              <a:rPr lang="en-US" altLang="en-US"/>
              <a:pPr/>
              <a:t>‹#›</a:t>
            </a:fld>
            <a:endParaRPr lang="en-US" altLang="en-US"/>
          </a:p>
        </p:txBody>
      </p:sp>
    </p:spTree>
    <p:extLst>
      <p:ext uri="{BB962C8B-B14F-4D97-AF65-F5344CB8AC3E}">
        <p14:creationId xmlns:p14="http://schemas.microsoft.com/office/powerpoint/2010/main" val="1800730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9B0DD55-5019-441B-BF24-C4042A2802F7}" type="datetimeFigureOut">
              <a:rPr lang="en-US" altLang="en-US"/>
              <a:pPr/>
              <a:t>7/2/14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BFE8C12-E928-45E1-BB68-693F9E5295F3}" type="slidenum">
              <a:rPr lang="en-US" altLang="en-US"/>
              <a:pPr/>
              <a:t>‹#›</a:t>
            </a:fld>
            <a:endParaRPr lang="en-US" altLang="en-US"/>
          </a:p>
        </p:txBody>
      </p:sp>
    </p:spTree>
    <p:extLst>
      <p:ext uri="{BB962C8B-B14F-4D97-AF65-F5344CB8AC3E}">
        <p14:creationId xmlns:p14="http://schemas.microsoft.com/office/powerpoint/2010/main" val="690187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1F8DE3B-036B-E54E-BEDA-DF7B2D34E933}" type="datetime1">
              <a:rPr lang="en-US"/>
              <a:pPr/>
              <a:t>7/2/14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9B1F7FB-0005-7C47-BABA-5211FB402E41}" type="slidenum">
              <a:rPr lang="en-US"/>
              <a:pPr/>
              <a:t>‹#›</a:t>
            </a:fld>
            <a:endParaRPr lang="en-US"/>
          </a:p>
        </p:txBody>
      </p:sp>
    </p:spTree>
    <p:extLst>
      <p:ext uri="{BB962C8B-B14F-4D97-AF65-F5344CB8AC3E}">
        <p14:creationId xmlns:p14="http://schemas.microsoft.com/office/powerpoint/2010/main" val="5882296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C95F777-769B-49CF-A519-2AE9762844E4}" type="datetimeFigureOut">
              <a:rPr lang="en-US" altLang="en-US"/>
              <a:pPr/>
              <a:t>7/2/14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EC71D09-2C17-4CE8-8A0D-EB7A920308B9}" type="slidenum">
              <a:rPr lang="en-US" altLang="en-US"/>
              <a:pPr/>
              <a:t>‹#›</a:t>
            </a:fld>
            <a:endParaRPr lang="en-US" altLang="en-US"/>
          </a:p>
        </p:txBody>
      </p:sp>
    </p:spTree>
    <p:extLst>
      <p:ext uri="{BB962C8B-B14F-4D97-AF65-F5344CB8AC3E}">
        <p14:creationId xmlns:p14="http://schemas.microsoft.com/office/powerpoint/2010/main" val="387438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89EC5AA-CA42-497D-83C2-F0B308DCB929}" type="datetimeFigureOut">
              <a:rPr lang="en-US" altLang="en-US"/>
              <a:pPr/>
              <a:t>7/2/14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5399BEA-1EAB-4DE2-8639-19BFE0D0CCFA}" type="slidenum">
              <a:rPr lang="en-US" altLang="en-US"/>
              <a:pPr/>
              <a:t>‹#›</a:t>
            </a:fld>
            <a:endParaRPr lang="en-US" altLang="en-US"/>
          </a:p>
        </p:txBody>
      </p:sp>
    </p:spTree>
    <p:extLst>
      <p:ext uri="{BB962C8B-B14F-4D97-AF65-F5344CB8AC3E}">
        <p14:creationId xmlns:p14="http://schemas.microsoft.com/office/powerpoint/2010/main" val="2124547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27BEC5A-6A04-496E-AD3F-FB23C5B83AF3}" type="datetimeFigureOut">
              <a:rPr lang="en-US" altLang="en-US"/>
              <a:pPr/>
              <a:t>7/2/14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A692E3C-D8A2-4989-9146-A58672A07B08}" type="slidenum">
              <a:rPr lang="en-US" altLang="en-US"/>
              <a:pPr/>
              <a:t>‹#›</a:t>
            </a:fld>
            <a:endParaRPr lang="en-US" altLang="en-US"/>
          </a:p>
        </p:txBody>
      </p:sp>
    </p:spTree>
    <p:extLst>
      <p:ext uri="{BB962C8B-B14F-4D97-AF65-F5344CB8AC3E}">
        <p14:creationId xmlns:p14="http://schemas.microsoft.com/office/powerpoint/2010/main" val="3473407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233D806-CD4A-3248-A11A-38A751E7D7E2}" type="datetime1">
              <a:rPr lang="en-US"/>
              <a:pPr/>
              <a:t>7/2/14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9B2CAAE-6A39-474F-A9E8-83BDC2B5A777}" type="slidenum">
              <a:rPr lang="en-US"/>
              <a:pPr/>
              <a:t>‹#›</a:t>
            </a:fld>
            <a:endParaRPr lang="en-US"/>
          </a:p>
        </p:txBody>
      </p:sp>
    </p:spTree>
    <p:extLst>
      <p:ext uri="{BB962C8B-B14F-4D97-AF65-F5344CB8AC3E}">
        <p14:creationId xmlns:p14="http://schemas.microsoft.com/office/powerpoint/2010/main" val="3245750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2E0A8C0C-1081-C942-9420-36183BF37020}" type="datetime1">
              <a:rPr lang="en-US"/>
              <a:pPr/>
              <a:t>7/2/14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2C54C8C-F3BA-7B4A-A9A4-76225E7C4874}" type="slidenum">
              <a:rPr lang="en-US"/>
              <a:pPr/>
              <a:t>‹#›</a:t>
            </a:fld>
            <a:endParaRPr lang="en-US"/>
          </a:p>
        </p:txBody>
      </p:sp>
    </p:spTree>
    <p:extLst>
      <p:ext uri="{BB962C8B-B14F-4D97-AF65-F5344CB8AC3E}">
        <p14:creationId xmlns:p14="http://schemas.microsoft.com/office/powerpoint/2010/main" val="1701382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4C235BAC-29C0-A945-B288-C3B46648B033}" type="datetime1">
              <a:rPr lang="en-US"/>
              <a:pPr/>
              <a:t>7/2/14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6B534632-9383-E34D-B4EF-2C96B726C640}" type="slidenum">
              <a:rPr lang="en-US"/>
              <a:pPr/>
              <a:t>‹#›</a:t>
            </a:fld>
            <a:endParaRPr lang="en-US"/>
          </a:p>
        </p:txBody>
      </p:sp>
    </p:spTree>
    <p:extLst>
      <p:ext uri="{BB962C8B-B14F-4D97-AF65-F5344CB8AC3E}">
        <p14:creationId xmlns:p14="http://schemas.microsoft.com/office/powerpoint/2010/main" val="3322440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E9D22ED3-AC9F-1643-B762-99446841E7AC}" type="datetime1">
              <a:rPr lang="en-US"/>
              <a:pPr/>
              <a:t>7/2/14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2E1C852-2DB8-5C4F-AD2E-364726DCE838}" type="slidenum">
              <a:rPr lang="en-US"/>
              <a:pPr/>
              <a:t>‹#›</a:t>
            </a:fld>
            <a:endParaRPr lang="en-US"/>
          </a:p>
        </p:txBody>
      </p:sp>
    </p:spTree>
    <p:extLst>
      <p:ext uri="{BB962C8B-B14F-4D97-AF65-F5344CB8AC3E}">
        <p14:creationId xmlns:p14="http://schemas.microsoft.com/office/powerpoint/2010/main" val="3490423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5A942AF-A0FD-C543-B3D4-791458EFC952}" type="datetime1">
              <a:rPr lang="en-US"/>
              <a:pPr/>
              <a:t>7/2/14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7B4A3504-DBD7-9545-AB98-AD1B2EEAA012}" type="slidenum">
              <a:rPr lang="en-US"/>
              <a:pPr/>
              <a:t>‹#›</a:t>
            </a:fld>
            <a:endParaRPr lang="en-US"/>
          </a:p>
        </p:txBody>
      </p:sp>
    </p:spTree>
    <p:extLst>
      <p:ext uri="{BB962C8B-B14F-4D97-AF65-F5344CB8AC3E}">
        <p14:creationId xmlns:p14="http://schemas.microsoft.com/office/powerpoint/2010/main" val="1660662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FE6C93B-9994-DE46-B81E-FB51D946557C}" type="datetime1">
              <a:rPr lang="en-US"/>
              <a:pPr/>
              <a:t>7/2/14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5282F4F-51F6-A54D-BF98-37555CE94CCF}" type="slidenum">
              <a:rPr lang="en-US"/>
              <a:pPr/>
              <a:t>‹#›</a:t>
            </a:fld>
            <a:endParaRPr lang="en-US"/>
          </a:p>
        </p:txBody>
      </p:sp>
    </p:spTree>
    <p:extLst>
      <p:ext uri="{BB962C8B-B14F-4D97-AF65-F5344CB8AC3E}">
        <p14:creationId xmlns:p14="http://schemas.microsoft.com/office/powerpoint/2010/main" val="923562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E6BF605-D086-7A4F-9B21-A1BA014120C3}" type="datetime1">
              <a:rPr lang="en-US"/>
              <a:pPr/>
              <a:t>7/2/14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0D41538-F29C-9644-8AB8-970B368A2F5A}" type="slidenum">
              <a:rPr lang="en-US"/>
              <a:pPr/>
              <a:t>‹#›</a:t>
            </a:fld>
            <a:endParaRPr lang="en-US"/>
          </a:p>
        </p:txBody>
      </p:sp>
    </p:spTree>
    <p:extLst>
      <p:ext uri="{BB962C8B-B14F-4D97-AF65-F5344CB8AC3E}">
        <p14:creationId xmlns:p14="http://schemas.microsoft.com/office/powerpoint/2010/main" val="5330094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66A868A4-CCC0-AB4E-A4BE-B8DD9A8CD18A}" type="datetime1">
              <a:rPr lang="en-US"/>
              <a:pPr/>
              <a:t>7/2/14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2B864416-EC88-624E-8394-1FD460B79836}" type="slidenum">
              <a:rPr lang="en-US"/>
              <a:pPr/>
              <a:t>‹#›</a:t>
            </a:fld>
            <a:endParaRPr lang="en-US"/>
          </a:p>
        </p:txBody>
      </p:sp>
      <p:pic>
        <p:nvPicPr>
          <p:cNvPr id="1031" name="Picture 7"/>
          <p:cNvPicPr>
            <a:picLocks noChangeAspect="1"/>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79375" y="-9525"/>
            <a:ext cx="1111250"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eaLnBrk="1" hangingPunct="1"/>
            <a:fld id="{0F5B53E5-00E2-4819-93DA-A7418D8853F1}" type="datetimeFigureOut">
              <a:rPr lang="en-US" altLang="en-US" smtClean="0">
                <a:latin typeface="Calibri" panose="020F0502020204030204" pitchFamily="34" charset="0"/>
                <a:ea typeface="MS PGothic" panose="020B0600070205080204" pitchFamily="34" charset="-128"/>
                <a:cs typeface="+mn-cs"/>
              </a:rPr>
              <a:pPr eaLnBrk="1" hangingPunct="1"/>
              <a:t>7/2/14</a:t>
            </a:fld>
            <a:endParaRPr lang="en-US" altLang="en-US" smtClean="0">
              <a:latin typeface="Calibri" panose="020F0502020204030204" pitchFamily="34" charset="0"/>
              <a:ea typeface="MS PGothic" panose="020B0600070205080204" pitchFamily="34" charset="-128"/>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defRPr>
            </a:lvl1pPr>
          </a:lstStyle>
          <a:p>
            <a:pPr eaLnBrk="1" hangingPunct="1">
              <a:defRPr/>
            </a:pPr>
            <a:endParaRPr lang="en-US">
              <a:solidFill>
                <a:prstClr val="black">
                  <a:tint val="75000"/>
                </a:prstClr>
              </a:solidFill>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1" hangingPunct="1"/>
            <a:fld id="{CF20CAE5-6A3C-465C-B00B-38D2F3BBFE5B}" type="slidenum">
              <a:rPr lang="en-US" altLang="en-US" smtClean="0">
                <a:latin typeface="Calibri" panose="020F0502020204030204" pitchFamily="34" charset="0"/>
                <a:ea typeface="MS PGothic" panose="020B0600070205080204" pitchFamily="34" charset="-128"/>
                <a:cs typeface="+mn-cs"/>
              </a:rPr>
              <a:pPr eaLnBrk="1" hangingPunct="1"/>
              <a:t>‹#›</a:t>
            </a:fld>
            <a:endParaRPr lang="en-US" altLang="en-US" smtClean="0">
              <a:latin typeface="Calibri" panose="020F0502020204030204" pitchFamily="34" charset="0"/>
              <a:ea typeface="MS PGothic" panose="020B0600070205080204" pitchFamily="34" charset="-128"/>
              <a:cs typeface="+mn-cs"/>
            </a:endParaRPr>
          </a:p>
        </p:txBody>
      </p:sp>
      <p:pic>
        <p:nvPicPr>
          <p:cNvPr id="1031" name="Picture 7"/>
          <p:cNvPicPr>
            <a:picLocks noChangeAspect="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192088" y="173038"/>
            <a:ext cx="1111250"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274928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457200"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 Id="rId3" Type="http://schemas.openxmlformats.org/officeDocument/2006/relationships/hyperlink" Target="http://stewardshipfortherestofus.blogspot.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990600" y="279400"/>
            <a:ext cx="7772400" cy="1470025"/>
          </a:xfrm>
        </p:spPr>
        <p:txBody>
          <a:bodyPr/>
          <a:lstStyle/>
          <a:p>
            <a:pPr eaLnBrk="1" hangingPunct="1"/>
            <a:r>
              <a:rPr lang="en-US">
                <a:latin typeface="Calibri" charset="0"/>
                <a:ea typeface="MS PGothic" charset="0"/>
              </a:rPr>
              <a:t>Committing Time and Treasure in the “Beyond” Community</a:t>
            </a:r>
          </a:p>
        </p:txBody>
      </p:sp>
      <p:sp>
        <p:nvSpPr>
          <p:cNvPr id="3" name="Subtitle 2"/>
          <p:cNvSpPr>
            <a:spLocks noGrp="1"/>
          </p:cNvSpPr>
          <p:nvPr>
            <p:ph type="subTitle" idx="1"/>
          </p:nvPr>
        </p:nvSpPr>
        <p:spPr>
          <a:xfrm>
            <a:off x="990600" y="2362200"/>
            <a:ext cx="7467600" cy="4267200"/>
          </a:xfrm>
        </p:spPr>
        <p:txBody>
          <a:bodyPr rtlCol="0">
            <a:normAutofit/>
          </a:bodyPr>
          <a:lstStyle/>
          <a:p>
            <a:pPr eaLnBrk="1" fontAlgn="auto" hangingPunct="1">
              <a:spcAft>
                <a:spcPts val="0"/>
              </a:spcAft>
              <a:buFont typeface="Arial"/>
              <a:buNone/>
              <a:defRPr/>
            </a:pPr>
            <a:r>
              <a:rPr lang="en-US" sz="2800" dirty="0" smtClean="0">
                <a:solidFill>
                  <a:schemeClr val="tx2">
                    <a:lumMod val="50000"/>
                  </a:schemeClr>
                </a:solidFill>
                <a:ea typeface="+mn-ea"/>
                <a:cs typeface="+mn-cs"/>
              </a:rPr>
              <a:t>General Assembly</a:t>
            </a:r>
          </a:p>
          <a:p>
            <a:pPr eaLnBrk="1" fontAlgn="auto" hangingPunct="1">
              <a:spcAft>
                <a:spcPts val="0"/>
              </a:spcAft>
              <a:buFont typeface="Arial"/>
              <a:buNone/>
              <a:defRPr/>
            </a:pPr>
            <a:r>
              <a:rPr lang="en-US" sz="2800" dirty="0" smtClean="0">
                <a:solidFill>
                  <a:schemeClr val="tx2">
                    <a:lumMod val="50000"/>
                  </a:schemeClr>
                </a:solidFill>
                <a:ea typeface="+mn-ea"/>
                <a:cs typeface="+mn-cs"/>
              </a:rPr>
              <a:t>The Unitarian Universalist Association</a:t>
            </a:r>
          </a:p>
          <a:p>
            <a:pPr eaLnBrk="1" fontAlgn="auto" hangingPunct="1">
              <a:spcAft>
                <a:spcPts val="0"/>
              </a:spcAft>
              <a:buFont typeface="Arial"/>
              <a:buNone/>
              <a:defRPr/>
            </a:pPr>
            <a:r>
              <a:rPr lang="en-US" sz="2800" dirty="0" smtClean="0">
                <a:solidFill>
                  <a:schemeClr val="tx2">
                    <a:lumMod val="50000"/>
                  </a:schemeClr>
                </a:solidFill>
                <a:ea typeface="+mn-ea"/>
                <a:cs typeface="+mn-cs"/>
              </a:rPr>
              <a:t>Providence, Rhode Island</a:t>
            </a:r>
          </a:p>
          <a:p>
            <a:pPr eaLnBrk="1" fontAlgn="auto" hangingPunct="1">
              <a:spcAft>
                <a:spcPts val="0"/>
              </a:spcAft>
              <a:buFont typeface="Arial"/>
              <a:buNone/>
              <a:defRPr/>
            </a:pPr>
            <a:r>
              <a:rPr lang="en-US" sz="2800" dirty="0" smtClean="0">
                <a:solidFill>
                  <a:schemeClr val="tx2">
                    <a:lumMod val="50000"/>
                  </a:schemeClr>
                </a:solidFill>
                <a:ea typeface="+mn-ea"/>
                <a:cs typeface="+mn-cs"/>
              </a:rPr>
              <a:t>June 26, 2014</a:t>
            </a:r>
          </a:p>
          <a:p>
            <a:pPr eaLnBrk="1" fontAlgn="auto" hangingPunct="1">
              <a:spcAft>
                <a:spcPts val="0"/>
              </a:spcAft>
              <a:buFont typeface="Arial"/>
              <a:buNone/>
              <a:defRPr/>
            </a:pPr>
            <a:endParaRPr lang="en-US" sz="2800" dirty="0" smtClean="0">
              <a:solidFill>
                <a:schemeClr val="tx2">
                  <a:lumMod val="50000"/>
                </a:schemeClr>
              </a:solidFill>
              <a:ea typeface="+mn-ea"/>
              <a:cs typeface="+mn-cs"/>
            </a:endParaRPr>
          </a:p>
          <a:p>
            <a:pPr eaLnBrk="1" fontAlgn="auto" hangingPunct="1">
              <a:spcAft>
                <a:spcPts val="0"/>
              </a:spcAft>
              <a:buFont typeface="Arial"/>
              <a:buNone/>
              <a:defRPr/>
            </a:pPr>
            <a:r>
              <a:rPr lang="en-US" sz="2800" dirty="0" smtClean="0">
                <a:solidFill>
                  <a:schemeClr val="tx2">
                    <a:lumMod val="50000"/>
                  </a:schemeClr>
                </a:solidFill>
                <a:ea typeface="+mn-ea"/>
                <a:cs typeface="+mn-cs"/>
              </a:rPr>
              <a:t>Bill Clontz, UUA Stewardship Network Consultant</a:t>
            </a:r>
          </a:p>
          <a:p>
            <a:pPr eaLnBrk="1" fontAlgn="auto" hangingPunct="1">
              <a:spcAft>
                <a:spcPts val="0"/>
              </a:spcAft>
              <a:buFont typeface="Arial"/>
              <a:buNone/>
              <a:defRPr/>
            </a:pPr>
            <a:r>
              <a:rPr lang="en-US" sz="2800" dirty="0" smtClean="0">
                <a:solidFill>
                  <a:schemeClr val="tx2">
                    <a:lumMod val="50000"/>
                  </a:schemeClr>
                </a:solidFill>
                <a:ea typeface="+mn-ea"/>
                <a:cs typeface="+mn-cs"/>
              </a:rPr>
              <a:t>Mark Bernstein, Central East Regional Group Growth Consultant</a:t>
            </a:r>
          </a:p>
          <a:p>
            <a:pPr eaLnBrk="1" fontAlgn="auto" hangingPunct="1">
              <a:spcAft>
                <a:spcPts val="0"/>
              </a:spcAft>
              <a:buFont typeface="Arial"/>
              <a:buNone/>
              <a:defRPr/>
            </a:pPr>
            <a:endParaRPr lang="en-US" dirty="0" smtClean="0">
              <a:ea typeface="+mn-ea"/>
              <a:cs typeface="+mn-cs"/>
            </a:endParaRPr>
          </a:p>
          <a:p>
            <a:pPr eaLnBrk="1" fontAlgn="auto" hangingPunct="1">
              <a:spcAft>
                <a:spcPts val="0"/>
              </a:spcAft>
              <a:buFont typeface="Arial"/>
              <a:buNone/>
              <a:defRPr/>
            </a:pPr>
            <a:endParaRPr lang="en-US" dirty="0">
              <a:ea typeface="+mn-ea"/>
              <a:cs typeface="+mn-cs"/>
            </a:endParaRPr>
          </a:p>
        </p:txBody>
      </p:sp>
      <p:sp>
        <p:nvSpPr>
          <p:cNvPr id="410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A374AC87-C3A9-E043-B6C9-D276D6AFC7CE}" type="slidenum">
              <a:rPr lang="en-US" sz="1200">
                <a:solidFill>
                  <a:srgbClr val="898989"/>
                </a:solidFill>
              </a:rPr>
              <a:pPr/>
              <a:t>1</a:t>
            </a:fld>
            <a:endParaRPr lang="en-US" sz="1200">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727075" y="133350"/>
            <a:ext cx="8229600" cy="1143000"/>
          </a:xfrm>
        </p:spPr>
        <p:txBody>
          <a:bodyPr/>
          <a:lstStyle/>
          <a:p>
            <a:pPr eaLnBrk="1" hangingPunct="1"/>
            <a:r>
              <a:rPr lang="en-US" b="1">
                <a:latin typeface="Calibri" charset="0"/>
                <a:ea typeface="MS PGothic" charset="0"/>
              </a:rPr>
              <a:t>Who Are We Looking to Attract?</a:t>
            </a:r>
          </a:p>
        </p:txBody>
      </p:sp>
      <p:sp>
        <p:nvSpPr>
          <p:cNvPr id="4098" name="Content Placeholder 2"/>
          <p:cNvSpPr>
            <a:spLocks noGrp="1"/>
          </p:cNvSpPr>
          <p:nvPr>
            <p:ph idx="1"/>
          </p:nvPr>
        </p:nvSpPr>
        <p:spPr>
          <a:xfrm>
            <a:off x="457200" y="1404938"/>
            <a:ext cx="8229600" cy="4525962"/>
          </a:xfrm>
        </p:spPr>
        <p:txBody>
          <a:bodyPr/>
          <a:lstStyle/>
          <a:p>
            <a:pPr eaLnBrk="1" hangingPunct="1">
              <a:buFont typeface="Wingdings" charset="2"/>
              <a:buChar char="ü"/>
              <a:defRPr/>
            </a:pPr>
            <a:r>
              <a:rPr lang="en-US" sz="2800" dirty="0">
                <a:ea typeface="ＭＳ Ｐゴシック" charset="0"/>
                <a:cs typeface="ＭＳ Ｐゴシック" charset="0"/>
              </a:rPr>
              <a:t>Nones</a:t>
            </a:r>
          </a:p>
          <a:p>
            <a:pPr eaLnBrk="1" hangingPunct="1">
              <a:buFont typeface="Wingdings" charset="2"/>
              <a:buChar char="ü"/>
              <a:defRPr/>
            </a:pPr>
            <a:r>
              <a:rPr lang="en-US" sz="2800" dirty="0" smtClean="0">
                <a:ea typeface="ＭＳ Ｐゴシック" charset="0"/>
                <a:cs typeface="ＭＳ Ｐゴシック" charset="0"/>
              </a:rPr>
              <a:t>Those looking for an intellectual and spiritual base </a:t>
            </a:r>
            <a:endParaRPr lang="en-US" sz="2800" dirty="0">
              <a:ea typeface="ＭＳ Ｐゴシック" charset="0"/>
              <a:cs typeface="ＭＳ Ｐゴシック" charset="0"/>
            </a:endParaRPr>
          </a:p>
          <a:p>
            <a:pPr eaLnBrk="1" hangingPunct="1">
              <a:buFont typeface="Wingdings" charset="2"/>
              <a:buChar char="ü"/>
              <a:defRPr/>
            </a:pPr>
            <a:r>
              <a:rPr lang="en-US" sz="2800" dirty="0" smtClean="0">
                <a:ea typeface="ＭＳ Ｐゴシック" charset="0"/>
                <a:cs typeface="ＭＳ Ｐゴシック" charset="0"/>
              </a:rPr>
              <a:t>Those principally walking away from something </a:t>
            </a:r>
            <a:endParaRPr lang="en-US" sz="2800" dirty="0">
              <a:ea typeface="ＭＳ Ｐゴシック" charset="0"/>
              <a:cs typeface="ＭＳ Ｐゴシック" charset="0"/>
            </a:endParaRPr>
          </a:p>
          <a:p>
            <a:pPr eaLnBrk="1" hangingPunct="1">
              <a:buFont typeface="Wingdings" charset="2"/>
              <a:buChar char="ü"/>
              <a:defRPr/>
            </a:pPr>
            <a:r>
              <a:rPr lang="en-US" sz="2800" dirty="0" smtClean="0">
                <a:ea typeface="ＭＳ Ｐゴシック" charset="0"/>
                <a:cs typeface="ＭＳ Ｐゴシック" charset="0"/>
              </a:rPr>
              <a:t>Those looking for community </a:t>
            </a:r>
            <a:endParaRPr lang="en-US" sz="2800" dirty="0">
              <a:ea typeface="ＭＳ Ｐゴシック" charset="0"/>
              <a:cs typeface="ＭＳ Ｐゴシック" charset="0"/>
            </a:endParaRPr>
          </a:p>
          <a:p>
            <a:pPr eaLnBrk="1" hangingPunct="1">
              <a:buFont typeface="Wingdings" charset="2"/>
              <a:buChar char="ü"/>
              <a:defRPr/>
            </a:pPr>
            <a:r>
              <a:rPr lang="en-US" sz="2800" dirty="0" smtClean="0">
                <a:ea typeface="ＭＳ Ｐゴシック" charset="0"/>
                <a:cs typeface="ＭＳ Ｐゴシック" charset="0"/>
              </a:rPr>
              <a:t>Those looking to give back, pay it forward</a:t>
            </a:r>
          </a:p>
          <a:p>
            <a:pPr eaLnBrk="1" hangingPunct="1">
              <a:buFont typeface="Wingdings" charset="2"/>
              <a:buChar char="ü"/>
              <a:defRPr/>
            </a:pPr>
            <a:r>
              <a:rPr lang="en-US" sz="2800" dirty="0" smtClean="0">
                <a:ea typeface="ＭＳ Ｐゴシック" charset="0"/>
                <a:cs typeface="ＭＳ Ｐゴシック" charset="0"/>
              </a:rPr>
              <a:t>The curious</a:t>
            </a:r>
          </a:p>
          <a:p>
            <a:pPr eaLnBrk="1" hangingPunct="1">
              <a:buFont typeface="Wingdings" charset="2"/>
              <a:buChar char="ü"/>
              <a:defRPr/>
            </a:pPr>
            <a:r>
              <a:rPr lang="en-US" sz="2800" dirty="0" smtClean="0">
                <a:ea typeface="ＭＳ Ｐゴシック" charset="0"/>
                <a:cs typeface="ＭＳ Ｐゴシック" charset="0"/>
              </a:rPr>
              <a:t>Families in search of Religious Education for children</a:t>
            </a:r>
            <a:endParaRPr lang="en-US" sz="2800" dirty="0">
              <a:ea typeface="ＭＳ Ｐゴシック" charset="0"/>
              <a:cs typeface="ＭＳ Ｐゴシック" charset="0"/>
            </a:endParaRPr>
          </a:p>
          <a:p>
            <a:pPr eaLnBrk="1" hangingPunct="1">
              <a:buFont typeface="Wingdings" charset="2"/>
              <a:buChar char="ü"/>
              <a:defRPr/>
            </a:pPr>
            <a:r>
              <a:rPr lang="en-US" sz="2800" dirty="0" smtClean="0">
                <a:ea typeface="ＭＳ Ｐゴシック" charset="0"/>
                <a:cs typeface="ＭＳ Ｐゴシック" charset="0"/>
              </a:rPr>
              <a:t>Transferred UUs</a:t>
            </a:r>
          </a:p>
          <a:p>
            <a:pPr eaLnBrk="1" hangingPunct="1">
              <a:buFont typeface="Wingdings" charset="2"/>
              <a:buChar char="ü"/>
              <a:defRPr/>
            </a:pPr>
            <a:r>
              <a:rPr lang="en-US" sz="2800" dirty="0" smtClean="0">
                <a:ea typeface="ＭＳ Ｐゴシック" charset="0"/>
                <a:cs typeface="ＭＳ Ｐゴシック" charset="0"/>
              </a:rPr>
              <a:t>Recycled UUs (!)</a:t>
            </a:r>
            <a:endParaRPr lang="en-US" sz="2800" dirty="0">
              <a:ea typeface="ＭＳ Ｐゴシック" charset="0"/>
              <a:cs typeface="ＭＳ Ｐゴシック" charset="0"/>
            </a:endParaRPr>
          </a:p>
          <a:p>
            <a:pPr marL="0" indent="0" algn="ctr" eaLnBrk="1" hangingPunct="1">
              <a:buFont typeface="Arial" charset="0"/>
              <a:buNone/>
              <a:defRPr/>
            </a:pPr>
            <a:r>
              <a:rPr lang="en-US" sz="2800" b="1" dirty="0">
                <a:ea typeface="ＭＳ Ｐゴシック" charset="0"/>
                <a:cs typeface="ＭＳ Ｐゴシック" charset="0"/>
              </a:rPr>
              <a:t>What Makes Us Think We May be a Match?</a:t>
            </a:r>
          </a:p>
        </p:txBody>
      </p:sp>
      <p:sp>
        <p:nvSpPr>
          <p:cNvPr id="1946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F8BE0E0C-F654-D247-98EF-1E9E730EE02B}" type="slidenum">
              <a:rPr lang="en-US" sz="1200">
                <a:solidFill>
                  <a:srgbClr val="898989"/>
                </a:solidFill>
              </a:rPr>
              <a:pPr/>
              <a:t>10</a:t>
            </a:fld>
            <a:endParaRPr lang="en-US" sz="1200">
              <a:solidFill>
                <a:srgbClr val="898989"/>
              </a:solidFill>
            </a:endParaRPr>
          </a:p>
        </p:txBody>
      </p:sp>
    </p:spTree>
  </p:cSld>
  <p:clrMapOvr>
    <a:masterClrMapping/>
  </p:clrMapOvr>
  <p:transition xmlns:p14="http://schemas.microsoft.com/office/powerpoint/2010/main" spd="med">
    <p:pull/>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8">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098">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098">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4098">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4098">
                                            <p:txEl>
                                              <p:pRg st="7" end="7"/>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4098">
                                            <p:txEl>
                                              <p:pRg st="8" end="8"/>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nodeType="clickEffect">
                                  <p:stCondLst>
                                    <p:cond delay="0"/>
                                  </p:stCondLst>
                                  <p:childTnLst>
                                    <p:set>
                                      <p:cBhvr>
                                        <p:cTn id="40" dur="1" fill="hold">
                                          <p:stCondLst>
                                            <p:cond delay="0"/>
                                          </p:stCondLst>
                                        </p:cTn>
                                        <p:tgtEl>
                                          <p:spTgt spid="4098">
                                            <p:txEl>
                                              <p:pRg st="9" end="9"/>
                                            </p:txEl>
                                          </p:spTgt>
                                        </p:tgtEl>
                                        <p:attrNameLst>
                                          <p:attrName>style.visibility</p:attrName>
                                        </p:attrNameLst>
                                      </p:cBhvr>
                                      <p:to>
                                        <p:strVal val="visible"/>
                                      </p:to>
                                    </p:set>
                                    <p:animEffect transition="in" filter="dissolve">
                                      <p:cBhvr>
                                        <p:cTn id="41" dur="500"/>
                                        <p:tgtEl>
                                          <p:spTgt spid="409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ea typeface="+mj-ea"/>
                <a:cs typeface="+mj-cs"/>
              </a:rPr>
              <a:t>Who Else, Churches or Others, Is Doing This Well?</a:t>
            </a:r>
          </a:p>
        </p:txBody>
      </p:sp>
      <p:sp>
        <p:nvSpPr>
          <p:cNvPr id="5122" name="Content Placeholder 2"/>
          <p:cNvSpPr>
            <a:spLocks noGrp="1"/>
          </p:cNvSpPr>
          <p:nvPr>
            <p:ph idx="1"/>
          </p:nvPr>
        </p:nvSpPr>
        <p:spPr>
          <a:xfrm>
            <a:off x="457200" y="2124075"/>
            <a:ext cx="8229600" cy="4525963"/>
          </a:xfrm>
        </p:spPr>
        <p:txBody>
          <a:bodyPr/>
          <a:lstStyle/>
          <a:p>
            <a:pPr marL="0" indent="0" algn="ctr" eaLnBrk="1" hangingPunct="1">
              <a:buFont typeface="Arial" charset="0"/>
              <a:buNone/>
            </a:pPr>
            <a:r>
              <a:rPr lang="en-US" sz="5400" i="1">
                <a:latin typeface="Calibri" charset="0"/>
                <a:ea typeface="MS PGothic" charset="0"/>
              </a:rPr>
              <a:t>Everything I needed to know about </a:t>
            </a:r>
            <a:r>
              <a:rPr lang="en-US" sz="5400" b="1" i="1">
                <a:latin typeface="Calibri" charset="0"/>
                <a:ea typeface="MS PGothic" charset="0"/>
              </a:rPr>
              <a:t>Congregations and Beyond</a:t>
            </a:r>
            <a:r>
              <a:rPr lang="en-US" sz="5400" i="1">
                <a:latin typeface="Calibri" charset="0"/>
                <a:ea typeface="MS PGothic" charset="0"/>
              </a:rPr>
              <a:t>, I learned from… </a:t>
            </a:r>
          </a:p>
          <a:p>
            <a:pPr marL="0" indent="0" algn="ctr" eaLnBrk="1" hangingPunct="1">
              <a:buFont typeface="Arial" charset="0"/>
              <a:buNone/>
            </a:pPr>
            <a:r>
              <a:rPr lang="en-US" sz="6600" i="1">
                <a:latin typeface="Copperplate Gothic Bold" charset="0"/>
                <a:ea typeface="MS PGothic" charset="0"/>
              </a:rPr>
              <a:t>Gene Roddenberry</a:t>
            </a:r>
            <a:r>
              <a:rPr lang="en-US" sz="6600" i="1">
                <a:latin typeface="Avenir Black Oblique" charset="0"/>
                <a:ea typeface="MS PGothic" charset="0"/>
              </a:rPr>
              <a:t>!</a:t>
            </a:r>
          </a:p>
        </p:txBody>
      </p:sp>
      <p:sp>
        <p:nvSpPr>
          <p:cNvPr id="2150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69067AF2-28E9-9F46-A746-4881A58D6950}" type="slidenum">
              <a:rPr lang="en-US" sz="1200">
                <a:solidFill>
                  <a:srgbClr val="898989"/>
                </a:solidFill>
              </a:rPr>
              <a:pPr/>
              <a:t>11</a:t>
            </a:fld>
            <a:endParaRPr lang="en-US" sz="1200">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 calcmode="lin" valueType="num">
                                      <p:cBhvr additive="base">
                                        <p:cTn id="7" dur="500" fill="hold"/>
                                        <p:tgtEl>
                                          <p:spTgt spid="512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1" presetClass="entr" presetSubtype="0" fill="hold" nodeType="clickEffect">
                                  <p:stCondLst>
                                    <p:cond delay="0"/>
                                  </p:stCondLst>
                                  <p:childTnLst>
                                    <p:set>
                                      <p:cBhvr>
                                        <p:cTn id="12" dur="1" fill="hold">
                                          <p:stCondLst>
                                            <p:cond delay="0"/>
                                          </p:stCondLst>
                                        </p:cTn>
                                        <p:tgtEl>
                                          <p:spTgt spid="5122">
                                            <p:txEl>
                                              <p:pRg st="1" end="1"/>
                                            </p:txEl>
                                          </p:spTgt>
                                        </p:tgtEl>
                                        <p:attrNameLst>
                                          <p:attrName>style.visibility</p:attrName>
                                        </p:attrNameLst>
                                      </p:cBhvr>
                                      <p:to>
                                        <p:strVal val="visible"/>
                                      </p:to>
                                    </p:set>
                                    <p:anim calcmode="lin" valueType="num">
                                      <p:cBhvr>
                                        <p:cTn id="13" dur="1000" fill="hold"/>
                                        <p:tgtEl>
                                          <p:spTgt spid="5122">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122">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122">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1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95325" y="274638"/>
            <a:ext cx="8229600" cy="1143000"/>
          </a:xfrm>
        </p:spPr>
        <p:txBody>
          <a:bodyPr/>
          <a:lstStyle/>
          <a:p>
            <a:pPr eaLnBrk="1" hangingPunct="1"/>
            <a:r>
              <a:rPr lang="en-US" sz="4000">
                <a:latin typeface="Calibri" charset="0"/>
                <a:ea typeface="MS PGothic" charset="0"/>
              </a:rPr>
              <a:t>What Constituted Deep Space 9 and What Made it Work? </a:t>
            </a:r>
            <a:endParaRPr lang="en-US" sz="2000" i="1">
              <a:latin typeface="Calibri" charset="0"/>
              <a:ea typeface="MS PGothic" charset="0"/>
            </a:endParaRPr>
          </a:p>
        </p:txBody>
      </p:sp>
      <p:sp>
        <p:nvSpPr>
          <p:cNvPr id="3" name="Content Placeholder 2"/>
          <p:cNvSpPr>
            <a:spLocks noGrp="1"/>
          </p:cNvSpPr>
          <p:nvPr>
            <p:ph idx="1"/>
          </p:nvPr>
        </p:nvSpPr>
        <p:spPr>
          <a:xfrm>
            <a:off x="0" y="1600200"/>
            <a:ext cx="9880600" cy="4525963"/>
          </a:xfrm>
        </p:spPr>
        <p:txBody>
          <a:bodyPr/>
          <a:lstStyle/>
          <a:p>
            <a:pPr eaLnBrk="1" hangingPunct="1">
              <a:buFont typeface="Wingdings" charset="0"/>
              <a:buChar char="ü"/>
            </a:pPr>
            <a:r>
              <a:rPr lang="en-US" sz="2400">
                <a:latin typeface="Calibri" charset="0"/>
                <a:ea typeface="MS PGothic" charset="0"/>
              </a:rPr>
              <a:t>It was an outpost of civilization, full of diversity</a:t>
            </a:r>
          </a:p>
          <a:p>
            <a:pPr eaLnBrk="1" hangingPunct="1">
              <a:buFont typeface="Wingdings" charset="0"/>
              <a:buChar char="ü"/>
            </a:pPr>
            <a:r>
              <a:rPr lang="en-US" sz="2400">
                <a:latin typeface="Calibri" charset="0"/>
                <a:ea typeface="MS PGothic" charset="0"/>
              </a:rPr>
              <a:t>It offered comfort, community, entertainment, stimulation, </a:t>
            </a:r>
            <a:br>
              <a:rPr lang="en-US" sz="2400">
                <a:latin typeface="Calibri" charset="0"/>
                <a:ea typeface="MS PGothic" charset="0"/>
              </a:rPr>
            </a:br>
            <a:r>
              <a:rPr lang="en-US" sz="2400">
                <a:latin typeface="Calibri" charset="0"/>
                <a:ea typeface="MS PGothic" charset="0"/>
              </a:rPr>
              <a:t>and other valued elements not readily available elsewhere</a:t>
            </a:r>
          </a:p>
          <a:p>
            <a:pPr eaLnBrk="1" hangingPunct="1">
              <a:buFont typeface="Wingdings" charset="0"/>
              <a:buChar char="ü"/>
            </a:pPr>
            <a:r>
              <a:rPr lang="en-US" sz="2400">
                <a:latin typeface="Calibri" charset="0"/>
                <a:ea typeface="MS PGothic" charset="0"/>
              </a:rPr>
              <a:t>It functioned as a stand alone entity, but had ties to other </a:t>
            </a:r>
            <a:br>
              <a:rPr lang="en-US" sz="2400">
                <a:latin typeface="Calibri" charset="0"/>
                <a:ea typeface="MS PGothic" charset="0"/>
              </a:rPr>
            </a:br>
            <a:r>
              <a:rPr lang="en-US" sz="2400">
                <a:latin typeface="Calibri" charset="0"/>
                <a:ea typeface="MS PGothic" charset="0"/>
              </a:rPr>
              <a:t>places and institutions, often working together for shared goals</a:t>
            </a:r>
          </a:p>
          <a:p>
            <a:pPr eaLnBrk="1" hangingPunct="1">
              <a:buFont typeface="Wingdings" charset="0"/>
              <a:buChar char="ü"/>
            </a:pPr>
            <a:r>
              <a:rPr lang="en-US" sz="2400">
                <a:latin typeface="Calibri" charset="0"/>
                <a:ea typeface="MS PGothic" charset="0"/>
              </a:rPr>
              <a:t>It had a core, resident community that was cohesive (sort of...) </a:t>
            </a:r>
            <a:br>
              <a:rPr lang="en-US" sz="2400">
                <a:latin typeface="Calibri" charset="0"/>
                <a:ea typeface="MS PGothic" charset="0"/>
              </a:rPr>
            </a:br>
            <a:r>
              <a:rPr lang="en-US" sz="2400">
                <a:latin typeface="Calibri" charset="0"/>
                <a:ea typeface="MS PGothic" charset="0"/>
              </a:rPr>
              <a:t>in and of itself, </a:t>
            </a:r>
            <a:r>
              <a:rPr lang="en-US" sz="2400" b="1" u="sng">
                <a:latin typeface="Calibri" charset="0"/>
                <a:ea typeface="MS PGothic" charset="0"/>
              </a:rPr>
              <a:t>BUT:</a:t>
            </a:r>
          </a:p>
          <a:p>
            <a:pPr lvl="1" eaLnBrk="1" hangingPunct="1">
              <a:buFont typeface="Wingdings" charset="0"/>
              <a:buChar char="ü"/>
            </a:pPr>
            <a:r>
              <a:rPr lang="en-US" sz="2400">
                <a:latin typeface="Calibri" charset="0"/>
                <a:ea typeface="MS PGothic" charset="0"/>
              </a:rPr>
              <a:t>One that also reached out to new arrivals and </a:t>
            </a:r>
          </a:p>
          <a:p>
            <a:pPr lvl="1" eaLnBrk="1" hangingPunct="1">
              <a:buFont typeface="Wingdings" charset="0"/>
              <a:buChar char="ü"/>
            </a:pPr>
            <a:r>
              <a:rPr lang="en-US" sz="2400">
                <a:latin typeface="Calibri" charset="0"/>
                <a:ea typeface="MS PGothic" charset="0"/>
              </a:rPr>
              <a:t>One that figured out what connection worked with each</a:t>
            </a:r>
          </a:p>
          <a:p>
            <a:pPr eaLnBrk="1" hangingPunct="1">
              <a:buFont typeface="Wingdings" charset="0"/>
              <a:buChar char="ü"/>
            </a:pPr>
            <a:r>
              <a:rPr lang="en-US" sz="2400">
                <a:latin typeface="Calibri" charset="0"/>
                <a:ea typeface="MS PGothic" charset="0"/>
              </a:rPr>
              <a:t>It had many people just passing through </a:t>
            </a:r>
            <a:r>
              <a:rPr lang="en-US" sz="2400" b="1" u="sng">
                <a:latin typeface="Calibri" charset="0"/>
                <a:ea typeface="MS PGothic" charset="0"/>
              </a:rPr>
              <a:t>BUT:</a:t>
            </a:r>
          </a:p>
          <a:p>
            <a:pPr lvl="1" eaLnBrk="1" hangingPunct="1">
              <a:buFont typeface="Wingdings" charset="0"/>
              <a:buChar char="ü"/>
            </a:pPr>
            <a:r>
              <a:rPr lang="en-US" sz="2400">
                <a:latin typeface="Calibri" charset="0"/>
                <a:ea typeface="MS PGothic" charset="0"/>
              </a:rPr>
              <a:t>Even those passing through made 3T contributions (KEY)</a:t>
            </a:r>
          </a:p>
          <a:p>
            <a:pPr lvl="1" eaLnBrk="1" hangingPunct="1">
              <a:buFont typeface="Wingdings" charset="0"/>
              <a:buChar char="ü"/>
            </a:pPr>
            <a:r>
              <a:rPr lang="en-US" sz="2400">
                <a:latin typeface="Calibri" charset="0"/>
                <a:ea typeface="MS PGothic" charset="0"/>
              </a:rPr>
              <a:t>It was not hard to transition from visitor, to regular, to resident</a:t>
            </a:r>
          </a:p>
        </p:txBody>
      </p:sp>
      <p:pic>
        <p:nvPicPr>
          <p:cNvPr id="25604"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7656513" y="887413"/>
            <a:ext cx="7747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5CFBF46A-105F-D948-A0C4-958CE4E3E9B5}" type="slidenum">
              <a:rPr lang="en-US" sz="1200">
                <a:solidFill>
                  <a:srgbClr val="898989"/>
                </a:solidFill>
              </a:rPr>
              <a:pPr/>
              <a:t>12</a:t>
            </a:fld>
            <a:endParaRPr lang="en-US" sz="1200">
              <a:solidFill>
                <a:srgbClr val="898989"/>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dissolve">
                                      <p:cBhvr>
                                        <p:cTn id="31" dur="500"/>
                                        <p:tgtEl>
                                          <p:spTgt spid="3">
                                            <p:txEl>
                                              <p:pRg st="4" end="4"/>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dissolve">
                                      <p:cBhvr>
                                        <p:cTn id="34" dur="500"/>
                                        <p:tgtEl>
                                          <p:spTgt spid="3">
                                            <p:txEl>
                                              <p:pRg st="5" end="5"/>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dissolve">
                                      <p:cBhvr>
                                        <p:cTn id="45" dur="500"/>
                                        <p:tgtEl>
                                          <p:spTgt spid="3">
                                            <p:txEl>
                                              <p:pRg st="7" end="7"/>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dissolve">
                                      <p:cBhvr>
                                        <p:cTn id="5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ea typeface="+mj-ea"/>
                <a:cs typeface="+mj-cs"/>
              </a:rPr>
              <a:t>How Congregations Traditionally </a:t>
            </a:r>
            <a:br>
              <a:rPr lang="en-US" b="1" dirty="0" smtClean="0">
                <a:ea typeface="+mj-ea"/>
                <a:cs typeface="+mj-cs"/>
              </a:rPr>
            </a:br>
            <a:r>
              <a:rPr lang="en-US" b="1" dirty="0" smtClean="0">
                <a:ea typeface="+mj-ea"/>
                <a:cs typeface="+mj-cs"/>
              </a:rPr>
              <a:t>See the World</a:t>
            </a:r>
          </a:p>
        </p:txBody>
      </p:sp>
      <p:cxnSp>
        <p:nvCxnSpPr>
          <p:cNvPr id="7" name="Straight Connector 6"/>
          <p:cNvCxnSpPr>
            <a:cxnSpLocks noChangeShapeType="1"/>
          </p:cNvCxnSpPr>
          <p:nvPr/>
        </p:nvCxnSpPr>
        <p:spPr bwMode="auto">
          <a:xfrm>
            <a:off x="4803775" y="1489075"/>
            <a:ext cx="0" cy="5233988"/>
          </a:xfrm>
          <a:prstGeom prst="line">
            <a:avLst/>
          </a:prstGeom>
          <a:noFill/>
          <a:ln w="57150">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1" name="Delay 10"/>
          <p:cNvSpPr/>
          <p:nvPr/>
        </p:nvSpPr>
        <p:spPr>
          <a:xfrm>
            <a:off x="4840288" y="1471613"/>
            <a:ext cx="2259012" cy="5280025"/>
          </a:xfrm>
          <a:prstGeom prst="flowChartDelay">
            <a:avLst/>
          </a:prstGeom>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US"/>
          </a:p>
        </p:txBody>
      </p:sp>
      <p:sp>
        <p:nvSpPr>
          <p:cNvPr id="15" name="Delay 14"/>
          <p:cNvSpPr>
            <a:spLocks noChangeArrowheads="1"/>
          </p:cNvSpPr>
          <p:nvPr/>
        </p:nvSpPr>
        <p:spPr bwMode="auto">
          <a:xfrm flipH="1">
            <a:off x="2314575" y="1463675"/>
            <a:ext cx="2439988" cy="5278438"/>
          </a:xfrm>
          <a:prstGeom prst="flowChartDelay">
            <a:avLst/>
          </a:prstGeom>
          <a:gradFill rotWithShape="1">
            <a:gsLst>
              <a:gs pos="0">
                <a:srgbClr val="BCBCBC"/>
              </a:gs>
              <a:gs pos="100000">
                <a:srgbClr val="000000"/>
              </a:gs>
            </a:gsLst>
            <a:lin ang="5400000"/>
          </a:gradFill>
          <a:ln w="9525">
            <a:solidFill>
              <a:srgbClr val="000000"/>
            </a:solidFill>
            <a:miter lim="800000"/>
            <a:headEnd/>
            <a:tailEnd/>
          </a:ln>
          <a:effectLst>
            <a:outerShdw blurRad="40000" dist="23000" dir="5400000" rotWithShape="0">
              <a:srgbClr val="000000">
                <a:alpha val="34998"/>
              </a:srgbClr>
            </a:outerShdw>
          </a:effectLst>
        </p:spPr>
        <p:txBody>
          <a:bodyPr anchor="ctr"/>
          <a:lstStyle/>
          <a:p>
            <a:pPr algn="ctr" eaLnBrk="1" hangingPunct="1">
              <a:defRPr/>
            </a:pPr>
            <a:endParaRPr lang="en-US">
              <a:solidFill>
                <a:schemeClr val="lt1"/>
              </a:solidFill>
              <a:latin typeface="+mn-lt"/>
              <a:ea typeface="+mn-ea"/>
              <a:cs typeface="+mn-cs"/>
            </a:endParaRPr>
          </a:p>
        </p:txBody>
      </p:sp>
      <p:sp>
        <p:nvSpPr>
          <p:cNvPr id="14" name="Left Arrow 13"/>
          <p:cNvSpPr>
            <a:spLocks noChangeArrowheads="1"/>
          </p:cNvSpPr>
          <p:nvPr/>
        </p:nvSpPr>
        <p:spPr bwMode="auto">
          <a:xfrm>
            <a:off x="3868738" y="4830763"/>
            <a:ext cx="1722437" cy="506412"/>
          </a:xfrm>
          <a:prstGeom prst="leftArrow">
            <a:avLst>
              <a:gd name="adj1" fmla="val 50000"/>
              <a:gd name="adj2" fmla="val 49995"/>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000000">
                <a:alpha val="34998"/>
              </a:srgbClr>
            </a:outerShdw>
          </a:effectLst>
        </p:spPr>
        <p:txBody>
          <a:bodyPr anchor="ctr"/>
          <a:lstStyle/>
          <a:p>
            <a:pPr algn="ctr" eaLnBrk="1" fontAlgn="auto" hangingPunct="1">
              <a:spcBef>
                <a:spcPts val="0"/>
              </a:spcBef>
              <a:spcAft>
                <a:spcPts val="0"/>
              </a:spcAft>
              <a:defRPr/>
            </a:pPr>
            <a:endParaRPr lang="en-US">
              <a:solidFill>
                <a:schemeClr val="lt1"/>
              </a:solidFill>
              <a:latin typeface="+mn-lt"/>
              <a:ea typeface="+mn-ea"/>
              <a:cs typeface="+mn-cs"/>
            </a:endParaRPr>
          </a:p>
        </p:txBody>
      </p:sp>
      <p:sp>
        <p:nvSpPr>
          <p:cNvPr id="12" name="TextBox 11"/>
          <p:cNvSpPr txBox="1">
            <a:spLocks noChangeArrowheads="1"/>
          </p:cNvSpPr>
          <p:nvPr/>
        </p:nvSpPr>
        <p:spPr bwMode="auto">
          <a:xfrm>
            <a:off x="2813050" y="3573463"/>
            <a:ext cx="16970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ctr" eaLnBrk="1" hangingPunct="1"/>
            <a:r>
              <a:rPr lang="en-US" sz="2400" b="1">
                <a:solidFill>
                  <a:schemeClr val="bg1"/>
                </a:solidFill>
              </a:rPr>
              <a:t>MEMBERS</a:t>
            </a:r>
          </a:p>
        </p:txBody>
      </p:sp>
      <p:sp>
        <p:nvSpPr>
          <p:cNvPr id="17" name="TextBox 16"/>
          <p:cNvSpPr txBox="1">
            <a:spLocks noChangeArrowheads="1"/>
          </p:cNvSpPr>
          <p:nvPr/>
        </p:nvSpPr>
        <p:spPr bwMode="auto">
          <a:xfrm>
            <a:off x="5006975" y="3490913"/>
            <a:ext cx="19129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ctr" eaLnBrk="1" hangingPunct="1"/>
            <a:r>
              <a:rPr lang="en-US" sz="2400" b="1"/>
              <a:t>EVERYBODY ELSE</a:t>
            </a:r>
          </a:p>
        </p:txBody>
      </p:sp>
      <p:sp>
        <p:nvSpPr>
          <p:cNvPr id="2868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9A9965D3-CBC0-F74C-A7BE-015F1F10B0C9}" type="slidenum">
              <a:rPr lang="en-US" sz="1200">
                <a:solidFill>
                  <a:srgbClr val="898989"/>
                </a:solidFill>
              </a:rPr>
              <a:pPr/>
              <a:t>13</a:t>
            </a:fld>
            <a:endParaRPr lang="en-US" sz="1200">
              <a:solidFill>
                <a:srgbClr val="898989"/>
              </a:solidFill>
            </a:endParaRPr>
          </a:p>
        </p:txBody>
      </p:sp>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8" presetClass="emph" presetSubtype="0" fill="hold" grpId="1" nodeType="withEffect">
                                  <p:stCondLst>
                                    <p:cond delay="0"/>
                                  </p:stCondLst>
                                  <p:childTnLst>
                                    <p:animRot by="21600000">
                                      <p:cBhvr>
                                        <p:cTn id="22" dur="2000" fill="hold"/>
                                        <p:tgtEl>
                                          <p:spTgt spid="14"/>
                                        </p:tgtEl>
                                        <p:attrNameLst>
                                          <p:attrName>r</p:attrName>
                                        </p:attrNameLst>
                                      </p:cBhvr>
                                    </p:animRo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2"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z="6000" b="1" dirty="0">
                <a:latin typeface="Calibri" charset="0"/>
                <a:ea typeface="MS PGothic" charset="0"/>
              </a:rPr>
              <a:t>Who Else?</a:t>
            </a:r>
          </a:p>
        </p:txBody>
      </p:sp>
      <p:sp>
        <p:nvSpPr>
          <p:cNvPr id="20482" name="Content Placeholder 2"/>
          <p:cNvSpPr>
            <a:spLocks noGrp="1"/>
          </p:cNvSpPr>
          <p:nvPr>
            <p:ph idx="1"/>
          </p:nvPr>
        </p:nvSpPr>
        <p:spPr/>
        <p:txBody>
          <a:bodyPr/>
          <a:lstStyle/>
          <a:p>
            <a:pPr eaLnBrk="1" hangingPunct="1">
              <a:lnSpc>
                <a:spcPct val="130000"/>
              </a:lnSpc>
              <a:buFont typeface="Wingdings" charset="0"/>
              <a:buChar char="ü"/>
            </a:pPr>
            <a:r>
              <a:rPr lang="en-US" dirty="0">
                <a:latin typeface="Calibri" charset="0"/>
                <a:ea typeface="MS PGothic" charset="0"/>
              </a:rPr>
              <a:t>Charities and Non Profits</a:t>
            </a:r>
          </a:p>
          <a:p>
            <a:pPr eaLnBrk="1" hangingPunct="1">
              <a:lnSpc>
                <a:spcPct val="130000"/>
              </a:lnSpc>
              <a:buFont typeface="Wingdings" charset="0"/>
              <a:buChar char="ü"/>
            </a:pPr>
            <a:r>
              <a:rPr lang="en-US" dirty="0">
                <a:latin typeface="Calibri" charset="0"/>
                <a:ea typeface="MS PGothic" charset="0"/>
              </a:rPr>
              <a:t>Universities/Alumni Associations</a:t>
            </a:r>
          </a:p>
          <a:p>
            <a:pPr eaLnBrk="1" hangingPunct="1">
              <a:lnSpc>
                <a:spcPct val="130000"/>
              </a:lnSpc>
              <a:buFont typeface="Wingdings" charset="0"/>
              <a:buChar char="ü"/>
            </a:pPr>
            <a:r>
              <a:rPr lang="en-US" dirty="0">
                <a:latin typeface="Calibri" charset="0"/>
                <a:ea typeface="MS PGothic" charset="0"/>
              </a:rPr>
              <a:t>Interest Groups</a:t>
            </a:r>
          </a:p>
          <a:p>
            <a:pPr eaLnBrk="1" hangingPunct="1">
              <a:lnSpc>
                <a:spcPct val="130000"/>
              </a:lnSpc>
              <a:buFont typeface="Wingdings" charset="0"/>
              <a:buChar char="ü"/>
            </a:pPr>
            <a:r>
              <a:rPr lang="en-US" dirty="0">
                <a:latin typeface="Calibri" charset="0"/>
                <a:ea typeface="MS PGothic" charset="0"/>
              </a:rPr>
              <a:t>Political Parties</a:t>
            </a:r>
          </a:p>
          <a:p>
            <a:pPr eaLnBrk="1" hangingPunct="1">
              <a:lnSpc>
                <a:spcPct val="130000"/>
              </a:lnSpc>
              <a:buFont typeface="Wingdings" charset="0"/>
              <a:buChar char="ü"/>
            </a:pPr>
            <a:r>
              <a:rPr lang="en-US" dirty="0">
                <a:latin typeface="Calibri" charset="0"/>
                <a:ea typeface="MS PGothic" charset="0"/>
              </a:rPr>
              <a:t>Other Denominations</a:t>
            </a:r>
          </a:p>
          <a:p>
            <a:pPr eaLnBrk="1" hangingPunct="1">
              <a:lnSpc>
                <a:spcPct val="130000"/>
              </a:lnSpc>
              <a:buFont typeface="Wingdings" charset="0"/>
              <a:buChar char="ü"/>
            </a:pPr>
            <a:r>
              <a:rPr lang="en-US" dirty="0">
                <a:latin typeface="Calibri" charset="0"/>
                <a:ea typeface="MS PGothic" charset="0"/>
              </a:rPr>
              <a:t>Your Congregation?</a:t>
            </a:r>
          </a:p>
        </p:txBody>
      </p:sp>
      <p:sp>
        <p:nvSpPr>
          <p:cNvPr id="2662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B0C2D8BB-7E82-CB40-86BE-23263BEA08CA}" type="slidenum">
              <a:rPr lang="en-US" sz="1200">
                <a:solidFill>
                  <a:srgbClr val="898989"/>
                </a:solidFill>
              </a:rPr>
              <a:pPr/>
              <a:t>14</a:t>
            </a:fld>
            <a:endParaRPr lang="en-US" sz="1200">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2">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048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8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48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48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3" name="Dodecagon 28682"/>
          <p:cNvSpPr>
            <a:spLocks/>
          </p:cNvSpPr>
          <p:nvPr/>
        </p:nvSpPr>
        <p:spPr bwMode="auto">
          <a:xfrm>
            <a:off x="868363" y="1096963"/>
            <a:ext cx="8196262" cy="5318125"/>
          </a:xfrm>
          <a:custGeom>
            <a:avLst/>
            <a:gdLst>
              <a:gd name="T0" fmla="*/ 0 w 8196262"/>
              <a:gd name="T1" fmla="*/ 1946532 h 5318125"/>
              <a:gd name="T2" fmla="*/ 1098147 w 8196262"/>
              <a:gd name="T3" fmla="*/ 712530 h 5318125"/>
              <a:gd name="T4" fmla="*/ 2999984 w 8196262"/>
              <a:gd name="T5" fmla="*/ 0 h 5318125"/>
              <a:gd name="T6" fmla="*/ 5196278 w 8196262"/>
              <a:gd name="T7" fmla="*/ 0 h 5318125"/>
              <a:gd name="T8" fmla="*/ 7098115 w 8196262"/>
              <a:gd name="T9" fmla="*/ 712530 h 5318125"/>
              <a:gd name="T10" fmla="*/ 8196262 w 8196262"/>
              <a:gd name="T11" fmla="*/ 1946532 h 5318125"/>
              <a:gd name="T12" fmla="*/ 8196262 w 8196262"/>
              <a:gd name="T13" fmla="*/ 3371593 h 5318125"/>
              <a:gd name="T14" fmla="*/ 7098115 w 8196262"/>
              <a:gd name="T15" fmla="*/ 4605595 h 5318125"/>
              <a:gd name="T16" fmla="*/ 5196278 w 8196262"/>
              <a:gd name="T17" fmla="*/ 5318125 h 5318125"/>
              <a:gd name="T18" fmla="*/ 2999984 w 8196262"/>
              <a:gd name="T19" fmla="*/ 5318125 h 5318125"/>
              <a:gd name="T20" fmla="*/ 1098147 w 8196262"/>
              <a:gd name="T21" fmla="*/ 4605595 h 5318125"/>
              <a:gd name="T22" fmla="*/ 0 w 8196262"/>
              <a:gd name="T23" fmla="*/ 3371593 h 5318125"/>
              <a:gd name="T24" fmla="*/ 0 w 8196262"/>
              <a:gd name="T25" fmla="*/ 1946532 h 53181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196262" h="5318125">
                <a:moveTo>
                  <a:pt x="0" y="1946532"/>
                </a:moveTo>
                <a:lnTo>
                  <a:pt x="1098147" y="712530"/>
                </a:lnTo>
                <a:lnTo>
                  <a:pt x="2999984" y="0"/>
                </a:lnTo>
                <a:lnTo>
                  <a:pt x="5196278" y="0"/>
                </a:lnTo>
                <a:lnTo>
                  <a:pt x="7098115" y="712530"/>
                </a:lnTo>
                <a:lnTo>
                  <a:pt x="8196262" y="1946532"/>
                </a:lnTo>
                <a:lnTo>
                  <a:pt x="8196262" y="3371593"/>
                </a:lnTo>
                <a:lnTo>
                  <a:pt x="7098115" y="4605595"/>
                </a:lnTo>
                <a:lnTo>
                  <a:pt x="5196278" y="5318125"/>
                </a:lnTo>
                <a:lnTo>
                  <a:pt x="2999984" y="5318125"/>
                </a:lnTo>
                <a:lnTo>
                  <a:pt x="1098147" y="4605595"/>
                </a:lnTo>
                <a:lnTo>
                  <a:pt x="0" y="3371593"/>
                </a:lnTo>
                <a:lnTo>
                  <a:pt x="0" y="1946532"/>
                </a:lnTo>
                <a:close/>
              </a:path>
            </a:pathLst>
          </a:custGeom>
          <a:noFill/>
          <a:ln w="38100" cap="flat" cmpd="sng">
            <a:solidFill>
              <a:srgbClr val="0000FF"/>
            </a:solidFill>
            <a:prstDash val="solid"/>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cxnSp>
        <p:nvCxnSpPr>
          <p:cNvPr id="28685" name="Straight Connector 28684"/>
          <p:cNvCxnSpPr>
            <a:cxnSpLocks noChangeShapeType="1"/>
          </p:cNvCxnSpPr>
          <p:nvPr/>
        </p:nvCxnSpPr>
        <p:spPr bwMode="auto">
          <a:xfrm flipV="1">
            <a:off x="1725613" y="2524125"/>
            <a:ext cx="6003925" cy="2133600"/>
          </a:xfrm>
          <a:prstGeom prst="line">
            <a:avLst/>
          </a:prstGeom>
          <a:noFill/>
          <a:ln w="38100">
            <a:solidFill>
              <a:srgbClr val="0000FF"/>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3" name="Straight Arrow Connector 42"/>
          <p:cNvCxnSpPr>
            <a:cxnSpLocks noChangeShapeType="1"/>
          </p:cNvCxnSpPr>
          <p:nvPr/>
        </p:nvCxnSpPr>
        <p:spPr bwMode="auto">
          <a:xfrm>
            <a:off x="1835150" y="4114800"/>
            <a:ext cx="5470525" cy="460375"/>
          </a:xfrm>
          <a:prstGeom prst="curvedConnector3">
            <a:avLst>
              <a:gd name="adj1" fmla="val 57935"/>
            </a:avLst>
          </a:prstGeom>
          <a:noFill/>
          <a:ln w="25400">
            <a:solidFill>
              <a:schemeClr val="accent2"/>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7" name="Straight Arrow Connector 46"/>
          <p:cNvCxnSpPr>
            <a:cxnSpLocks noChangeShapeType="1"/>
          </p:cNvCxnSpPr>
          <p:nvPr/>
        </p:nvCxnSpPr>
        <p:spPr bwMode="auto">
          <a:xfrm flipV="1">
            <a:off x="1835150" y="2108200"/>
            <a:ext cx="5030788" cy="831850"/>
          </a:xfrm>
          <a:prstGeom prst="curvedConnector3">
            <a:avLst>
              <a:gd name="adj1" fmla="val 50000"/>
            </a:avLst>
          </a:prstGeom>
          <a:noFill/>
          <a:ln w="25400">
            <a:solidFill>
              <a:schemeClr val="accent2"/>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9" name="Straight Arrow Connector 48"/>
          <p:cNvCxnSpPr>
            <a:cxnSpLocks noChangeShapeType="1"/>
          </p:cNvCxnSpPr>
          <p:nvPr/>
        </p:nvCxnSpPr>
        <p:spPr bwMode="auto">
          <a:xfrm rot="5400000">
            <a:off x="3104357" y="3510756"/>
            <a:ext cx="3035300" cy="639763"/>
          </a:xfrm>
          <a:prstGeom prst="curvedConnector3">
            <a:avLst>
              <a:gd name="adj1" fmla="val 50000"/>
            </a:avLst>
          </a:prstGeom>
          <a:noFill/>
          <a:ln w="25400">
            <a:solidFill>
              <a:schemeClr val="accent2"/>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5" name="Straight Arrow Connector 44"/>
          <p:cNvCxnSpPr>
            <a:cxnSpLocks noChangeShapeType="1"/>
          </p:cNvCxnSpPr>
          <p:nvPr/>
        </p:nvCxnSpPr>
        <p:spPr bwMode="auto">
          <a:xfrm rot="10800000" flipV="1">
            <a:off x="2555875" y="2524125"/>
            <a:ext cx="4403725" cy="3013075"/>
          </a:xfrm>
          <a:prstGeom prst="curvedConnector3">
            <a:avLst>
              <a:gd name="adj1" fmla="val 50000"/>
            </a:avLst>
          </a:prstGeom>
          <a:noFill/>
          <a:ln w="25400">
            <a:solidFill>
              <a:schemeClr val="accent2"/>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2" name="Straight Arrow Connector 51"/>
          <p:cNvCxnSpPr>
            <a:cxnSpLocks noChangeShapeType="1"/>
            <a:endCxn id="11" idx="1"/>
          </p:cNvCxnSpPr>
          <p:nvPr/>
        </p:nvCxnSpPr>
        <p:spPr bwMode="auto">
          <a:xfrm>
            <a:off x="3821113" y="2746375"/>
            <a:ext cx="1779587" cy="2382838"/>
          </a:xfrm>
          <a:prstGeom prst="straightConnector1">
            <a:avLst/>
          </a:prstGeom>
          <a:noFill/>
          <a:ln w="38100">
            <a:solidFill>
              <a:schemeClr val="accent2"/>
            </a:solidFill>
            <a:round/>
            <a:headEnd type="arrow" w="med" len="med"/>
            <a:tailEnd type="arrow" w="med" len="med"/>
          </a:ln>
          <a:effectLst>
            <a:outerShdw blurRad="40000" dist="23000" dir="5400000" rotWithShape="0">
              <a:srgbClr val="000000">
                <a:alpha val="34998"/>
              </a:srgbClr>
            </a:outerShdw>
          </a:effectLst>
          <a:extLst>
            <a:ext uri="{909E8E84-426E-40dd-AFC4-6F175D3DCCD1}">
              <a14:hiddenFill xmlns:a14="http://schemas.microsoft.com/office/drawing/2010/main">
                <a:noFill/>
              </a14:hiddenFill>
            </a:ext>
          </a:extLst>
        </p:spPr>
      </p:cxnSp>
      <p:sp>
        <p:nvSpPr>
          <p:cNvPr id="30729" name="Title 1"/>
          <p:cNvSpPr>
            <a:spLocks noGrp="1"/>
          </p:cNvSpPr>
          <p:nvPr>
            <p:ph type="title"/>
          </p:nvPr>
        </p:nvSpPr>
        <p:spPr>
          <a:xfrm>
            <a:off x="279400" y="0"/>
            <a:ext cx="8969375" cy="1143000"/>
          </a:xfrm>
        </p:spPr>
        <p:txBody>
          <a:bodyPr/>
          <a:lstStyle/>
          <a:p>
            <a:pPr eaLnBrk="1" hangingPunct="1"/>
            <a:r>
              <a:rPr lang="en-US" sz="3200" b="1">
                <a:latin typeface="Calibri" charset="0"/>
                <a:ea typeface="MS PGothic" charset="0"/>
              </a:rPr>
              <a:t>How Adaptive Organizations See the World</a:t>
            </a:r>
          </a:p>
        </p:txBody>
      </p:sp>
      <p:sp>
        <p:nvSpPr>
          <p:cNvPr id="5" name="Oval 4"/>
          <p:cNvSpPr/>
          <p:nvPr/>
        </p:nvSpPr>
        <p:spPr>
          <a:xfrm>
            <a:off x="2430463" y="3232150"/>
            <a:ext cx="1819275" cy="1676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r>
              <a:rPr lang="en-US" dirty="0"/>
              <a:t>Core Members</a:t>
            </a:r>
          </a:p>
        </p:txBody>
      </p:sp>
      <p:sp>
        <p:nvSpPr>
          <p:cNvPr id="8" name="Oval 7"/>
          <p:cNvSpPr/>
          <p:nvPr/>
        </p:nvSpPr>
        <p:spPr>
          <a:xfrm>
            <a:off x="961142" y="5284174"/>
            <a:ext cx="1819962" cy="1505814"/>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rPr>
              <a:t>Donors</a:t>
            </a:r>
          </a:p>
        </p:txBody>
      </p:sp>
      <p:sp>
        <p:nvSpPr>
          <p:cNvPr id="11" name="Oval 10"/>
          <p:cNvSpPr>
            <a:spLocks noChangeArrowheads="1"/>
          </p:cNvSpPr>
          <p:nvPr/>
        </p:nvSpPr>
        <p:spPr bwMode="auto">
          <a:xfrm>
            <a:off x="5334000" y="4908550"/>
            <a:ext cx="1820863" cy="1506538"/>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anchor="ctr"/>
          <a:lstStyle/>
          <a:p>
            <a:pPr algn="ctr" eaLnBrk="1" fontAlgn="auto" hangingPunct="1">
              <a:spcBef>
                <a:spcPts val="0"/>
              </a:spcBef>
              <a:spcAft>
                <a:spcPts val="0"/>
              </a:spcAft>
              <a:defRPr/>
            </a:pPr>
            <a:r>
              <a:rPr lang="en-US" dirty="0">
                <a:solidFill>
                  <a:schemeClr val="dk1"/>
                </a:solidFill>
                <a:latin typeface="+mn-lt"/>
                <a:ea typeface="+mn-ea"/>
                <a:cs typeface="+mn-cs"/>
              </a:rPr>
              <a:t>Volunteers/Workers</a:t>
            </a:r>
          </a:p>
        </p:txBody>
      </p:sp>
      <p:sp>
        <p:nvSpPr>
          <p:cNvPr id="12" name="Oval 11"/>
          <p:cNvSpPr/>
          <p:nvPr/>
        </p:nvSpPr>
        <p:spPr>
          <a:xfrm>
            <a:off x="7305675" y="3754438"/>
            <a:ext cx="1819275" cy="15081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US" dirty="0">
                <a:solidFill>
                  <a:srgbClr val="000000"/>
                </a:solidFill>
              </a:rPr>
              <a:t>Tourists</a:t>
            </a:r>
          </a:p>
        </p:txBody>
      </p:sp>
      <p:sp>
        <p:nvSpPr>
          <p:cNvPr id="13" name="Oval 12"/>
          <p:cNvSpPr/>
          <p:nvPr/>
        </p:nvSpPr>
        <p:spPr>
          <a:xfrm>
            <a:off x="3319463" y="5353050"/>
            <a:ext cx="1819275" cy="150495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rPr>
              <a:t>Special Skill/ </a:t>
            </a:r>
          </a:p>
          <a:p>
            <a:pPr algn="ctr" eaLnBrk="1" fontAlgn="auto" hangingPunct="1">
              <a:spcBef>
                <a:spcPts val="0"/>
              </a:spcBef>
              <a:spcAft>
                <a:spcPts val="0"/>
              </a:spcAft>
              <a:defRPr/>
            </a:pPr>
            <a:r>
              <a:rPr lang="en-US" dirty="0">
                <a:solidFill>
                  <a:schemeClr val="tx1"/>
                </a:solidFill>
              </a:rPr>
              <a:t>In Kind Volunteers</a:t>
            </a:r>
          </a:p>
        </p:txBody>
      </p:sp>
      <p:sp>
        <p:nvSpPr>
          <p:cNvPr id="15" name="Oval 14"/>
          <p:cNvSpPr/>
          <p:nvPr/>
        </p:nvSpPr>
        <p:spPr>
          <a:xfrm>
            <a:off x="4424363" y="2982913"/>
            <a:ext cx="1820862" cy="15049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rPr>
              <a:t>Potential Members</a:t>
            </a:r>
          </a:p>
        </p:txBody>
      </p:sp>
      <p:sp>
        <p:nvSpPr>
          <p:cNvPr id="16" name="Oval 15"/>
          <p:cNvSpPr>
            <a:spLocks noChangeArrowheads="1"/>
          </p:cNvSpPr>
          <p:nvPr/>
        </p:nvSpPr>
        <p:spPr bwMode="auto">
          <a:xfrm>
            <a:off x="133350" y="1849438"/>
            <a:ext cx="1820863" cy="1506537"/>
          </a:xfrm>
          <a:prstGeom prst="ellipse">
            <a:avLst/>
          </a:prstGeom>
          <a:gradFill rotWithShape="1">
            <a:gsLst>
              <a:gs pos="0">
                <a:srgbClr val="E4F9FF"/>
              </a:gs>
              <a:gs pos="64999">
                <a:srgbClr val="BBEFFF"/>
              </a:gs>
              <a:gs pos="100000">
                <a:srgbClr val="9EEAFF"/>
              </a:gs>
            </a:gsLst>
            <a:lin ang="5400000" scaled="1"/>
          </a:gradFill>
          <a:ln w="9525">
            <a:solidFill>
              <a:srgbClr val="46AAC5"/>
            </a:solidFill>
            <a:round/>
            <a:headEnd/>
            <a:tailEnd/>
          </a:ln>
          <a:effectLst>
            <a:outerShdw blurRad="40000" dist="20000" dir="5400000" rotWithShape="0">
              <a:srgbClr val="000000">
                <a:alpha val="37999"/>
              </a:srgbClr>
            </a:outerShdw>
          </a:effectLst>
        </p:spPr>
        <p:txBody>
          <a:bodyPr anchor="ctr"/>
          <a:lstStyle/>
          <a:p>
            <a:pPr algn="ctr" eaLnBrk="1" fontAlgn="auto" hangingPunct="1">
              <a:spcBef>
                <a:spcPts val="0"/>
              </a:spcBef>
              <a:spcAft>
                <a:spcPts val="0"/>
              </a:spcAft>
              <a:defRPr/>
            </a:pPr>
            <a:r>
              <a:rPr lang="en-US" dirty="0">
                <a:solidFill>
                  <a:schemeClr val="dk1"/>
                </a:solidFill>
                <a:latin typeface="+mn-lt"/>
                <a:ea typeface="+mn-ea"/>
                <a:cs typeface="+mn-cs"/>
              </a:rPr>
              <a:t>Staff</a:t>
            </a:r>
          </a:p>
        </p:txBody>
      </p:sp>
      <p:sp>
        <p:nvSpPr>
          <p:cNvPr id="17" name="Oval 16"/>
          <p:cNvSpPr/>
          <p:nvPr/>
        </p:nvSpPr>
        <p:spPr>
          <a:xfrm>
            <a:off x="4302125" y="901700"/>
            <a:ext cx="1819275" cy="15065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rgbClr val="000000"/>
                </a:solidFill>
              </a:rPr>
              <a:t>Developing Members</a:t>
            </a:r>
          </a:p>
        </p:txBody>
      </p:sp>
      <p:sp>
        <p:nvSpPr>
          <p:cNvPr id="18" name="Oval 17"/>
          <p:cNvSpPr/>
          <p:nvPr/>
        </p:nvSpPr>
        <p:spPr>
          <a:xfrm>
            <a:off x="6865938" y="1576388"/>
            <a:ext cx="1597025" cy="140652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r>
              <a:rPr lang="en-US" dirty="0">
                <a:solidFill>
                  <a:srgbClr val="000000"/>
                </a:solidFill>
              </a:rPr>
              <a:t>Shoppers</a:t>
            </a:r>
          </a:p>
        </p:txBody>
      </p:sp>
      <p:sp>
        <p:nvSpPr>
          <p:cNvPr id="19" name="Oval 18"/>
          <p:cNvSpPr>
            <a:spLocks noChangeArrowheads="1"/>
          </p:cNvSpPr>
          <p:nvPr/>
        </p:nvSpPr>
        <p:spPr bwMode="auto">
          <a:xfrm>
            <a:off x="560388" y="3624263"/>
            <a:ext cx="1819275" cy="1504950"/>
          </a:xfrm>
          <a:prstGeom prst="ellipse">
            <a:avLst/>
          </a:prstGeom>
          <a:gradFill rotWithShape="1">
            <a:gsLst>
              <a:gs pos="0">
                <a:srgbClr val="EDEDED"/>
              </a:gs>
              <a:gs pos="64999">
                <a:srgbClr val="D0D0D0"/>
              </a:gs>
              <a:gs pos="100000">
                <a:srgbClr val="BCBCBC"/>
              </a:gs>
            </a:gsLst>
            <a:lin ang="5400000" scaled="1"/>
          </a:gradFill>
          <a:ln w="9525">
            <a:solidFill>
              <a:srgbClr val="000000"/>
            </a:solidFill>
            <a:round/>
            <a:headEnd/>
            <a:tailEnd/>
          </a:ln>
          <a:effectLst>
            <a:outerShdw blurRad="40000" dist="20000" dir="5400000" rotWithShape="0">
              <a:srgbClr val="000000">
                <a:alpha val="37999"/>
              </a:srgbClr>
            </a:outerShdw>
          </a:effectLst>
        </p:spPr>
        <p:txBody>
          <a:bodyPr anchor="ctr"/>
          <a:lstStyle/>
          <a:p>
            <a:pPr algn="ctr" eaLnBrk="1" fontAlgn="auto" hangingPunct="1">
              <a:spcBef>
                <a:spcPts val="0"/>
              </a:spcBef>
              <a:spcAft>
                <a:spcPts val="0"/>
              </a:spcAft>
              <a:defRPr/>
            </a:pPr>
            <a:r>
              <a:rPr lang="en-US" dirty="0">
                <a:solidFill>
                  <a:schemeClr val="dk1"/>
                </a:solidFill>
                <a:latin typeface="+mn-lt"/>
                <a:ea typeface="+mn-ea"/>
                <a:cs typeface="+mn-cs"/>
              </a:rPr>
              <a:t>Alumni/</a:t>
            </a:r>
          </a:p>
          <a:p>
            <a:pPr algn="ctr" eaLnBrk="1" fontAlgn="auto" hangingPunct="1">
              <a:spcBef>
                <a:spcPts val="0"/>
              </a:spcBef>
              <a:spcAft>
                <a:spcPts val="0"/>
              </a:spcAft>
              <a:defRPr/>
            </a:pPr>
            <a:r>
              <a:rPr lang="en-US" dirty="0">
                <a:solidFill>
                  <a:schemeClr val="dk1"/>
                </a:solidFill>
                <a:latin typeface="+mn-lt"/>
                <a:ea typeface="+mn-ea"/>
                <a:cs typeface="+mn-cs"/>
              </a:rPr>
              <a:t>Snowbirds</a:t>
            </a:r>
          </a:p>
        </p:txBody>
      </p:sp>
      <p:sp>
        <p:nvSpPr>
          <p:cNvPr id="20" name="Oval 19"/>
          <p:cNvSpPr>
            <a:spLocks noChangeArrowheads="1"/>
          </p:cNvSpPr>
          <p:nvPr/>
        </p:nvSpPr>
        <p:spPr bwMode="auto">
          <a:xfrm>
            <a:off x="2281238" y="1285875"/>
            <a:ext cx="1908175" cy="1571625"/>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000000">
                <a:alpha val="34998"/>
              </a:srgbClr>
            </a:outerShdw>
          </a:effectLst>
        </p:spPr>
        <p:txBody>
          <a:bodyPr anchor="ctr"/>
          <a:lstStyle/>
          <a:p>
            <a:pPr algn="ctr" eaLnBrk="1" fontAlgn="auto" hangingPunct="1">
              <a:spcBef>
                <a:spcPts val="0"/>
              </a:spcBef>
              <a:spcAft>
                <a:spcPts val="0"/>
              </a:spcAft>
              <a:defRPr/>
            </a:pPr>
            <a:r>
              <a:rPr lang="en-US" dirty="0">
                <a:solidFill>
                  <a:srgbClr val="000000"/>
                </a:solidFill>
                <a:latin typeface="+mn-lt"/>
                <a:ea typeface="+mn-ea"/>
                <a:cs typeface="+mn-cs"/>
              </a:rPr>
              <a:t>Vendors, Suppliers, In Kind Donors</a:t>
            </a:r>
          </a:p>
        </p:txBody>
      </p:sp>
      <p:sp>
        <p:nvSpPr>
          <p:cNvPr id="3074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902DE4A9-C7FA-6243-85F7-EC0C517A696B}" type="slidenum">
              <a:rPr lang="en-US" sz="1200">
                <a:solidFill>
                  <a:srgbClr val="898989"/>
                </a:solidFill>
              </a:rPr>
              <a:pPr/>
              <a:t>15</a:t>
            </a:fld>
            <a:endParaRPr lang="en-US" sz="1200">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nodeType="click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dissolve">
                                      <p:cBhvr>
                                        <p:cTn id="43" dur="500"/>
                                        <p:tgtEl>
                                          <p:spTgt spid="52"/>
                                        </p:tgtEl>
                                      </p:cBhvr>
                                    </p:animEffect>
                                  </p:childTnLst>
                                </p:cTn>
                              </p:par>
                              <p:par>
                                <p:cTn id="44" presetID="9" presetClass="entr" presetSubtype="0" fill="hold" nodeType="with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dissolve">
                                      <p:cBhvr>
                                        <p:cTn id="46" dur="500"/>
                                        <p:tgtEl>
                                          <p:spTgt spid="49"/>
                                        </p:tgtEl>
                                      </p:cBhvr>
                                    </p:animEffect>
                                  </p:childTnLst>
                                </p:cTn>
                              </p:par>
                              <p:par>
                                <p:cTn id="47" presetID="9" presetClass="entr" presetSubtype="0" fill="hold"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dissolve">
                                      <p:cBhvr>
                                        <p:cTn id="49" dur="500"/>
                                        <p:tgtEl>
                                          <p:spTgt spid="45"/>
                                        </p:tgtEl>
                                      </p:cBhvr>
                                    </p:animEffect>
                                  </p:childTnLst>
                                </p:cTn>
                              </p:par>
                              <p:par>
                                <p:cTn id="50" presetID="9" presetClass="entr" presetSubtype="0"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dissolve">
                                      <p:cBhvr>
                                        <p:cTn id="52" dur="500"/>
                                        <p:tgtEl>
                                          <p:spTgt spid="47"/>
                                        </p:tgtEl>
                                      </p:cBhvr>
                                    </p:animEffect>
                                  </p:childTnLst>
                                </p:cTn>
                              </p:par>
                              <p:par>
                                <p:cTn id="53" presetID="9" presetClass="entr" presetSubtype="0"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dissolve">
                                      <p:cBhvr>
                                        <p:cTn id="55" dur="500"/>
                                        <p:tgtEl>
                                          <p:spTgt spid="4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5" presetClass="entr" presetSubtype="0" fill="hold" grpId="0" nodeType="clickEffect">
                                  <p:stCondLst>
                                    <p:cond delay="0"/>
                                  </p:stCondLst>
                                  <p:childTnLst>
                                    <p:set>
                                      <p:cBhvr>
                                        <p:cTn id="59" dur="1" fill="hold">
                                          <p:stCondLst>
                                            <p:cond delay="0"/>
                                          </p:stCondLst>
                                        </p:cTn>
                                        <p:tgtEl>
                                          <p:spTgt spid="28683"/>
                                        </p:tgtEl>
                                        <p:attrNameLst>
                                          <p:attrName>style.visibility</p:attrName>
                                        </p:attrNameLst>
                                      </p:cBhvr>
                                      <p:to>
                                        <p:strVal val="visible"/>
                                      </p:to>
                                    </p:set>
                                    <p:animEffect transition="in" filter="fade">
                                      <p:cBhvr>
                                        <p:cTn id="60" dur="2000"/>
                                        <p:tgtEl>
                                          <p:spTgt spid="28683"/>
                                        </p:tgtEl>
                                      </p:cBhvr>
                                    </p:animEffect>
                                    <p:anim calcmode="lin" valueType="num">
                                      <p:cBhvr>
                                        <p:cTn id="61" dur="2000" fill="hold"/>
                                        <p:tgtEl>
                                          <p:spTgt spid="28683"/>
                                        </p:tgtEl>
                                        <p:attrNameLst>
                                          <p:attrName>ppt_w</p:attrName>
                                        </p:attrNameLst>
                                      </p:cBhvr>
                                      <p:tavLst>
                                        <p:tav tm="0" fmla="#ppt_w*sin(2.5*pi*$)">
                                          <p:val>
                                            <p:fltVal val="0"/>
                                          </p:val>
                                        </p:tav>
                                        <p:tav tm="100000">
                                          <p:val>
                                            <p:fltVal val="1"/>
                                          </p:val>
                                        </p:tav>
                                      </p:tavLst>
                                    </p:anim>
                                    <p:anim calcmode="lin" valueType="num">
                                      <p:cBhvr>
                                        <p:cTn id="62" dur="2000" fill="hold"/>
                                        <p:tgtEl>
                                          <p:spTgt spid="28683"/>
                                        </p:tgtEl>
                                        <p:attrNameLst>
                                          <p:attrName>ppt_h</p:attrName>
                                        </p:attrNameLst>
                                      </p:cBhvr>
                                      <p:tavLst>
                                        <p:tav tm="0">
                                          <p:val>
                                            <p:strVal val="#ppt_h"/>
                                          </p:val>
                                        </p:tav>
                                        <p:tav tm="100000">
                                          <p:val>
                                            <p:strVal val="#ppt_h"/>
                                          </p:val>
                                        </p:tav>
                                      </p:tavLst>
                                    </p:anim>
                                  </p:childTnLst>
                                </p:cTn>
                              </p:par>
                              <p:par>
                                <p:cTn id="63" presetID="45" presetClass="entr" presetSubtype="0" fill="hold" nodeType="withEffect">
                                  <p:stCondLst>
                                    <p:cond delay="0"/>
                                  </p:stCondLst>
                                  <p:childTnLst>
                                    <p:set>
                                      <p:cBhvr>
                                        <p:cTn id="64" dur="1" fill="hold">
                                          <p:stCondLst>
                                            <p:cond delay="0"/>
                                          </p:stCondLst>
                                        </p:cTn>
                                        <p:tgtEl>
                                          <p:spTgt spid="28685"/>
                                        </p:tgtEl>
                                        <p:attrNameLst>
                                          <p:attrName>style.visibility</p:attrName>
                                        </p:attrNameLst>
                                      </p:cBhvr>
                                      <p:to>
                                        <p:strVal val="visible"/>
                                      </p:to>
                                    </p:set>
                                    <p:animEffect transition="in" filter="fade">
                                      <p:cBhvr>
                                        <p:cTn id="65" dur="2000"/>
                                        <p:tgtEl>
                                          <p:spTgt spid="28685"/>
                                        </p:tgtEl>
                                      </p:cBhvr>
                                    </p:animEffect>
                                    <p:anim calcmode="lin" valueType="num">
                                      <p:cBhvr>
                                        <p:cTn id="66" dur="2000" fill="hold"/>
                                        <p:tgtEl>
                                          <p:spTgt spid="28685"/>
                                        </p:tgtEl>
                                        <p:attrNameLst>
                                          <p:attrName>ppt_w</p:attrName>
                                        </p:attrNameLst>
                                      </p:cBhvr>
                                      <p:tavLst>
                                        <p:tav tm="0" fmla="#ppt_w*sin(2.5*pi*$)">
                                          <p:val>
                                            <p:fltVal val="0"/>
                                          </p:val>
                                        </p:tav>
                                        <p:tav tm="100000">
                                          <p:val>
                                            <p:fltVal val="1"/>
                                          </p:val>
                                        </p:tav>
                                      </p:tavLst>
                                    </p:anim>
                                    <p:anim calcmode="lin" valueType="num">
                                      <p:cBhvr>
                                        <p:cTn id="67" dur="2000" fill="hold"/>
                                        <p:tgtEl>
                                          <p:spTgt spid="286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3" grpId="0" animBg="1"/>
      <p:bldP spid="5" grpId="0" animBg="1"/>
      <p:bldP spid="11" grpId="0" animBg="1"/>
      <p:bldP spid="12" grpId="0" animBg="1"/>
      <p:bldP spid="13" grpId="0" animBg="1"/>
      <p:bldP spid="15" grpId="0" animBg="1"/>
      <p:bldP spid="16" grpId="0" animBg="1"/>
      <p:bldP spid="17" grpId="0" animBg="1"/>
      <p:bldP spid="18"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97435"/>
            <a:ext cx="8229600" cy="963612"/>
          </a:xfrm>
        </p:spPr>
        <p:txBody>
          <a:bodyPr/>
          <a:lstStyle/>
          <a:p>
            <a:r>
              <a:rPr lang="en-US" dirty="0">
                <a:latin typeface="Calibri" charset="0"/>
                <a:ea typeface="MS PGothic" charset="0"/>
              </a:rPr>
              <a:t>Best Practices from Others</a:t>
            </a:r>
          </a:p>
        </p:txBody>
      </p:sp>
      <p:sp>
        <p:nvSpPr>
          <p:cNvPr id="32771" name="Content Placeholder 2"/>
          <p:cNvSpPr>
            <a:spLocks noGrp="1"/>
          </p:cNvSpPr>
          <p:nvPr>
            <p:ph idx="1"/>
          </p:nvPr>
        </p:nvSpPr>
        <p:spPr>
          <a:xfrm>
            <a:off x="19668" y="1270045"/>
            <a:ext cx="9392629" cy="4525963"/>
          </a:xfrm>
        </p:spPr>
        <p:txBody>
          <a:bodyPr/>
          <a:lstStyle/>
          <a:p>
            <a:pPr marL="0" indent="0">
              <a:buClr>
                <a:srgbClr val="FF0000"/>
              </a:buClr>
              <a:buNone/>
            </a:pPr>
            <a:r>
              <a:rPr lang="en-US" sz="2800" b="1" i="1" dirty="0" smtClean="0">
                <a:latin typeface="Calibri" charset="0"/>
                <a:ea typeface="MS PGothic" charset="0"/>
              </a:rPr>
              <a:t>OUTREACH</a:t>
            </a:r>
          </a:p>
          <a:p>
            <a:pPr>
              <a:buClr>
                <a:srgbClr val="FF0000"/>
              </a:buClr>
              <a:buFont typeface="Wingdings" charset="0"/>
              <a:buChar char="Ø"/>
            </a:pPr>
            <a:r>
              <a:rPr lang="en-US" sz="2400" u="sng" dirty="0" smtClean="0">
                <a:latin typeface="Calibri" charset="0"/>
                <a:ea typeface="MS PGothic" charset="0"/>
              </a:rPr>
              <a:t>Everyone</a:t>
            </a:r>
            <a:r>
              <a:rPr lang="en-US" sz="2400" dirty="0" smtClean="0">
                <a:latin typeface="Calibri" charset="0"/>
                <a:ea typeface="MS PGothic" charset="0"/>
              </a:rPr>
              <a:t> </a:t>
            </a:r>
            <a:r>
              <a:rPr lang="en-US" sz="2400" dirty="0">
                <a:latin typeface="Calibri" charset="0"/>
                <a:ea typeface="MS PGothic" charset="0"/>
              </a:rPr>
              <a:t>has an outreach and relationship building mission.</a:t>
            </a:r>
          </a:p>
          <a:p>
            <a:pPr lvl="1">
              <a:buClr>
                <a:srgbClr val="FF0000"/>
              </a:buClr>
              <a:buFont typeface="Wingdings" charset="0"/>
              <a:buChar char="Ø"/>
            </a:pPr>
            <a:r>
              <a:rPr lang="en-US" sz="2400" dirty="0">
                <a:latin typeface="Calibri" charset="0"/>
                <a:ea typeface="MS PGothic" charset="0"/>
              </a:rPr>
              <a:t>Someone has oversight and QC responsibility for this.</a:t>
            </a:r>
          </a:p>
          <a:p>
            <a:pPr lvl="1">
              <a:buClr>
                <a:srgbClr val="FF0000"/>
              </a:buClr>
              <a:buFont typeface="Wingdings" charset="0"/>
              <a:buChar char="Ø"/>
            </a:pPr>
            <a:r>
              <a:rPr lang="en-US" sz="2400" dirty="0">
                <a:latin typeface="Calibri" charset="0"/>
                <a:ea typeface="MS PGothic" charset="0"/>
              </a:rPr>
              <a:t>Development (growth) and communication are integrative </a:t>
            </a:r>
            <a:r>
              <a:rPr lang="en-US" sz="2400" dirty="0" smtClean="0">
                <a:latin typeface="Calibri" charset="0"/>
                <a:ea typeface="MS PGothic" charset="0"/>
              </a:rPr>
              <a:t/>
            </a:r>
            <a:br>
              <a:rPr lang="en-US" sz="2400" dirty="0" smtClean="0">
                <a:latin typeface="Calibri" charset="0"/>
                <a:ea typeface="MS PGothic" charset="0"/>
              </a:rPr>
            </a:br>
            <a:r>
              <a:rPr lang="en-US" sz="2400" dirty="0" smtClean="0">
                <a:latin typeface="Calibri" charset="0"/>
                <a:ea typeface="MS PGothic" charset="0"/>
              </a:rPr>
              <a:t>functions </a:t>
            </a:r>
            <a:r>
              <a:rPr lang="en-US" sz="2400" dirty="0">
                <a:latin typeface="Calibri" charset="0"/>
                <a:ea typeface="MS PGothic" charset="0"/>
              </a:rPr>
              <a:t>that require focus and specific responsibilities</a:t>
            </a:r>
            <a:r>
              <a:rPr lang="en-US" sz="2400" dirty="0" smtClean="0">
                <a:latin typeface="Calibri" charset="0"/>
                <a:ea typeface="MS PGothic" charset="0"/>
              </a:rPr>
              <a:t>.</a:t>
            </a:r>
            <a:br>
              <a:rPr lang="en-US" sz="2400" dirty="0" smtClean="0">
                <a:latin typeface="Calibri" charset="0"/>
                <a:ea typeface="MS PGothic" charset="0"/>
              </a:rPr>
            </a:br>
            <a:endParaRPr lang="en-US" sz="1200" dirty="0">
              <a:latin typeface="Calibri" charset="0"/>
              <a:ea typeface="MS PGothic" charset="0"/>
            </a:endParaRPr>
          </a:p>
          <a:p>
            <a:pPr>
              <a:buFont typeface="Wingdings" charset="0"/>
              <a:buChar char="ü"/>
            </a:pPr>
            <a:r>
              <a:rPr lang="en-US" sz="2400" dirty="0">
                <a:latin typeface="Calibri" charset="0"/>
                <a:ea typeface="MS PGothic" charset="0"/>
              </a:rPr>
              <a:t>Every time you touch someone, its an opportunity to inform and to invite to come deeper into the </a:t>
            </a:r>
            <a:r>
              <a:rPr lang="en-US" sz="2400" dirty="0" smtClean="0">
                <a:latin typeface="Calibri" charset="0"/>
                <a:ea typeface="MS PGothic" charset="0"/>
              </a:rPr>
              <a:t>circle.</a:t>
            </a:r>
            <a:br>
              <a:rPr lang="en-US" sz="2400" dirty="0" smtClean="0">
                <a:latin typeface="Calibri" charset="0"/>
                <a:ea typeface="MS PGothic" charset="0"/>
              </a:rPr>
            </a:br>
            <a:endParaRPr lang="en-US" sz="1200" dirty="0">
              <a:latin typeface="Calibri" charset="0"/>
              <a:ea typeface="MS PGothic" charset="0"/>
            </a:endParaRPr>
          </a:p>
          <a:p>
            <a:pPr>
              <a:buFont typeface="Wingdings" charset="0"/>
              <a:buChar char="ü"/>
            </a:pPr>
            <a:r>
              <a:rPr lang="en-US" sz="2400" dirty="0" smtClean="0">
                <a:latin typeface="Calibri" charset="0"/>
                <a:ea typeface="MS PGothic" charset="0"/>
              </a:rPr>
              <a:t>Everyone </a:t>
            </a:r>
            <a:r>
              <a:rPr lang="en-US" sz="2400" dirty="0">
                <a:latin typeface="Calibri" charset="0"/>
                <a:ea typeface="MS PGothic" charset="0"/>
              </a:rPr>
              <a:t>is consciously treated the way we want to be treated</a:t>
            </a:r>
          </a:p>
          <a:p>
            <a:pPr lvl="1">
              <a:buFont typeface="Wingdings" charset="0"/>
              <a:buChar char="ü"/>
            </a:pPr>
            <a:r>
              <a:rPr lang="en-US" sz="2400" dirty="0">
                <a:latin typeface="Calibri" charset="0"/>
                <a:ea typeface="MS PGothic" charset="0"/>
              </a:rPr>
              <a:t>Develop and practice scenarios. How can we be helpful?</a:t>
            </a:r>
          </a:p>
          <a:p>
            <a:pPr lvl="1">
              <a:buFont typeface="Wingdings" charset="0"/>
              <a:buChar char="ü"/>
            </a:pPr>
            <a:r>
              <a:rPr lang="en-US" sz="2400" dirty="0">
                <a:latin typeface="Calibri" charset="0"/>
                <a:ea typeface="MS PGothic" charset="0"/>
              </a:rPr>
              <a:t>Polish greeting </a:t>
            </a:r>
            <a:r>
              <a:rPr lang="en-US" sz="2400" dirty="0" smtClean="0">
                <a:latin typeface="Calibri" charset="0"/>
                <a:ea typeface="MS PGothic" charset="0"/>
              </a:rPr>
              <a:t>&amp; </a:t>
            </a:r>
            <a:r>
              <a:rPr lang="en-US" sz="2400" dirty="0">
                <a:latin typeface="Calibri" charset="0"/>
                <a:ea typeface="MS PGothic" charset="0"/>
              </a:rPr>
              <a:t>engagement skills – competence and </a:t>
            </a:r>
            <a:r>
              <a:rPr lang="en-US" sz="2400" dirty="0" smtClean="0">
                <a:latin typeface="Calibri" charset="0"/>
                <a:ea typeface="MS PGothic" charset="0"/>
              </a:rPr>
              <a:t>confidence.</a:t>
            </a:r>
            <a:br>
              <a:rPr lang="en-US" sz="2400" dirty="0" smtClean="0">
                <a:latin typeface="Calibri" charset="0"/>
                <a:ea typeface="MS PGothic" charset="0"/>
              </a:rPr>
            </a:br>
            <a:endParaRPr lang="en-US" sz="1200" dirty="0">
              <a:latin typeface="Calibri" charset="0"/>
              <a:ea typeface="MS PGothic" charset="0"/>
            </a:endParaRPr>
          </a:p>
          <a:p>
            <a:pPr>
              <a:buClr>
                <a:srgbClr val="FF6600"/>
              </a:buClr>
              <a:buFont typeface="Wingdings" charset="0"/>
              <a:buChar char="Ø"/>
            </a:pPr>
            <a:r>
              <a:rPr lang="en-US" sz="2400" dirty="0">
                <a:latin typeface="Calibri" charset="0"/>
                <a:ea typeface="MS PGothic" charset="0"/>
              </a:rPr>
              <a:t>A warm handoff is a mission – practiced and taught</a:t>
            </a:r>
            <a:r>
              <a:rPr lang="en-US" sz="2400" dirty="0" smtClean="0">
                <a:latin typeface="Calibri" charset="0"/>
                <a:ea typeface="MS PGothic" charset="0"/>
              </a:rPr>
              <a:t>.</a:t>
            </a:r>
          </a:p>
          <a:p>
            <a:pPr>
              <a:buClr>
                <a:srgbClr val="FF6600"/>
              </a:buClr>
              <a:buFont typeface="Wingdings" charset="0"/>
              <a:buChar char="Ø"/>
            </a:pPr>
            <a:endParaRPr lang="en-US" sz="2400" dirty="0">
              <a:latin typeface="Calibri" charset="0"/>
              <a:ea typeface="MS PGothic" charset="0"/>
            </a:endParaRPr>
          </a:p>
          <a:p>
            <a:pPr>
              <a:buFont typeface="Wingdings" charset="0"/>
              <a:buChar char="ü"/>
            </a:pPr>
            <a:endParaRPr lang="en-US" sz="2400" dirty="0">
              <a:latin typeface="Calibri" charset="0"/>
              <a:ea typeface="MS PGothic" charset="0"/>
            </a:endParaRPr>
          </a:p>
        </p:txBody>
      </p:sp>
      <p:sp>
        <p:nvSpPr>
          <p:cNvPr id="3277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79F234D8-926A-FF4A-A582-5D74EB90F516}" type="slidenum">
              <a:rPr lang="en-US" sz="1200">
                <a:solidFill>
                  <a:srgbClr val="898989"/>
                </a:solidFill>
              </a:rPr>
              <a:pPr/>
              <a:t>16</a:t>
            </a:fld>
            <a:endParaRPr lang="en-US" sz="1200">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anim calcmode="lin" valueType="num">
                                      <p:cBhvr additive="base">
                                        <p:cTn id="7"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anim calcmode="lin" valueType="num">
                                      <p:cBhvr additive="base">
                                        <p:cTn id="11"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2771">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anim calcmode="lin" valueType="num">
                                      <p:cBhvr additive="base">
                                        <p:cTn id="15"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27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2771">
                                            <p:txEl>
                                              <p:pRg st="4" end="4"/>
                                            </p:txEl>
                                          </p:spTgt>
                                        </p:tgtEl>
                                        <p:attrNameLst>
                                          <p:attrName>style.visibility</p:attrName>
                                        </p:attrNameLst>
                                      </p:cBhvr>
                                      <p:to>
                                        <p:strVal val="visible"/>
                                      </p:to>
                                    </p:set>
                                    <p:anim calcmode="lin" valueType="num">
                                      <p:cBhvr additive="base">
                                        <p:cTn id="21" dur="5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27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2771">
                                            <p:txEl>
                                              <p:pRg st="5" end="5"/>
                                            </p:txEl>
                                          </p:spTgt>
                                        </p:tgtEl>
                                        <p:attrNameLst>
                                          <p:attrName>style.visibility</p:attrName>
                                        </p:attrNameLst>
                                      </p:cBhvr>
                                      <p:to>
                                        <p:strVal val="visible"/>
                                      </p:to>
                                    </p:set>
                                    <p:anim calcmode="lin" valueType="num">
                                      <p:cBhvr additive="base">
                                        <p:cTn id="27" dur="500" fill="hold"/>
                                        <p:tgtEl>
                                          <p:spTgt spid="32771">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2771">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2771">
                                            <p:txEl>
                                              <p:pRg st="6" end="6"/>
                                            </p:txEl>
                                          </p:spTgt>
                                        </p:tgtEl>
                                        <p:attrNameLst>
                                          <p:attrName>style.visibility</p:attrName>
                                        </p:attrNameLst>
                                      </p:cBhvr>
                                      <p:to>
                                        <p:strVal val="visible"/>
                                      </p:to>
                                    </p:set>
                                    <p:anim calcmode="lin" valueType="num">
                                      <p:cBhvr additive="base">
                                        <p:cTn id="31" dur="500" fill="hold"/>
                                        <p:tgtEl>
                                          <p:spTgt spid="32771">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771">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2771">
                                            <p:txEl>
                                              <p:pRg st="7" end="7"/>
                                            </p:txEl>
                                          </p:spTgt>
                                        </p:tgtEl>
                                        <p:attrNameLst>
                                          <p:attrName>style.visibility</p:attrName>
                                        </p:attrNameLst>
                                      </p:cBhvr>
                                      <p:to>
                                        <p:strVal val="visible"/>
                                      </p:to>
                                    </p:set>
                                    <p:anim calcmode="lin" valueType="num">
                                      <p:cBhvr additive="base">
                                        <p:cTn id="35" dur="500" fill="hold"/>
                                        <p:tgtEl>
                                          <p:spTgt spid="32771">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27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2771">
                                            <p:txEl>
                                              <p:pRg st="8" end="8"/>
                                            </p:txEl>
                                          </p:spTgt>
                                        </p:tgtEl>
                                        <p:attrNameLst>
                                          <p:attrName>style.visibility</p:attrName>
                                        </p:attrNameLst>
                                      </p:cBhvr>
                                      <p:to>
                                        <p:strVal val="visible"/>
                                      </p:to>
                                    </p:set>
                                    <p:anim calcmode="lin" valueType="num">
                                      <p:cBhvr additive="base">
                                        <p:cTn id="41" dur="500" fill="hold"/>
                                        <p:tgtEl>
                                          <p:spTgt spid="32771">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277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068" y="1345280"/>
            <a:ext cx="8988932" cy="4525963"/>
          </a:xfrm>
        </p:spPr>
        <p:txBody>
          <a:bodyPr/>
          <a:lstStyle/>
          <a:p>
            <a:pPr marL="0" indent="0">
              <a:buNone/>
            </a:pPr>
            <a:r>
              <a:rPr lang="en-US" b="1" i="1" dirty="0" smtClean="0"/>
              <a:t>Engagement</a:t>
            </a:r>
          </a:p>
          <a:p>
            <a:pPr>
              <a:buFont typeface="Wingdings" charset="0"/>
              <a:buChar char="ü"/>
            </a:pPr>
            <a:r>
              <a:rPr lang="en-US" sz="2400" dirty="0" smtClean="0">
                <a:latin typeface="Calibri" charset="0"/>
                <a:ea typeface="MS PGothic" charset="0"/>
              </a:rPr>
              <a:t>Conflict may seem sharper edged to the new comer. </a:t>
            </a:r>
          </a:p>
          <a:p>
            <a:pPr lvl="1">
              <a:buFont typeface="Wingdings" charset="0"/>
              <a:buChar char="ü"/>
            </a:pPr>
            <a:r>
              <a:rPr lang="en-US" sz="2400" dirty="0" smtClean="0">
                <a:latin typeface="Calibri" charset="0"/>
                <a:ea typeface="MS PGothic" charset="0"/>
              </a:rPr>
              <a:t>Have a conflict management (not avoidance) plan for various settings. </a:t>
            </a:r>
            <a:br>
              <a:rPr lang="en-US" sz="2400" dirty="0" smtClean="0">
                <a:latin typeface="Calibri" charset="0"/>
                <a:ea typeface="MS PGothic" charset="0"/>
              </a:rPr>
            </a:br>
            <a:endParaRPr lang="en-US" sz="1200" dirty="0" smtClean="0">
              <a:latin typeface="Calibri" charset="0"/>
              <a:ea typeface="MS PGothic" charset="0"/>
            </a:endParaRPr>
          </a:p>
          <a:p>
            <a:pPr>
              <a:buClr>
                <a:srgbClr val="FF0000"/>
              </a:buClr>
              <a:buFont typeface="Wingdings" charset="0"/>
              <a:buChar char="Ø"/>
            </a:pPr>
            <a:r>
              <a:rPr lang="en-US" sz="2400" dirty="0" smtClean="0">
                <a:latin typeface="Calibri" charset="0"/>
                <a:ea typeface="MS PGothic" charset="0"/>
              </a:rPr>
              <a:t>People give of themselves (3 T’s) when: </a:t>
            </a:r>
            <a:br>
              <a:rPr lang="en-US" sz="2400" dirty="0" smtClean="0">
                <a:latin typeface="Calibri" charset="0"/>
                <a:ea typeface="MS PGothic" charset="0"/>
              </a:rPr>
            </a:br>
            <a:r>
              <a:rPr lang="en-US" sz="2400" dirty="0" smtClean="0">
                <a:latin typeface="Calibri" charset="0"/>
                <a:ea typeface="MS PGothic" charset="0"/>
              </a:rPr>
              <a:t>(1) They understand what you are, your priorities, and what you do.</a:t>
            </a:r>
            <a:br>
              <a:rPr lang="en-US" sz="2400" dirty="0" smtClean="0">
                <a:latin typeface="Calibri" charset="0"/>
                <a:ea typeface="MS PGothic" charset="0"/>
              </a:rPr>
            </a:br>
            <a:r>
              <a:rPr lang="en-US" sz="800" dirty="0" smtClean="0">
                <a:latin typeface="Calibri" charset="0"/>
                <a:ea typeface="MS PGothic" charset="0"/>
              </a:rPr>
              <a:t> </a:t>
            </a:r>
            <a:br>
              <a:rPr lang="en-US" sz="800" dirty="0" smtClean="0">
                <a:latin typeface="Calibri" charset="0"/>
                <a:ea typeface="MS PGothic" charset="0"/>
              </a:rPr>
            </a:br>
            <a:r>
              <a:rPr lang="en-US" sz="2400" dirty="0" smtClean="0">
                <a:latin typeface="Calibri" charset="0"/>
                <a:ea typeface="MS PGothic" charset="0"/>
              </a:rPr>
              <a:t>(2) They are clear how their gift specifically makes a difference.</a:t>
            </a:r>
            <a:br>
              <a:rPr lang="en-US" sz="2400" dirty="0" smtClean="0">
                <a:latin typeface="Calibri" charset="0"/>
                <a:ea typeface="MS PGothic" charset="0"/>
              </a:rPr>
            </a:br>
            <a:endParaRPr lang="en-US" sz="1200" dirty="0" smtClean="0">
              <a:latin typeface="Calibri" charset="0"/>
              <a:ea typeface="MS PGothic" charset="0"/>
            </a:endParaRPr>
          </a:p>
          <a:p>
            <a:pPr>
              <a:buClr>
                <a:srgbClr val="FF0000"/>
              </a:buClr>
              <a:buFont typeface="Wingdings" charset="0"/>
              <a:buChar char="Ø"/>
            </a:pPr>
            <a:r>
              <a:rPr lang="en-US" sz="2400" dirty="0" smtClean="0">
                <a:latin typeface="Calibri" charset="0"/>
                <a:ea typeface="MS PGothic" charset="0"/>
              </a:rPr>
              <a:t>Reengage periodically. Not everyone catches the first pass, and not everyone stays without encouragement.</a:t>
            </a:r>
          </a:p>
          <a:p>
            <a:pPr>
              <a:buClr>
                <a:srgbClr val="FF0000"/>
              </a:buClr>
              <a:buFont typeface="Wingdings" charset="0"/>
              <a:buChar char="Ø"/>
            </a:pPr>
            <a:endParaRPr lang="en-US" sz="1100" dirty="0" smtClean="0">
              <a:latin typeface="Calibri" charset="0"/>
              <a:ea typeface="MS PGothic" charset="0"/>
            </a:endParaRPr>
          </a:p>
          <a:p>
            <a:pPr lvl="1">
              <a:buFont typeface="Wingdings" charset="0"/>
              <a:buChar char="ü"/>
            </a:pPr>
            <a:endParaRPr lang="en-US" sz="1800" dirty="0" smtClean="0">
              <a:latin typeface="Calibri" charset="0"/>
              <a:ea typeface="MS PGothic" charset="0"/>
            </a:endParaRPr>
          </a:p>
          <a:p>
            <a:pPr marL="0" indent="0">
              <a:buNone/>
            </a:pPr>
            <a:endParaRPr lang="en-US" b="1" i="1" dirty="0"/>
          </a:p>
        </p:txBody>
      </p:sp>
      <p:sp>
        <p:nvSpPr>
          <p:cNvPr id="4" name="Slide Number Placeholder 3"/>
          <p:cNvSpPr>
            <a:spLocks noGrp="1"/>
          </p:cNvSpPr>
          <p:nvPr>
            <p:ph type="sldNum" sz="quarter" idx="12"/>
          </p:nvPr>
        </p:nvSpPr>
        <p:spPr/>
        <p:txBody>
          <a:bodyPr/>
          <a:lstStyle/>
          <a:p>
            <a:fld id="{39B1F7FB-0005-7C47-BABA-5211FB402E41}" type="slidenum">
              <a:rPr lang="en-US" smtClean="0"/>
              <a:pPr/>
              <a:t>17</a:t>
            </a:fld>
            <a:endParaRPr lang="en-US"/>
          </a:p>
        </p:txBody>
      </p:sp>
      <p:sp>
        <p:nvSpPr>
          <p:cNvPr id="5" name="Title 1"/>
          <p:cNvSpPr>
            <a:spLocks noGrp="1"/>
          </p:cNvSpPr>
          <p:nvPr>
            <p:ph type="title"/>
          </p:nvPr>
        </p:nvSpPr>
        <p:spPr>
          <a:xfrm>
            <a:off x="457200" y="19704"/>
            <a:ext cx="8229600" cy="1143000"/>
          </a:xfrm>
        </p:spPr>
        <p:txBody>
          <a:bodyPr/>
          <a:lstStyle/>
          <a:p>
            <a:r>
              <a:rPr lang="en-US" dirty="0">
                <a:latin typeface="Calibri" charset="0"/>
                <a:ea typeface="MS PGothic" charset="0"/>
              </a:rPr>
              <a:t>Best Practices from Others</a:t>
            </a:r>
          </a:p>
        </p:txBody>
      </p:sp>
    </p:spTree>
    <p:extLst>
      <p:ext uri="{BB962C8B-B14F-4D97-AF65-F5344CB8AC3E}">
        <p14:creationId xmlns:p14="http://schemas.microsoft.com/office/powerpoint/2010/main" val="4190934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031"/>
            <a:ext cx="8229600" cy="4525963"/>
          </a:xfrm>
        </p:spPr>
        <p:txBody>
          <a:bodyPr/>
          <a:lstStyle/>
          <a:p>
            <a:pPr marL="0" indent="0">
              <a:buNone/>
            </a:pPr>
            <a:r>
              <a:rPr lang="en-US" b="1" i="1" dirty="0" smtClean="0"/>
              <a:t>Development</a:t>
            </a:r>
            <a:endParaRPr lang="en-US" sz="1200" b="1" i="1" dirty="0" smtClean="0"/>
          </a:p>
          <a:p>
            <a:pPr>
              <a:buFont typeface="Wingdings" charset="2"/>
              <a:buChar char="ü"/>
            </a:pPr>
            <a:r>
              <a:rPr lang="en-US" sz="2400" dirty="0" smtClean="0">
                <a:latin typeface="Calibri" charset="0"/>
                <a:ea typeface="MS PGothic" charset="0"/>
              </a:rPr>
              <a:t>Development (growth) </a:t>
            </a:r>
            <a:r>
              <a:rPr lang="en-US" sz="2400" b="1" i="1" dirty="0" smtClean="0">
                <a:latin typeface="Calibri" charset="0"/>
                <a:ea typeface="MS PGothic" charset="0"/>
              </a:rPr>
              <a:t>is</a:t>
            </a:r>
            <a:r>
              <a:rPr lang="en-US" sz="2400" dirty="0" smtClean="0">
                <a:latin typeface="Calibri" charset="0"/>
                <a:ea typeface="MS PGothic" charset="0"/>
              </a:rPr>
              <a:t> relationship building.</a:t>
            </a:r>
            <a:br>
              <a:rPr lang="en-US" sz="2400" dirty="0" smtClean="0">
                <a:latin typeface="Calibri" charset="0"/>
                <a:ea typeface="MS PGothic" charset="0"/>
              </a:rPr>
            </a:br>
            <a:endParaRPr lang="en-US" sz="1200" dirty="0" smtClean="0">
              <a:latin typeface="Calibri" charset="0"/>
              <a:ea typeface="MS PGothic" charset="0"/>
            </a:endParaRPr>
          </a:p>
          <a:p>
            <a:pPr>
              <a:buFont typeface="Wingdings" charset="2"/>
              <a:buChar char="ü"/>
            </a:pPr>
            <a:r>
              <a:rPr lang="en-US" sz="2400" dirty="0" smtClean="0">
                <a:latin typeface="Calibri" charset="0"/>
                <a:ea typeface="MS PGothic" charset="0"/>
              </a:rPr>
              <a:t>Have a plan for each group </a:t>
            </a:r>
          </a:p>
          <a:p>
            <a:pPr lvl="1">
              <a:buFont typeface="Wingdings" charset="2"/>
              <a:buChar char="ü"/>
            </a:pPr>
            <a:r>
              <a:rPr lang="en-US" sz="2400" dirty="0" smtClean="0">
                <a:latin typeface="Calibri" charset="0"/>
                <a:ea typeface="MS PGothic" charset="0"/>
              </a:rPr>
              <a:t> </a:t>
            </a:r>
            <a:r>
              <a:rPr lang="en-US" sz="2400" dirty="0">
                <a:latin typeface="Calibri" charset="0"/>
                <a:ea typeface="MS PGothic" charset="0"/>
              </a:rPr>
              <a:t>C</a:t>
            </a:r>
            <a:r>
              <a:rPr lang="en-US" sz="2400" dirty="0" smtClean="0">
                <a:latin typeface="Calibri" charset="0"/>
                <a:ea typeface="MS PGothic" charset="0"/>
              </a:rPr>
              <a:t>ontact, engage, develop, cross attach.</a:t>
            </a:r>
            <a:br>
              <a:rPr lang="en-US" sz="2400" dirty="0" smtClean="0">
                <a:latin typeface="Calibri" charset="0"/>
                <a:ea typeface="MS PGothic" charset="0"/>
              </a:rPr>
            </a:br>
            <a:endParaRPr lang="en-US" sz="1200" dirty="0" smtClean="0">
              <a:latin typeface="Calibri" charset="0"/>
              <a:ea typeface="MS PGothic" charset="0"/>
            </a:endParaRPr>
          </a:p>
          <a:p>
            <a:pPr>
              <a:buFont typeface="Wingdings" charset="2"/>
              <a:buChar char="ü"/>
            </a:pPr>
            <a:r>
              <a:rPr lang="en-US" sz="2400" dirty="0" smtClean="0">
                <a:latin typeface="Calibri" charset="0"/>
                <a:ea typeface="MS PGothic" charset="0"/>
              </a:rPr>
              <a:t>It’s a constant cycle: Ask – Inform – Thank.</a:t>
            </a:r>
            <a:br>
              <a:rPr lang="en-US" sz="2400" dirty="0" smtClean="0">
                <a:latin typeface="Calibri" charset="0"/>
                <a:ea typeface="MS PGothic" charset="0"/>
              </a:rPr>
            </a:br>
            <a:endParaRPr lang="en-US" sz="1200" dirty="0" smtClean="0">
              <a:latin typeface="Calibri" charset="0"/>
              <a:ea typeface="MS PGothic" charset="0"/>
            </a:endParaRPr>
          </a:p>
          <a:p>
            <a:pPr>
              <a:buFont typeface="Wingdings" charset="2"/>
              <a:buChar char="ü"/>
            </a:pPr>
            <a:r>
              <a:rPr lang="en-US" sz="2400" dirty="0" smtClean="0">
                <a:latin typeface="Calibri" charset="0"/>
                <a:ea typeface="MS PGothic" charset="0"/>
              </a:rPr>
              <a:t>Consider mentor members.</a:t>
            </a:r>
          </a:p>
          <a:p>
            <a:pPr marL="0" indent="0">
              <a:buNone/>
            </a:pPr>
            <a:endParaRPr lang="en-US" sz="2400" dirty="0" smtClean="0">
              <a:latin typeface="Calibri" charset="0"/>
              <a:ea typeface="MS PGothic" charset="0"/>
            </a:endParaRPr>
          </a:p>
          <a:p>
            <a:pPr marL="0" indent="0">
              <a:buNone/>
            </a:pPr>
            <a:endParaRPr lang="en-US" dirty="0" smtClean="0">
              <a:latin typeface="Calibri" charset="0"/>
              <a:ea typeface="MS PGothic" charset="0"/>
            </a:endParaRPr>
          </a:p>
          <a:p>
            <a:pPr marL="0" indent="0">
              <a:buNone/>
            </a:pPr>
            <a:endParaRPr lang="en-US" dirty="0" smtClean="0">
              <a:latin typeface="Calibri" charset="0"/>
              <a:ea typeface="MS PGothic" charset="0"/>
            </a:endParaRPr>
          </a:p>
          <a:p>
            <a:pPr marL="0" indent="0">
              <a:buNone/>
            </a:pPr>
            <a:endParaRPr lang="en-US" b="1" i="1" dirty="0"/>
          </a:p>
        </p:txBody>
      </p:sp>
      <p:sp>
        <p:nvSpPr>
          <p:cNvPr id="4" name="Slide Number Placeholder 3"/>
          <p:cNvSpPr>
            <a:spLocks noGrp="1"/>
          </p:cNvSpPr>
          <p:nvPr>
            <p:ph type="sldNum" sz="quarter" idx="12"/>
          </p:nvPr>
        </p:nvSpPr>
        <p:spPr/>
        <p:txBody>
          <a:bodyPr/>
          <a:lstStyle/>
          <a:p>
            <a:fld id="{39B1F7FB-0005-7C47-BABA-5211FB402E41}" type="slidenum">
              <a:rPr lang="en-US" smtClean="0"/>
              <a:pPr/>
              <a:t>18</a:t>
            </a:fld>
            <a:endParaRPr lang="en-US"/>
          </a:p>
        </p:txBody>
      </p:sp>
      <p:sp>
        <p:nvSpPr>
          <p:cNvPr id="5" name="Title 1"/>
          <p:cNvSpPr>
            <a:spLocks noGrp="1"/>
          </p:cNvSpPr>
          <p:nvPr>
            <p:ph type="title"/>
          </p:nvPr>
        </p:nvSpPr>
        <p:spPr>
          <a:xfrm>
            <a:off x="457200" y="25077"/>
            <a:ext cx="8229600" cy="1143000"/>
          </a:xfrm>
        </p:spPr>
        <p:txBody>
          <a:bodyPr/>
          <a:lstStyle/>
          <a:p>
            <a:r>
              <a:rPr lang="en-US" dirty="0">
                <a:latin typeface="Calibri" charset="0"/>
                <a:ea typeface="MS PGothic" charset="0"/>
              </a:rPr>
              <a:t>Best Practices from Others</a:t>
            </a:r>
          </a:p>
        </p:txBody>
      </p:sp>
    </p:spTree>
    <p:extLst>
      <p:ext uri="{BB962C8B-B14F-4D97-AF65-F5344CB8AC3E}">
        <p14:creationId xmlns:p14="http://schemas.microsoft.com/office/powerpoint/2010/main" val="1197748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275342"/>
            <a:ext cx="9018471" cy="4525963"/>
          </a:xfrm>
        </p:spPr>
        <p:txBody>
          <a:bodyPr/>
          <a:lstStyle/>
          <a:p>
            <a:pPr marL="0" indent="0">
              <a:buNone/>
            </a:pPr>
            <a:r>
              <a:rPr lang="en-US" b="1" i="1" dirty="0" smtClean="0"/>
              <a:t>Leadership and Training</a:t>
            </a:r>
          </a:p>
          <a:p>
            <a:pPr>
              <a:buFont typeface="Wingdings" charset="2"/>
              <a:buChar char="ü"/>
            </a:pPr>
            <a:r>
              <a:rPr lang="en-US" sz="2400" dirty="0" smtClean="0">
                <a:latin typeface="Calibri" charset="0"/>
                <a:ea typeface="MS PGothic" charset="0"/>
              </a:rPr>
              <a:t>Leaders need to be present in the moment, in the group but not of the group, manage by walking around.</a:t>
            </a:r>
            <a:br>
              <a:rPr lang="en-US" sz="2400" dirty="0" smtClean="0">
                <a:latin typeface="Calibri" charset="0"/>
                <a:ea typeface="MS PGothic" charset="0"/>
              </a:rPr>
            </a:br>
            <a:endParaRPr lang="en-US" sz="1200" dirty="0" smtClean="0">
              <a:latin typeface="Calibri" charset="0"/>
              <a:ea typeface="MS PGothic" charset="0"/>
            </a:endParaRPr>
          </a:p>
          <a:p>
            <a:pPr>
              <a:buFont typeface="Wingdings" charset="0"/>
              <a:buChar char="ü"/>
            </a:pPr>
            <a:r>
              <a:rPr lang="en-US" sz="2400" dirty="0" smtClean="0">
                <a:latin typeface="Calibri" charset="0"/>
                <a:ea typeface="MS PGothic" charset="0"/>
              </a:rPr>
              <a:t>Short yourself on outreach training and resources -- pay the price.</a:t>
            </a:r>
            <a:br>
              <a:rPr lang="en-US" sz="2400" dirty="0" smtClean="0">
                <a:latin typeface="Calibri" charset="0"/>
                <a:ea typeface="MS PGothic" charset="0"/>
              </a:rPr>
            </a:br>
            <a:endParaRPr lang="en-US" sz="1200" dirty="0" smtClean="0">
              <a:latin typeface="Calibri" charset="0"/>
              <a:ea typeface="MS PGothic" charset="0"/>
            </a:endParaRPr>
          </a:p>
          <a:p>
            <a:pPr>
              <a:buFont typeface="Wingdings" charset="0"/>
              <a:buChar char="ü"/>
            </a:pPr>
            <a:r>
              <a:rPr lang="en-US" sz="2400" dirty="0" smtClean="0">
                <a:latin typeface="Calibri" charset="0"/>
                <a:ea typeface="MS PGothic" charset="0"/>
              </a:rPr>
              <a:t>Place a high value on training and recognition. </a:t>
            </a:r>
          </a:p>
          <a:p>
            <a:pPr lvl="1">
              <a:buFont typeface="Wingdings" charset="0"/>
              <a:buChar char="ü"/>
            </a:pPr>
            <a:r>
              <a:rPr lang="en-US" sz="2400" dirty="0" smtClean="0">
                <a:latin typeface="Calibri" charset="0"/>
                <a:ea typeface="MS PGothic" charset="0"/>
              </a:rPr>
              <a:t>“Catch them doing right.” </a:t>
            </a:r>
            <a:br>
              <a:rPr lang="en-US" sz="2400" dirty="0" smtClean="0">
                <a:latin typeface="Calibri" charset="0"/>
                <a:ea typeface="MS PGothic" charset="0"/>
              </a:rPr>
            </a:br>
            <a:endParaRPr lang="en-US" sz="1200" dirty="0" smtClean="0">
              <a:latin typeface="Calibri" charset="0"/>
              <a:ea typeface="MS PGothic" charset="0"/>
            </a:endParaRPr>
          </a:p>
          <a:p>
            <a:pPr>
              <a:buFont typeface="Wingdings" charset="2"/>
              <a:buChar char="ü"/>
            </a:pPr>
            <a:r>
              <a:rPr lang="en-US" sz="2400" dirty="0" smtClean="0">
                <a:latin typeface="Calibri" charset="0"/>
                <a:ea typeface="MS PGothic" charset="0"/>
              </a:rPr>
              <a:t>We are a team, doing something important, a joy to perform.</a:t>
            </a:r>
          </a:p>
          <a:p>
            <a:pPr>
              <a:lnSpc>
                <a:spcPct val="150000"/>
              </a:lnSpc>
              <a:buClr>
                <a:srgbClr val="FF6600"/>
              </a:buClr>
              <a:buFont typeface="Wingdings" charset="0"/>
              <a:buChar char="Ø"/>
            </a:pPr>
            <a:r>
              <a:rPr lang="en-US" sz="2400" dirty="0" smtClean="0">
                <a:latin typeface="Calibri" charset="0"/>
                <a:ea typeface="MS PGothic" charset="0"/>
              </a:rPr>
              <a:t>VALUABLE assets:  Volunteer Coordinator &amp;  Grant Writer/Seeker.</a:t>
            </a:r>
            <a:br>
              <a:rPr lang="en-US" sz="2400" dirty="0" smtClean="0">
                <a:latin typeface="Calibri" charset="0"/>
                <a:ea typeface="MS PGothic" charset="0"/>
              </a:rPr>
            </a:br>
            <a:endParaRPr lang="en-US" sz="2400" dirty="0" smtClean="0">
              <a:latin typeface="Calibri" charset="0"/>
              <a:ea typeface="MS PGothic" charset="0"/>
            </a:endParaRPr>
          </a:p>
          <a:p>
            <a:pPr>
              <a:buFont typeface="Wingdings" charset="2"/>
              <a:buChar char="ü"/>
            </a:pPr>
            <a:endParaRPr lang="en-US" sz="2400" dirty="0" smtClean="0">
              <a:latin typeface="Calibri" charset="0"/>
              <a:ea typeface="MS PGothic" charset="0"/>
            </a:endParaRPr>
          </a:p>
          <a:p>
            <a:pPr>
              <a:buFont typeface="Wingdings" charset="2"/>
              <a:buChar char="ü"/>
            </a:pPr>
            <a:endParaRPr lang="en-US" sz="2400" dirty="0" smtClean="0">
              <a:latin typeface="Calibri" charset="0"/>
              <a:ea typeface="MS PGothic" charset="0"/>
            </a:endParaRPr>
          </a:p>
          <a:p>
            <a:pPr marL="0" indent="0">
              <a:buNone/>
            </a:pPr>
            <a:endParaRPr lang="en-US" b="1" i="1" dirty="0"/>
          </a:p>
        </p:txBody>
      </p:sp>
      <p:sp>
        <p:nvSpPr>
          <p:cNvPr id="4" name="Slide Number Placeholder 3"/>
          <p:cNvSpPr>
            <a:spLocks noGrp="1"/>
          </p:cNvSpPr>
          <p:nvPr>
            <p:ph type="sldNum" sz="quarter" idx="12"/>
          </p:nvPr>
        </p:nvSpPr>
        <p:spPr/>
        <p:txBody>
          <a:bodyPr/>
          <a:lstStyle/>
          <a:p>
            <a:fld id="{39B1F7FB-0005-7C47-BABA-5211FB402E41}" type="slidenum">
              <a:rPr lang="en-US" smtClean="0"/>
              <a:pPr/>
              <a:t>19</a:t>
            </a:fld>
            <a:endParaRPr lang="en-US"/>
          </a:p>
        </p:txBody>
      </p:sp>
      <p:sp>
        <p:nvSpPr>
          <p:cNvPr id="5" name="Title 1"/>
          <p:cNvSpPr>
            <a:spLocks noGrp="1"/>
          </p:cNvSpPr>
          <p:nvPr>
            <p:ph type="title"/>
          </p:nvPr>
        </p:nvSpPr>
        <p:spPr>
          <a:xfrm>
            <a:off x="575346" y="29548"/>
            <a:ext cx="8229600" cy="1143000"/>
          </a:xfrm>
        </p:spPr>
        <p:txBody>
          <a:bodyPr/>
          <a:lstStyle/>
          <a:p>
            <a:r>
              <a:rPr lang="en-US" dirty="0">
                <a:latin typeface="Calibri" charset="0"/>
                <a:ea typeface="MS PGothic" charset="0"/>
              </a:rPr>
              <a:t>Best Practices from Others</a:t>
            </a:r>
          </a:p>
        </p:txBody>
      </p:sp>
    </p:spTree>
    <p:extLst>
      <p:ext uri="{BB962C8B-B14F-4D97-AF65-F5344CB8AC3E}">
        <p14:creationId xmlns:p14="http://schemas.microsoft.com/office/powerpoint/2010/main" val="18836275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195263" y="152400"/>
            <a:ext cx="8186737" cy="5943600"/>
          </a:xfrm>
        </p:spPr>
        <p:txBody>
          <a:bodyPr/>
          <a:lstStyle/>
          <a:p>
            <a:pPr marL="0" indent="0">
              <a:buFont typeface="Arial" charset="0"/>
              <a:buNone/>
            </a:pPr>
            <a:r>
              <a:rPr lang="en-US" sz="2800" i="1" dirty="0">
                <a:latin typeface="Calibri" charset="0"/>
                <a:ea typeface="MS PGothic" charset="0"/>
              </a:rPr>
              <a:t>		Because our faith cannot be found in any book, </a:t>
            </a:r>
            <a:r>
              <a:rPr lang="en-US" sz="2800" i="1" dirty="0" smtClean="0">
                <a:latin typeface="Calibri" charset="0"/>
                <a:ea typeface="MS PGothic" charset="0"/>
              </a:rPr>
              <a:t>			or any </a:t>
            </a:r>
            <a:r>
              <a:rPr lang="en-US" sz="2800" i="1" dirty="0">
                <a:latin typeface="Calibri" charset="0"/>
                <a:ea typeface="MS PGothic" charset="0"/>
              </a:rPr>
              <a:t>temple, held deep, it is most visible in the 	</a:t>
            </a:r>
            <a:r>
              <a:rPr lang="en-US" sz="2800" i="1">
                <a:latin typeface="Calibri" charset="0"/>
                <a:ea typeface="MS PGothic" charset="0"/>
              </a:rPr>
              <a:t>	</a:t>
            </a:r>
            <a:r>
              <a:rPr lang="en-US" sz="2800" i="1" smtClean="0">
                <a:latin typeface="Calibri" charset="0"/>
                <a:ea typeface="MS PGothic" charset="0"/>
              </a:rPr>
              <a:t>	spaces </a:t>
            </a:r>
            <a:r>
              <a:rPr lang="en-US" sz="2800" i="1" dirty="0">
                <a:latin typeface="Calibri" charset="0"/>
                <a:ea typeface="MS PGothic" charset="0"/>
              </a:rPr>
              <a:t>between us, when our hands touch in 			greeting, when our voices interweave.</a:t>
            </a:r>
          </a:p>
          <a:p>
            <a:pPr marL="0" indent="0">
              <a:buFont typeface="Arial" charset="0"/>
              <a:buNone/>
            </a:pPr>
            <a:endParaRPr lang="en-US" sz="2800" i="1" dirty="0">
              <a:latin typeface="Calibri" charset="0"/>
              <a:ea typeface="MS PGothic" charset="0"/>
            </a:endParaRPr>
          </a:p>
          <a:p>
            <a:pPr marL="0" indent="0">
              <a:buFont typeface="Arial" charset="0"/>
              <a:buNone/>
            </a:pPr>
            <a:r>
              <a:rPr lang="en-US" sz="2800" i="1" dirty="0">
                <a:latin typeface="Calibri" charset="0"/>
                <a:ea typeface="MS PGothic" charset="0"/>
              </a:rPr>
              <a:t>So much a part of daily living, we forget there are people who had never imagined this is possible; who sit in the corner of a service with eyes filled with tears and dream of belonging here.  What a tragedy if even one melts away unwelcomed, only because we could not hear their dreams.</a:t>
            </a:r>
          </a:p>
          <a:p>
            <a:pPr marL="0" indent="0">
              <a:buFont typeface="Arial" charset="0"/>
              <a:buNone/>
            </a:pPr>
            <a:endParaRPr lang="en-US" sz="2800" dirty="0">
              <a:latin typeface="Calibri" charset="0"/>
              <a:ea typeface="MS PGothic" charset="0"/>
            </a:endParaRPr>
          </a:p>
          <a:p>
            <a:pPr marL="0" indent="0">
              <a:buFont typeface="Arial" charset="0"/>
              <a:buNone/>
            </a:pPr>
            <a:r>
              <a:rPr lang="en-US" sz="2800" dirty="0">
                <a:latin typeface="Calibri" charset="0"/>
                <a:ea typeface="MS PGothic" charset="0"/>
              </a:rPr>
              <a:t>Liz James 	</a:t>
            </a:r>
            <a:r>
              <a:rPr lang="en-US" sz="2800" dirty="0" err="1">
                <a:latin typeface="Calibri" charset="0"/>
                <a:ea typeface="MS PGothic" charset="0"/>
              </a:rPr>
              <a:t>Handwoven</a:t>
            </a:r>
            <a:r>
              <a:rPr lang="en-US" sz="2800" dirty="0">
                <a:latin typeface="Calibri" charset="0"/>
                <a:ea typeface="MS PGothic" charset="0"/>
              </a:rPr>
              <a:t>                                                           	   (The Newcomer Poem)</a:t>
            </a:r>
          </a:p>
          <a:p>
            <a:pPr marL="0" indent="0">
              <a:buFont typeface="Arial" charset="0"/>
              <a:buNone/>
            </a:pPr>
            <a:endParaRPr lang="en-US" sz="2800" dirty="0">
              <a:latin typeface="Calibri" charset="0"/>
              <a:ea typeface="MS PGothic" charset="0"/>
            </a:endParaRPr>
          </a:p>
        </p:txBody>
      </p:sp>
      <p:pic>
        <p:nvPicPr>
          <p:cNvPr id="512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53200" y="4800600"/>
            <a:ext cx="25908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12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7D096737-8DDD-BA41-854B-F50E05C24801}" type="slidenum">
              <a:rPr lang="en-US" sz="1200">
                <a:solidFill>
                  <a:srgbClr val="898989"/>
                </a:solidFill>
              </a:rPr>
              <a:pPr/>
              <a:t>2</a:t>
            </a:fld>
            <a:endParaRPr lang="en-US" sz="1200">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9814"/>
            <a:ext cx="8229600" cy="4525963"/>
          </a:xfrm>
        </p:spPr>
        <p:txBody>
          <a:bodyPr/>
          <a:lstStyle/>
          <a:p>
            <a:pPr marL="0" indent="0">
              <a:buNone/>
            </a:pPr>
            <a:r>
              <a:rPr lang="en-US" sz="2800" b="1" i="1" dirty="0" smtClean="0"/>
              <a:t>Other Factors</a:t>
            </a:r>
          </a:p>
          <a:p>
            <a:pPr>
              <a:buClr>
                <a:srgbClr val="FF6600"/>
              </a:buClr>
              <a:buFont typeface="Wingdings" charset="0"/>
              <a:buChar char="Ø"/>
            </a:pPr>
            <a:r>
              <a:rPr lang="en-US" sz="2400" dirty="0" smtClean="0">
                <a:latin typeface="Calibri" charset="0"/>
                <a:ea typeface="MS PGothic" charset="0"/>
              </a:rPr>
              <a:t>Cannot be everything to everyone. </a:t>
            </a:r>
          </a:p>
          <a:p>
            <a:pPr lvl="1">
              <a:buClr>
                <a:srgbClr val="FF6600"/>
              </a:buClr>
              <a:buFont typeface="Wingdings" charset="0"/>
              <a:buChar char="Ø"/>
            </a:pPr>
            <a:r>
              <a:rPr lang="en-US" sz="2400" dirty="0" smtClean="0">
                <a:latin typeface="Calibri" charset="0"/>
                <a:ea typeface="MS PGothic" charset="0"/>
              </a:rPr>
              <a:t>That seems shallow and grasping. </a:t>
            </a:r>
            <a:br>
              <a:rPr lang="en-US" sz="2400" dirty="0" smtClean="0">
                <a:latin typeface="Calibri" charset="0"/>
                <a:ea typeface="MS PGothic" charset="0"/>
              </a:rPr>
            </a:br>
            <a:endParaRPr lang="en-US" sz="1200" dirty="0" smtClean="0">
              <a:latin typeface="Calibri" charset="0"/>
              <a:ea typeface="MS PGothic" charset="0"/>
            </a:endParaRPr>
          </a:p>
          <a:p>
            <a:pPr>
              <a:buFont typeface="Wingdings" charset="0"/>
              <a:buChar char="ü"/>
            </a:pPr>
            <a:r>
              <a:rPr lang="en-US" sz="2400" dirty="0" smtClean="0">
                <a:latin typeface="Calibri" charset="0"/>
                <a:ea typeface="MS PGothic" charset="0"/>
              </a:rPr>
              <a:t>People prefer local and personal to large and institutional.</a:t>
            </a:r>
            <a:br>
              <a:rPr lang="en-US" sz="2400" dirty="0" smtClean="0">
                <a:latin typeface="Calibri" charset="0"/>
                <a:ea typeface="MS PGothic" charset="0"/>
              </a:rPr>
            </a:br>
            <a:endParaRPr lang="en-US" sz="1200" dirty="0" smtClean="0">
              <a:latin typeface="Calibri" charset="0"/>
              <a:ea typeface="MS PGothic" charset="0"/>
            </a:endParaRPr>
          </a:p>
          <a:p>
            <a:pPr>
              <a:buClr>
                <a:srgbClr val="FF6600"/>
              </a:buClr>
              <a:buFont typeface="Wingdings" charset="0"/>
              <a:buChar char="Ø"/>
            </a:pPr>
            <a:r>
              <a:rPr lang="en-US" sz="2400" dirty="0" smtClean="0">
                <a:latin typeface="Calibri" charset="0"/>
                <a:ea typeface="MS PGothic" charset="0"/>
              </a:rPr>
              <a:t>Provide LOTS of opportunities to volunteer, mostly short ones</a:t>
            </a:r>
          </a:p>
          <a:p>
            <a:pPr lvl="1">
              <a:buClr>
                <a:srgbClr val="FF6600"/>
              </a:buClr>
              <a:buFont typeface="Wingdings" charset="0"/>
              <a:buChar char="Ø"/>
            </a:pPr>
            <a:r>
              <a:rPr lang="en-US" sz="2400" dirty="0" smtClean="0">
                <a:latin typeface="Calibri" charset="0"/>
                <a:ea typeface="MS PGothic" charset="0"/>
              </a:rPr>
              <a:t> But do so with care </a:t>
            </a:r>
          </a:p>
          <a:p>
            <a:pPr lvl="1">
              <a:buClr>
                <a:srgbClr val="FF6600"/>
              </a:buClr>
              <a:buFont typeface="Wingdings" charset="0"/>
              <a:buChar char="Ø"/>
            </a:pPr>
            <a:r>
              <a:rPr lang="en-US" sz="2400" dirty="0" smtClean="0">
                <a:latin typeface="Calibri" charset="0"/>
                <a:ea typeface="MS PGothic" charset="0"/>
              </a:rPr>
              <a:t> Do NOT waste their time, skills, or money.</a:t>
            </a:r>
            <a:br>
              <a:rPr lang="en-US" sz="2400" dirty="0" smtClean="0">
                <a:latin typeface="Calibri" charset="0"/>
                <a:ea typeface="MS PGothic" charset="0"/>
              </a:rPr>
            </a:br>
            <a:endParaRPr lang="en-US" sz="1200" dirty="0" smtClean="0">
              <a:latin typeface="Calibri" charset="0"/>
              <a:ea typeface="MS PGothic" charset="0"/>
            </a:endParaRPr>
          </a:p>
          <a:p>
            <a:pPr>
              <a:lnSpc>
                <a:spcPct val="150000"/>
              </a:lnSpc>
              <a:buClr>
                <a:srgbClr val="FF6600"/>
              </a:buClr>
              <a:buFont typeface="Wingdings" charset="0"/>
              <a:buChar char="Ø"/>
            </a:pPr>
            <a:r>
              <a:rPr lang="en-US" sz="2400" dirty="0" smtClean="0">
                <a:latin typeface="Calibri" charset="0"/>
                <a:ea typeface="MS PGothic" charset="0"/>
              </a:rPr>
              <a:t>Know Your Competition!</a:t>
            </a:r>
            <a:endParaRPr lang="en-US" sz="1200" dirty="0" smtClean="0">
              <a:latin typeface="Calibri" charset="0"/>
              <a:ea typeface="MS PGothic" charset="0"/>
            </a:endParaRPr>
          </a:p>
          <a:p>
            <a:pPr>
              <a:lnSpc>
                <a:spcPct val="150000"/>
              </a:lnSpc>
              <a:buFont typeface="Wingdings" charset="0"/>
              <a:buChar char="ü"/>
            </a:pPr>
            <a:r>
              <a:rPr lang="en-US" sz="2400" dirty="0" smtClean="0">
                <a:latin typeface="Calibri" charset="0"/>
                <a:ea typeface="MS PGothic" charset="0"/>
              </a:rPr>
              <a:t>Technology is empowering, but Face to Face still rules.</a:t>
            </a:r>
          </a:p>
          <a:p>
            <a:pPr>
              <a:buClr>
                <a:srgbClr val="FF6600"/>
              </a:buClr>
              <a:buFont typeface="Wingdings" charset="2"/>
              <a:buChar char="ü"/>
            </a:pPr>
            <a:endParaRPr lang="en-US" sz="2400" dirty="0" smtClean="0">
              <a:latin typeface="Calibri" charset="0"/>
              <a:ea typeface="MS PGothic" charset="0"/>
            </a:endParaRPr>
          </a:p>
          <a:p>
            <a:pPr lvl="1">
              <a:buClr>
                <a:srgbClr val="FF6600"/>
              </a:buClr>
              <a:buFont typeface="Wingdings" charset="2"/>
              <a:buChar char="ü"/>
            </a:pPr>
            <a:endParaRPr lang="en-US" sz="2400" dirty="0" smtClean="0">
              <a:latin typeface="Calibri" charset="0"/>
              <a:ea typeface="MS PGothic" charset="0"/>
            </a:endParaRPr>
          </a:p>
          <a:p>
            <a:pPr>
              <a:buFont typeface="Wingdings" charset="0"/>
              <a:buChar char="ü"/>
            </a:pPr>
            <a:endParaRPr lang="en-US" sz="2400" b="1" i="1" dirty="0"/>
          </a:p>
        </p:txBody>
      </p:sp>
      <p:sp>
        <p:nvSpPr>
          <p:cNvPr id="4" name="Slide Number Placeholder 3"/>
          <p:cNvSpPr>
            <a:spLocks noGrp="1"/>
          </p:cNvSpPr>
          <p:nvPr>
            <p:ph type="sldNum" sz="quarter" idx="12"/>
          </p:nvPr>
        </p:nvSpPr>
        <p:spPr/>
        <p:txBody>
          <a:bodyPr/>
          <a:lstStyle/>
          <a:p>
            <a:fld id="{39B1F7FB-0005-7C47-BABA-5211FB402E41}" type="slidenum">
              <a:rPr lang="en-US" smtClean="0"/>
              <a:pPr/>
              <a:t>20</a:t>
            </a:fld>
            <a:endParaRPr lang="en-US"/>
          </a:p>
        </p:txBody>
      </p:sp>
      <p:sp>
        <p:nvSpPr>
          <p:cNvPr id="5" name="Title 1"/>
          <p:cNvSpPr>
            <a:spLocks noGrp="1"/>
          </p:cNvSpPr>
          <p:nvPr>
            <p:ph type="title"/>
          </p:nvPr>
        </p:nvSpPr>
        <p:spPr>
          <a:xfrm>
            <a:off x="457200" y="14"/>
            <a:ext cx="8229600" cy="1143000"/>
          </a:xfrm>
        </p:spPr>
        <p:txBody>
          <a:bodyPr/>
          <a:lstStyle/>
          <a:p>
            <a:r>
              <a:rPr lang="en-US" dirty="0">
                <a:latin typeface="Calibri" charset="0"/>
                <a:ea typeface="MS PGothic" charset="0"/>
              </a:rPr>
              <a:t>Best Practices from Others</a:t>
            </a:r>
          </a:p>
        </p:txBody>
      </p:sp>
    </p:spTree>
    <p:extLst>
      <p:ext uri="{BB962C8B-B14F-4D97-AF65-F5344CB8AC3E}">
        <p14:creationId xmlns:p14="http://schemas.microsoft.com/office/powerpoint/2010/main" val="26227247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730250" y="15875"/>
            <a:ext cx="8229600" cy="1143000"/>
          </a:xfrm>
        </p:spPr>
        <p:txBody>
          <a:bodyPr/>
          <a:lstStyle/>
          <a:p>
            <a:pPr eaLnBrk="1" hangingPunct="1"/>
            <a:r>
              <a:rPr lang="en-US" sz="3200">
                <a:latin typeface="Calibri" charset="0"/>
                <a:ea typeface="MS PGothic" charset="0"/>
              </a:rPr>
              <a:t>We CAN focus without getting carried away</a:t>
            </a:r>
          </a:p>
        </p:txBody>
      </p:sp>
      <p:pic>
        <p:nvPicPr>
          <p:cNvPr id="36867" name="Picture 2" descr="EPSON021.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063625" y="825500"/>
            <a:ext cx="6805613" cy="594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01D505AD-AB3C-DA42-95B8-AC225FB982A5}" type="slidenum">
              <a:rPr lang="en-US" sz="1200">
                <a:solidFill>
                  <a:srgbClr val="898989"/>
                </a:solidFill>
              </a:rPr>
              <a:pPr/>
              <a:t>21</a:t>
            </a:fld>
            <a:endParaRPr lang="en-US" sz="1200">
              <a:solidFill>
                <a:srgbClr val="898989"/>
              </a:solidFill>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p:txBody>
          <a:bodyPr/>
          <a:lstStyle/>
          <a:p>
            <a:pPr marL="0" indent="0">
              <a:buFont typeface="Arial" charset="0"/>
              <a:buNone/>
            </a:pPr>
            <a:r>
              <a:rPr lang="en-US">
                <a:latin typeface="Calibri" charset="0"/>
                <a:ea typeface="MS PGothic" charset="0"/>
              </a:rPr>
              <a:t>Friends are defined as </a:t>
            </a:r>
            <a:r>
              <a:rPr lang="ja-JP" altLang="en-US">
                <a:latin typeface="Calibri" charset="0"/>
                <a:ea typeface="MS PGothic" charset="0"/>
              </a:rPr>
              <a:t>“</a:t>
            </a:r>
            <a:r>
              <a:rPr lang="en-US">
                <a:latin typeface="Calibri" charset="0"/>
                <a:ea typeface="MS PGothic" charset="0"/>
              </a:rPr>
              <a:t>persons wishing to participate regularly in the Church, which includes making an identifiable financial contribution, but who specifically wish not to be members of the church.</a:t>
            </a:r>
            <a:r>
              <a:rPr lang="ja-JP" altLang="en-US">
                <a:latin typeface="Calibri" charset="0"/>
                <a:ea typeface="MS PGothic" charset="0"/>
              </a:rPr>
              <a:t>”</a:t>
            </a:r>
            <a:endParaRPr lang="en-US">
              <a:latin typeface="Calibri" charset="0"/>
              <a:ea typeface="MS PGothic" charset="0"/>
            </a:endParaRPr>
          </a:p>
          <a:p>
            <a:pPr marL="0" indent="0">
              <a:buFont typeface="Arial" charset="0"/>
              <a:buNone/>
            </a:pPr>
            <a:endParaRPr lang="en-US">
              <a:latin typeface="Calibri" charset="0"/>
              <a:ea typeface="MS PGothic" charset="0"/>
            </a:endParaRPr>
          </a:p>
          <a:p>
            <a:pPr marL="0" indent="0">
              <a:buFont typeface="Arial" charset="0"/>
              <a:buNone/>
            </a:pPr>
            <a:r>
              <a:rPr lang="en-US">
                <a:latin typeface="Calibri" charset="0"/>
                <a:ea typeface="MS PGothic" charset="0"/>
              </a:rPr>
              <a:t>By-Laws of the First Unitarian Church of Philadelphia</a:t>
            </a:r>
          </a:p>
        </p:txBody>
      </p:sp>
      <p:sp>
        <p:nvSpPr>
          <p:cNvPr id="3891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0"/>
                <a:cs typeface="MS PGothic" charset="0"/>
              </a:defRPr>
            </a:lvl1pPr>
            <a:lvl2pPr marL="742950" indent="-285750">
              <a:defRPr>
                <a:solidFill>
                  <a:schemeClr val="tx1"/>
                </a:solidFill>
                <a:latin typeface="Calibri" charset="0"/>
                <a:ea typeface="MS PGothic" charset="0"/>
                <a:cs typeface="MS PGothic" charset="0"/>
              </a:defRPr>
            </a:lvl2pPr>
            <a:lvl3pPr marL="1143000" indent="-228600">
              <a:defRPr>
                <a:solidFill>
                  <a:schemeClr val="tx1"/>
                </a:solidFill>
                <a:latin typeface="Calibri" charset="0"/>
                <a:ea typeface="MS PGothic" charset="0"/>
                <a:cs typeface="MS PGothic" charset="0"/>
              </a:defRPr>
            </a:lvl3pPr>
            <a:lvl4pPr marL="1600200" indent="-228600">
              <a:defRPr>
                <a:solidFill>
                  <a:schemeClr val="tx1"/>
                </a:solidFill>
                <a:latin typeface="Calibri" charset="0"/>
                <a:ea typeface="MS PGothic" charset="0"/>
                <a:cs typeface="MS PGothic" charset="0"/>
              </a:defRPr>
            </a:lvl4pPr>
            <a:lvl5pPr marL="2057400" indent="-22860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fld id="{71D0CD94-B77C-3D40-B29E-E832921E48B6}" type="slidenum">
              <a:rPr lang="en-US">
                <a:solidFill>
                  <a:srgbClr val="898989"/>
                </a:solidFill>
              </a:rPr>
              <a:pPr/>
              <a:t>22</a:t>
            </a:fld>
            <a:endParaRPr lang="en-US">
              <a:solidFill>
                <a:srgbClr val="898989"/>
              </a:solidFill>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274638"/>
            <a:ext cx="8586788" cy="1143000"/>
          </a:xfrm>
        </p:spPr>
        <p:txBody>
          <a:bodyPr/>
          <a:lstStyle/>
          <a:p>
            <a:r>
              <a:rPr lang="en-US">
                <a:latin typeface="Calibri" charset="0"/>
                <a:ea typeface="MS PGothic" charset="0"/>
              </a:rPr>
              <a:t>Best Practices from UU Congregations</a:t>
            </a:r>
          </a:p>
        </p:txBody>
      </p:sp>
      <p:sp>
        <p:nvSpPr>
          <p:cNvPr id="3" name="Content Placeholder 2"/>
          <p:cNvSpPr>
            <a:spLocks noGrp="1"/>
          </p:cNvSpPr>
          <p:nvPr>
            <p:ph idx="1"/>
          </p:nvPr>
        </p:nvSpPr>
        <p:spPr>
          <a:xfrm>
            <a:off x="457200" y="1600200"/>
            <a:ext cx="8513763" cy="4525963"/>
          </a:xfrm>
        </p:spPr>
        <p:txBody>
          <a:bodyPr/>
          <a:lstStyle/>
          <a:p>
            <a:r>
              <a:rPr lang="en-US" dirty="0">
                <a:latin typeface="Calibri" charset="0"/>
                <a:ea typeface="MS PGothic" charset="0"/>
              </a:rPr>
              <a:t>Require a pledge in order to be a </a:t>
            </a:r>
            <a:r>
              <a:rPr lang="ja-JP" altLang="en-US" dirty="0">
                <a:latin typeface="Calibri" charset="0"/>
                <a:ea typeface="MS PGothic" charset="0"/>
              </a:rPr>
              <a:t>“</a:t>
            </a:r>
            <a:r>
              <a:rPr lang="en-US" dirty="0">
                <a:latin typeface="Calibri" charset="0"/>
                <a:ea typeface="MS PGothic" charset="0"/>
              </a:rPr>
              <a:t>friend</a:t>
            </a:r>
            <a:r>
              <a:rPr lang="ja-JP" altLang="en-US" dirty="0">
                <a:latin typeface="Calibri" charset="0"/>
                <a:ea typeface="MS PGothic" charset="0"/>
              </a:rPr>
              <a:t>”</a:t>
            </a:r>
            <a:endParaRPr lang="en-US" dirty="0">
              <a:latin typeface="Calibri" charset="0"/>
              <a:ea typeface="MS PGothic" charset="0"/>
            </a:endParaRPr>
          </a:p>
          <a:p>
            <a:r>
              <a:rPr lang="en-US" dirty="0">
                <a:latin typeface="Calibri" charset="0"/>
                <a:ea typeface="MS PGothic" charset="0"/>
              </a:rPr>
              <a:t>Friends have access to all communications; are included in Directory</a:t>
            </a:r>
          </a:p>
          <a:p>
            <a:r>
              <a:rPr lang="en-US" dirty="0">
                <a:latin typeface="Calibri" charset="0"/>
                <a:ea typeface="MS PGothic" charset="0"/>
              </a:rPr>
              <a:t>Cannot vote or hold </a:t>
            </a:r>
            <a:r>
              <a:rPr lang="ja-JP" altLang="en-US" dirty="0">
                <a:latin typeface="Calibri" charset="0"/>
                <a:ea typeface="MS PGothic" charset="0"/>
              </a:rPr>
              <a:t>“</a:t>
            </a:r>
            <a:r>
              <a:rPr lang="en-US" dirty="0">
                <a:latin typeface="Calibri" charset="0"/>
                <a:ea typeface="MS PGothic" charset="0"/>
              </a:rPr>
              <a:t>high</a:t>
            </a:r>
            <a:r>
              <a:rPr lang="ja-JP" altLang="en-US" dirty="0">
                <a:latin typeface="Calibri" charset="0"/>
                <a:ea typeface="MS PGothic" charset="0"/>
              </a:rPr>
              <a:t>”</a:t>
            </a:r>
            <a:r>
              <a:rPr lang="en-US" dirty="0">
                <a:latin typeface="Calibri" charset="0"/>
                <a:ea typeface="MS PGothic" charset="0"/>
              </a:rPr>
              <a:t> office</a:t>
            </a:r>
          </a:p>
          <a:p>
            <a:r>
              <a:rPr lang="en-US" dirty="0">
                <a:latin typeface="Calibri" charset="0"/>
                <a:ea typeface="MS PGothic" charset="0"/>
              </a:rPr>
              <a:t>Friends are periodically encouraged to become members</a:t>
            </a:r>
          </a:p>
          <a:p>
            <a:r>
              <a:rPr lang="ja-JP" altLang="en-US" dirty="0">
                <a:latin typeface="Calibri" charset="0"/>
                <a:ea typeface="MS PGothic" charset="0"/>
              </a:rPr>
              <a:t>“</a:t>
            </a:r>
            <a:r>
              <a:rPr lang="en-US" dirty="0">
                <a:latin typeface="Calibri" charset="0"/>
                <a:ea typeface="MS PGothic" charset="0"/>
              </a:rPr>
              <a:t>What</a:t>
            </a:r>
            <a:r>
              <a:rPr lang="ja-JP" altLang="en-US" dirty="0">
                <a:latin typeface="Calibri" charset="0"/>
                <a:ea typeface="MS PGothic" charset="0"/>
              </a:rPr>
              <a:t>’</a:t>
            </a:r>
            <a:r>
              <a:rPr lang="en-US" dirty="0">
                <a:latin typeface="Calibri" charset="0"/>
                <a:ea typeface="MS PGothic" charset="0"/>
              </a:rPr>
              <a:t>s important is not how many members we have, but how many lives are we touching?</a:t>
            </a:r>
            <a:r>
              <a:rPr lang="ja-JP" altLang="en-US" dirty="0">
                <a:latin typeface="Calibri" charset="0"/>
                <a:ea typeface="MS PGothic" charset="0"/>
              </a:rPr>
              <a:t>”</a:t>
            </a:r>
            <a:endParaRPr lang="en-US" dirty="0">
              <a:latin typeface="Calibri" charset="0"/>
              <a:ea typeface="MS PGothic" charset="0"/>
            </a:endParaRPr>
          </a:p>
        </p:txBody>
      </p:sp>
      <p:sp>
        <p:nvSpPr>
          <p:cNvPr id="399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0"/>
                <a:cs typeface="MS PGothic" charset="0"/>
              </a:defRPr>
            </a:lvl1pPr>
            <a:lvl2pPr marL="742950" indent="-285750">
              <a:defRPr>
                <a:solidFill>
                  <a:schemeClr val="tx1"/>
                </a:solidFill>
                <a:latin typeface="Calibri" charset="0"/>
                <a:ea typeface="MS PGothic" charset="0"/>
                <a:cs typeface="MS PGothic" charset="0"/>
              </a:defRPr>
            </a:lvl2pPr>
            <a:lvl3pPr marL="1143000" indent="-228600">
              <a:defRPr>
                <a:solidFill>
                  <a:schemeClr val="tx1"/>
                </a:solidFill>
                <a:latin typeface="Calibri" charset="0"/>
                <a:ea typeface="MS PGothic" charset="0"/>
                <a:cs typeface="MS PGothic" charset="0"/>
              </a:defRPr>
            </a:lvl3pPr>
            <a:lvl4pPr marL="1600200" indent="-228600">
              <a:defRPr>
                <a:solidFill>
                  <a:schemeClr val="tx1"/>
                </a:solidFill>
                <a:latin typeface="Calibri" charset="0"/>
                <a:ea typeface="MS PGothic" charset="0"/>
                <a:cs typeface="MS PGothic" charset="0"/>
              </a:defRPr>
            </a:lvl4pPr>
            <a:lvl5pPr marL="2057400" indent="-22860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fld id="{6DB0BEFF-4554-904F-909D-74310BA9F904}" type="slidenum">
              <a:rPr lang="en-US">
                <a:solidFill>
                  <a:srgbClr val="898989"/>
                </a:solidFill>
              </a:rPr>
              <a:pPr/>
              <a:t>23</a:t>
            </a:fld>
            <a:endParaRPr lang="en-US">
              <a:solidFill>
                <a:srgbClr val="898989"/>
              </a:solidFill>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55638" y="6066"/>
            <a:ext cx="8229600" cy="1143000"/>
          </a:xfrm>
        </p:spPr>
        <p:txBody>
          <a:bodyPr/>
          <a:lstStyle/>
          <a:p>
            <a:r>
              <a:rPr lang="en-US" sz="3600" b="1" dirty="0">
                <a:latin typeface="Calibri" charset="0"/>
                <a:ea typeface="MS PGothic" charset="0"/>
              </a:rPr>
              <a:t>So, What Do </a:t>
            </a:r>
            <a:r>
              <a:rPr lang="en-US" sz="3600" b="1" i="1" dirty="0">
                <a:latin typeface="Calibri" charset="0"/>
                <a:ea typeface="MS PGothic" charset="0"/>
              </a:rPr>
              <a:t>You</a:t>
            </a:r>
            <a:r>
              <a:rPr lang="en-US" sz="3600" b="1" dirty="0">
                <a:latin typeface="Calibri" charset="0"/>
                <a:ea typeface="MS PGothic" charset="0"/>
              </a:rPr>
              <a:t> Need to Excel in This?</a:t>
            </a:r>
          </a:p>
        </p:txBody>
      </p:sp>
      <p:sp>
        <p:nvSpPr>
          <p:cNvPr id="43010" name="Content Placeholder 2"/>
          <p:cNvSpPr>
            <a:spLocks noGrp="1"/>
          </p:cNvSpPr>
          <p:nvPr>
            <p:ph idx="1"/>
          </p:nvPr>
        </p:nvSpPr>
        <p:spPr>
          <a:xfrm>
            <a:off x="0" y="1265470"/>
            <a:ext cx="9144000" cy="4525963"/>
          </a:xfrm>
        </p:spPr>
        <p:txBody>
          <a:bodyPr/>
          <a:lstStyle/>
          <a:p>
            <a:pPr>
              <a:lnSpc>
                <a:spcPct val="120000"/>
              </a:lnSpc>
            </a:pPr>
            <a:r>
              <a:rPr lang="en-US" dirty="0">
                <a:latin typeface="Calibri" charset="0"/>
                <a:ea typeface="MS PGothic" charset="0"/>
              </a:rPr>
              <a:t>Communications models, samples, kits?</a:t>
            </a:r>
          </a:p>
          <a:p>
            <a:pPr>
              <a:lnSpc>
                <a:spcPct val="120000"/>
              </a:lnSpc>
            </a:pPr>
            <a:r>
              <a:rPr lang="en-US" dirty="0">
                <a:latin typeface="Calibri" charset="0"/>
                <a:ea typeface="MS PGothic" charset="0"/>
              </a:rPr>
              <a:t>Fresh thinking about your communication tools?</a:t>
            </a:r>
          </a:p>
          <a:p>
            <a:pPr>
              <a:lnSpc>
                <a:spcPct val="120000"/>
              </a:lnSpc>
            </a:pPr>
            <a:r>
              <a:rPr lang="en-US" dirty="0">
                <a:latin typeface="Calibri" charset="0"/>
                <a:ea typeface="MS PGothic" charset="0"/>
              </a:rPr>
              <a:t>Build a Best Practices Data Base?</a:t>
            </a:r>
          </a:p>
          <a:p>
            <a:pPr>
              <a:lnSpc>
                <a:spcPct val="120000"/>
              </a:lnSpc>
            </a:pPr>
            <a:r>
              <a:rPr lang="en-US" dirty="0">
                <a:latin typeface="Calibri" charset="0"/>
                <a:ea typeface="MS PGothic" charset="0"/>
              </a:rPr>
              <a:t>A Plan to Get Off Your Campus and into the World?</a:t>
            </a:r>
          </a:p>
          <a:p>
            <a:pPr>
              <a:lnSpc>
                <a:spcPct val="120000"/>
              </a:lnSpc>
            </a:pPr>
            <a:r>
              <a:rPr lang="en-US" dirty="0">
                <a:latin typeface="Calibri" charset="0"/>
                <a:ea typeface="MS PGothic" charset="0"/>
              </a:rPr>
              <a:t>Forums to Share Tools and Ideas (Clusters?)</a:t>
            </a:r>
          </a:p>
          <a:p>
            <a:pPr>
              <a:lnSpc>
                <a:spcPct val="120000"/>
              </a:lnSpc>
            </a:pPr>
            <a:r>
              <a:rPr lang="en-US" dirty="0">
                <a:latin typeface="Calibri" charset="0"/>
                <a:ea typeface="MS PGothic" charset="0"/>
              </a:rPr>
              <a:t>Ideas and Tools to Monetize and Motivate?</a:t>
            </a:r>
          </a:p>
          <a:p>
            <a:pPr>
              <a:lnSpc>
                <a:spcPct val="120000"/>
              </a:lnSpc>
            </a:pPr>
            <a:r>
              <a:rPr lang="en-US" dirty="0">
                <a:latin typeface="Calibri" charset="0"/>
                <a:ea typeface="MS PGothic" charset="0"/>
              </a:rPr>
              <a:t>What Else? </a:t>
            </a:r>
          </a:p>
          <a:p>
            <a:pPr>
              <a:lnSpc>
                <a:spcPct val="120000"/>
              </a:lnSpc>
            </a:pPr>
            <a:r>
              <a:rPr lang="en-US" i="1" dirty="0">
                <a:latin typeface="Calibri" charset="0"/>
                <a:ea typeface="MS PGothic" charset="0"/>
              </a:rPr>
              <a:t>What do you have that is already working</a:t>
            </a:r>
            <a:r>
              <a:rPr lang="en-US" dirty="0">
                <a:latin typeface="Calibri" charset="0"/>
                <a:ea typeface="MS PGothic" charset="0"/>
              </a:rPr>
              <a:t>?</a:t>
            </a:r>
          </a:p>
        </p:txBody>
      </p:sp>
      <p:sp>
        <p:nvSpPr>
          <p:cNvPr id="419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A7C2CC6B-03D0-B549-8DA5-0DE0F3EC9672}" type="slidenum">
              <a:rPr lang="en-US" sz="1200">
                <a:solidFill>
                  <a:srgbClr val="898989"/>
                </a:solidFill>
              </a:rPr>
              <a:pPr/>
              <a:t>24</a:t>
            </a:fld>
            <a:endParaRPr lang="en-US" sz="1200">
              <a:solidFill>
                <a:srgbClr val="898989"/>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Effect transition="in" filter="randombar(horizontal)">
                                      <p:cBhvr>
                                        <p:cTn id="7" dur="500"/>
                                        <p:tgtEl>
                                          <p:spTgt spid="430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43010">
                                            <p:txEl>
                                              <p:pRg st="1" end="1"/>
                                            </p:txEl>
                                          </p:spTgt>
                                        </p:tgtEl>
                                        <p:attrNameLst>
                                          <p:attrName>style.visibility</p:attrName>
                                        </p:attrNameLst>
                                      </p:cBhvr>
                                      <p:to>
                                        <p:strVal val="visible"/>
                                      </p:to>
                                    </p:set>
                                    <p:animEffect transition="in" filter="randombar(horizontal)">
                                      <p:cBhvr>
                                        <p:cTn id="12" dur="500"/>
                                        <p:tgtEl>
                                          <p:spTgt spid="4301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43010">
                                            <p:txEl>
                                              <p:pRg st="2" end="2"/>
                                            </p:txEl>
                                          </p:spTgt>
                                        </p:tgtEl>
                                        <p:attrNameLst>
                                          <p:attrName>style.visibility</p:attrName>
                                        </p:attrNameLst>
                                      </p:cBhvr>
                                      <p:to>
                                        <p:strVal val="visible"/>
                                      </p:to>
                                    </p:set>
                                    <p:animEffect transition="in" filter="randombar(horizontal)">
                                      <p:cBhvr>
                                        <p:cTn id="17" dur="500"/>
                                        <p:tgtEl>
                                          <p:spTgt spid="4301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43010">
                                            <p:txEl>
                                              <p:pRg st="3" end="3"/>
                                            </p:txEl>
                                          </p:spTgt>
                                        </p:tgtEl>
                                        <p:attrNameLst>
                                          <p:attrName>style.visibility</p:attrName>
                                        </p:attrNameLst>
                                      </p:cBhvr>
                                      <p:to>
                                        <p:strVal val="visible"/>
                                      </p:to>
                                    </p:set>
                                    <p:animEffect transition="in" filter="randombar(horizontal)">
                                      <p:cBhvr>
                                        <p:cTn id="22" dur="500"/>
                                        <p:tgtEl>
                                          <p:spTgt spid="4301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nodeType="clickEffect">
                                  <p:stCondLst>
                                    <p:cond delay="0"/>
                                  </p:stCondLst>
                                  <p:childTnLst>
                                    <p:set>
                                      <p:cBhvr>
                                        <p:cTn id="26" dur="1" fill="hold">
                                          <p:stCondLst>
                                            <p:cond delay="0"/>
                                          </p:stCondLst>
                                        </p:cTn>
                                        <p:tgtEl>
                                          <p:spTgt spid="43010">
                                            <p:txEl>
                                              <p:pRg st="4" end="4"/>
                                            </p:txEl>
                                          </p:spTgt>
                                        </p:tgtEl>
                                        <p:attrNameLst>
                                          <p:attrName>style.visibility</p:attrName>
                                        </p:attrNameLst>
                                      </p:cBhvr>
                                      <p:to>
                                        <p:strVal val="visible"/>
                                      </p:to>
                                    </p:set>
                                    <p:animEffect transition="in" filter="randombar(horizontal)">
                                      <p:cBhvr>
                                        <p:cTn id="27" dur="500"/>
                                        <p:tgtEl>
                                          <p:spTgt spid="4301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nodeType="clickEffect">
                                  <p:stCondLst>
                                    <p:cond delay="0"/>
                                  </p:stCondLst>
                                  <p:childTnLst>
                                    <p:set>
                                      <p:cBhvr>
                                        <p:cTn id="31" dur="1" fill="hold">
                                          <p:stCondLst>
                                            <p:cond delay="0"/>
                                          </p:stCondLst>
                                        </p:cTn>
                                        <p:tgtEl>
                                          <p:spTgt spid="43010">
                                            <p:txEl>
                                              <p:pRg st="5" end="5"/>
                                            </p:txEl>
                                          </p:spTgt>
                                        </p:tgtEl>
                                        <p:attrNameLst>
                                          <p:attrName>style.visibility</p:attrName>
                                        </p:attrNameLst>
                                      </p:cBhvr>
                                      <p:to>
                                        <p:strVal val="visible"/>
                                      </p:to>
                                    </p:set>
                                    <p:animEffect transition="in" filter="randombar(horizontal)">
                                      <p:cBhvr>
                                        <p:cTn id="32" dur="500"/>
                                        <p:tgtEl>
                                          <p:spTgt spid="43010">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nodeType="clickEffect">
                                  <p:stCondLst>
                                    <p:cond delay="0"/>
                                  </p:stCondLst>
                                  <p:childTnLst>
                                    <p:set>
                                      <p:cBhvr>
                                        <p:cTn id="36" dur="1" fill="hold">
                                          <p:stCondLst>
                                            <p:cond delay="0"/>
                                          </p:stCondLst>
                                        </p:cTn>
                                        <p:tgtEl>
                                          <p:spTgt spid="43010">
                                            <p:txEl>
                                              <p:pRg st="6" end="6"/>
                                            </p:txEl>
                                          </p:spTgt>
                                        </p:tgtEl>
                                        <p:attrNameLst>
                                          <p:attrName>style.visibility</p:attrName>
                                        </p:attrNameLst>
                                      </p:cBhvr>
                                      <p:to>
                                        <p:strVal val="visible"/>
                                      </p:to>
                                    </p:set>
                                    <p:animEffect transition="in" filter="randombar(horizontal)">
                                      <p:cBhvr>
                                        <p:cTn id="37" dur="500"/>
                                        <p:tgtEl>
                                          <p:spTgt spid="43010">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nodeType="clickEffect">
                                  <p:stCondLst>
                                    <p:cond delay="0"/>
                                  </p:stCondLst>
                                  <p:childTnLst>
                                    <p:set>
                                      <p:cBhvr>
                                        <p:cTn id="41" dur="1" fill="hold">
                                          <p:stCondLst>
                                            <p:cond delay="0"/>
                                          </p:stCondLst>
                                        </p:cTn>
                                        <p:tgtEl>
                                          <p:spTgt spid="43010">
                                            <p:txEl>
                                              <p:pRg st="7" end="7"/>
                                            </p:txEl>
                                          </p:spTgt>
                                        </p:tgtEl>
                                        <p:attrNameLst>
                                          <p:attrName>style.visibility</p:attrName>
                                        </p:attrNameLst>
                                      </p:cBhvr>
                                      <p:to>
                                        <p:strVal val="visible"/>
                                      </p:to>
                                    </p:set>
                                    <p:animEffect transition="in" filter="randombar(horizontal)">
                                      <p:cBhvr>
                                        <p:cTn id="42" dur="500"/>
                                        <p:tgtEl>
                                          <p:spTgt spid="430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enee\AppData\Local\Microsoft\Windows\Temporary Internet Files\Content.IE5\O4R3G6M4\MC900441453[1].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62000" y="2743200"/>
            <a:ext cx="5732928" cy="5732928"/>
          </a:xfrm>
          <a:prstGeom prst="rect">
            <a:avLst/>
          </a:prstGeom>
          <a:noFill/>
          <a:extLst>
            <a:ext uri="{909E8E84-426E-40dd-AFC4-6F175D3DCCD1}">
              <a14:hiddenFill xmlns:a14="http://schemas.microsoft.com/office/drawing/2010/main">
                <a:solidFill>
                  <a:srgbClr val="FFFFFF"/>
                </a:solidFill>
              </a14:hiddenFill>
            </a:ext>
          </a:extLst>
        </p:spPr>
      </p:pic>
      <p:sp>
        <p:nvSpPr>
          <p:cNvPr id="43011" name="TextBox 1"/>
          <p:cNvSpPr txBox="1">
            <a:spLocks noChangeArrowheads="1"/>
          </p:cNvSpPr>
          <p:nvPr/>
        </p:nvSpPr>
        <p:spPr bwMode="auto">
          <a:xfrm>
            <a:off x="392113" y="5592763"/>
            <a:ext cx="34242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MS PGothic" charset="0"/>
                <a:cs typeface="MS PGothic" charset="0"/>
              </a:defRPr>
            </a:lvl1pPr>
            <a:lvl2pPr marL="742950" indent="-285750">
              <a:defRPr>
                <a:solidFill>
                  <a:schemeClr val="tx1"/>
                </a:solidFill>
                <a:latin typeface="Calibri" charset="0"/>
                <a:ea typeface="MS PGothic" charset="0"/>
                <a:cs typeface="MS PGothic" charset="0"/>
              </a:defRPr>
            </a:lvl2pPr>
            <a:lvl3pPr marL="1143000" indent="-228600">
              <a:defRPr>
                <a:solidFill>
                  <a:schemeClr val="tx1"/>
                </a:solidFill>
                <a:latin typeface="Calibri" charset="0"/>
                <a:ea typeface="MS PGothic" charset="0"/>
                <a:cs typeface="MS PGothic" charset="0"/>
              </a:defRPr>
            </a:lvl3pPr>
            <a:lvl4pPr marL="1600200" indent="-228600">
              <a:defRPr>
                <a:solidFill>
                  <a:schemeClr val="tx1"/>
                </a:solidFill>
                <a:latin typeface="Calibri" charset="0"/>
                <a:ea typeface="MS PGothic" charset="0"/>
                <a:cs typeface="MS PGothic" charset="0"/>
              </a:defRPr>
            </a:lvl4pPr>
            <a:lvl5pPr marL="2057400" indent="-22860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r>
              <a:rPr lang="en-US" sz="4800" b="1">
                <a:solidFill>
                  <a:srgbClr val="FFFFFF"/>
                </a:solidFill>
              </a:rPr>
              <a:t>Take Aways</a:t>
            </a:r>
          </a:p>
        </p:txBody>
      </p:sp>
      <p:sp>
        <p:nvSpPr>
          <p:cNvPr id="43012" name="Content Placeholder 2"/>
          <p:cNvSpPr txBox="1">
            <a:spLocks/>
          </p:cNvSpPr>
          <p:nvPr/>
        </p:nvSpPr>
        <p:spPr bwMode="auto">
          <a:xfrm>
            <a:off x="4572000" y="739775"/>
            <a:ext cx="4343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marL="639763" indent="-246063">
              <a:defRPr sz="2800">
                <a:solidFill>
                  <a:schemeClr val="tx1"/>
                </a:solidFill>
                <a:latin typeface="Calibri" charset="0"/>
                <a:ea typeface="MS PGothic" charset="0"/>
                <a:cs typeface="MS PGothic" charset="0"/>
              </a:defRPr>
            </a:lvl2pPr>
            <a:lvl3pPr marL="914400" indent="-246063">
              <a:defRPr sz="2400">
                <a:solidFill>
                  <a:schemeClr val="tx1"/>
                </a:solidFill>
                <a:latin typeface="Calibri" charset="0"/>
                <a:ea typeface="MS PGothic" charset="0"/>
                <a:cs typeface="MS PGothic" charset="0"/>
              </a:defRPr>
            </a:lvl3pPr>
            <a:lvl4pPr marL="1187450" indent="-209550">
              <a:defRPr sz="2000">
                <a:solidFill>
                  <a:schemeClr val="tx1"/>
                </a:solidFill>
                <a:latin typeface="Calibri" charset="0"/>
                <a:ea typeface="MS PGothic" charset="0"/>
                <a:cs typeface="MS PGothic" charset="0"/>
              </a:defRPr>
            </a:lvl4pPr>
            <a:lvl5pPr marL="1462088" indent="-209550">
              <a:defRPr sz="2000">
                <a:solidFill>
                  <a:schemeClr val="tx1"/>
                </a:solidFill>
                <a:latin typeface="Calibri" charset="0"/>
                <a:ea typeface="MS PGothic" charset="0"/>
                <a:cs typeface="MS PGothic" charset="0"/>
              </a:defRPr>
            </a:lvl5pPr>
            <a:lvl6pPr marL="1919288" indent="-209550"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marL="2376488" indent="-209550"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marL="2833688" indent="-209550"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marL="3290888" indent="-209550"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spcBef>
                <a:spcPct val="20000"/>
              </a:spcBef>
              <a:buClr>
                <a:srgbClr val="D2CB6C"/>
              </a:buClr>
              <a:buSzPct val="95000"/>
              <a:buFont typeface="Wingdings 2" charset="0"/>
              <a:buNone/>
            </a:pPr>
            <a:r>
              <a:rPr lang="en-US" sz="4400">
                <a:solidFill>
                  <a:srgbClr val="2F2B20"/>
                </a:solidFill>
              </a:rPr>
              <a:t>Share one thing that you will take with you from our time together today.</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2"/>
          <p:cNvSpPr>
            <a:spLocks noGrp="1"/>
          </p:cNvSpPr>
          <p:nvPr>
            <p:ph type="ctrTitle"/>
          </p:nvPr>
        </p:nvSpPr>
        <p:spPr>
          <a:xfrm>
            <a:off x="685800" y="2865438"/>
            <a:ext cx="7772400" cy="1470025"/>
          </a:xfrm>
        </p:spPr>
        <p:txBody>
          <a:bodyPr/>
          <a:lstStyle/>
          <a:p>
            <a:r>
              <a:rPr lang="en-US" i="1">
                <a:latin typeface="Calibri" charset="0"/>
                <a:ea typeface="MS PGothic" charset="0"/>
              </a:rPr>
              <a:t>"Inclusion is not bringing people into what already exists, it is making a new space, a better space for everyone.</a:t>
            </a:r>
            <a:r>
              <a:rPr lang="ja-JP" altLang="en-US" i="1">
                <a:latin typeface="Calibri" charset="0"/>
                <a:ea typeface="MS PGothic" charset="0"/>
              </a:rPr>
              <a:t>“</a:t>
            </a:r>
            <a:r>
              <a:rPr lang="en-US" i="1">
                <a:latin typeface="Calibri" charset="0"/>
                <a:ea typeface="MS PGothic" charset="0"/>
              </a:rPr>
              <a:t/>
            </a:r>
            <a:br>
              <a:rPr lang="en-US" i="1">
                <a:latin typeface="Calibri" charset="0"/>
                <a:ea typeface="MS PGothic" charset="0"/>
              </a:rPr>
            </a:br>
            <a:r>
              <a:rPr lang="en-US">
                <a:latin typeface="Calibri" charset="0"/>
                <a:ea typeface="MS PGothic" charset="0"/>
              </a:rPr>
              <a:t/>
            </a:r>
            <a:br>
              <a:rPr lang="en-US">
                <a:latin typeface="Calibri" charset="0"/>
                <a:ea typeface="MS PGothic" charset="0"/>
              </a:rPr>
            </a:br>
            <a:r>
              <a:rPr lang="en-US">
                <a:latin typeface="Calibri" charset="0"/>
                <a:ea typeface="MS PGothic" charset="0"/>
              </a:rPr>
              <a:t>Rachel Olivero</a:t>
            </a:r>
            <a:br>
              <a:rPr lang="en-US">
                <a:latin typeface="Calibri" charset="0"/>
                <a:ea typeface="MS PGothic" charset="0"/>
              </a:rPr>
            </a:br>
            <a:endParaRPr lang="en-US">
              <a:latin typeface="Calibri" charset="0"/>
              <a:ea typeface="MS PGothic" charset="0"/>
            </a:endParaRPr>
          </a:p>
        </p:txBody>
      </p:sp>
      <p:sp>
        <p:nvSpPr>
          <p:cNvPr id="4505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0"/>
                <a:cs typeface="MS PGothic" charset="0"/>
              </a:defRPr>
            </a:lvl1pPr>
            <a:lvl2pPr marL="742950" indent="-285750">
              <a:defRPr>
                <a:solidFill>
                  <a:schemeClr val="tx1"/>
                </a:solidFill>
                <a:latin typeface="Calibri" charset="0"/>
                <a:ea typeface="MS PGothic" charset="0"/>
                <a:cs typeface="MS PGothic" charset="0"/>
              </a:defRPr>
            </a:lvl2pPr>
            <a:lvl3pPr marL="1143000" indent="-228600">
              <a:defRPr>
                <a:solidFill>
                  <a:schemeClr val="tx1"/>
                </a:solidFill>
                <a:latin typeface="Calibri" charset="0"/>
                <a:ea typeface="MS PGothic" charset="0"/>
                <a:cs typeface="MS PGothic" charset="0"/>
              </a:defRPr>
            </a:lvl3pPr>
            <a:lvl4pPr marL="1600200" indent="-228600">
              <a:defRPr>
                <a:solidFill>
                  <a:schemeClr val="tx1"/>
                </a:solidFill>
                <a:latin typeface="Calibri" charset="0"/>
                <a:ea typeface="MS PGothic" charset="0"/>
                <a:cs typeface="MS PGothic" charset="0"/>
              </a:defRPr>
            </a:lvl4pPr>
            <a:lvl5pPr marL="2057400" indent="-22860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fld id="{C740D321-C2E1-184F-A2E5-41559A5E60D4}" type="slidenum">
              <a:rPr lang="en-US">
                <a:solidFill>
                  <a:srgbClr val="898989"/>
                </a:solidFill>
              </a:rPr>
              <a:pPr/>
              <a:t>26</a:t>
            </a:fld>
            <a:endParaRPr lang="en-US">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r>
              <a:rPr lang="en-US" altLang="en-US" smtClean="0"/>
              <a:t>How to Reach Us</a:t>
            </a:r>
          </a:p>
        </p:txBody>
      </p:sp>
      <p:sp>
        <p:nvSpPr>
          <p:cNvPr id="3" name="Content Placeholder 2"/>
          <p:cNvSpPr>
            <a:spLocks noGrp="1"/>
          </p:cNvSpPr>
          <p:nvPr>
            <p:ph idx="1"/>
          </p:nvPr>
        </p:nvSpPr>
        <p:spPr/>
        <p:txBody>
          <a:bodyPr>
            <a:normAutofit/>
          </a:bodyPr>
          <a:lstStyle/>
          <a:p>
            <a:pPr marL="0" indent="0">
              <a:lnSpc>
                <a:spcPct val="90000"/>
              </a:lnSpc>
              <a:buFont typeface="Arial" panose="020B0604020202020204" pitchFamily="34" charset="0"/>
              <a:buNone/>
            </a:pPr>
            <a:r>
              <a:rPr lang="sv-SE" altLang="en-US" sz="2400" b="1" i="1" dirty="0" smtClean="0"/>
              <a:t>Bill  Clontz </a:t>
            </a:r>
            <a:r>
              <a:rPr lang="sv-SE" altLang="en-US" sz="2400" dirty="0" smtClean="0"/>
              <a:t>               </a:t>
            </a:r>
          </a:p>
          <a:p>
            <a:pPr marL="0" indent="0">
              <a:lnSpc>
                <a:spcPct val="90000"/>
              </a:lnSpc>
              <a:buFont typeface="Arial" panose="020B0604020202020204" pitchFamily="34" charset="0"/>
              <a:buNone/>
            </a:pPr>
            <a:r>
              <a:rPr lang="sv-SE" altLang="en-US" sz="2400" dirty="0" smtClean="0"/>
              <a:t>UUA Congregational Stewardship Network Consultant			</a:t>
            </a:r>
          </a:p>
          <a:p>
            <a:pPr marL="0" indent="0">
              <a:lnSpc>
                <a:spcPct val="90000"/>
              </a:lnSpc>
              <a:buFont typeface="Arial" panose="020B0604020202020204" pitchFamily="34" charset="0"/>
              <a:buNone/>
            </a:pPr>
            <a:r>
              <a:rPr lang="sv-SE" altLang="en-US" sz="2400" dirty="0" smtClean="0"/>
              <a:t>Leadership Mentor</a:t>
            </a:r>
          </a:p>
          <a:p>
            <a:pPr marL="0" indent="0">
              <a:lnSpc>
                <a:spcPct val="90000"/>
              </a:lnSpc>
              <a:buFont typeface="Arial" panose="020B0604020202020204" pitchFamily="34" charset="0"/>
              <a:buNone/>
            </a:pPr>
            <a:r>
              <a:rPr lang="sv-SE" altLang="en-US" sz="2400" dirty="0" smtClean="0"/>
              <a:t>bclontz@uua.org    Phone:  (703) 629-4770    Skype: bill.clontz</a:t>
            </a:r>
          </a:p>
          <a:p>
            <a:pPr marL="0" indent="0">
              <a:lnSpc>
                <a:spcPct val="90000"/>
              </a:lnSpc>
              <a:buFont typeface="Arial" panose="020B0604020202020204" pitchFamily="34" charset="0"/>
              <a:buNone/>
            </a:pPr>
            <a:r>
              <a:rPr lang="sv-SE" altLang="en-US" sz="2400" dirty="0" smtClean="0"/>
              <a:t>Blogging at: </a:t>
            </a:r>
            <a:r>
              <a:rPr lang="sv-SE" altLang="en-US" sz="2400" u="sng" dirty="0" smtClean="0">
                <a:hlinkClick r:id="rId3"/>
              </a:rPr>
              <a:t>http://stewardshipfortherestofus.blogspot.com</a:t>
            </a:r>
          </a:p>
          <a:p>
            <a:pPr marL="0" indent="0">
              <a:lnSpc>
                <a:spcPct val="90000"/>
              </a:lnSpc>
              <a:buFont typeface="Arial" panose="020B0604020202020204" pitchFamily="34" charset="0"/>
              <a:buNone/>
            </a:pPr>
            <a:endParaRPr lang="sv-SE" altLang="en-US" sz="2400" u="sng" dirty="0" smtClean="0">
              <a:hlinkClick r:id="rId3"/>
            </a:endParaRPr>
          </a:p>
          <a:p>
            <a:pPr marL="0" indent="0">
              <a:lnSpc>
                <a:spcPct val="90000"/>
              </a:lnSpc>
              <a:buFont typeface="Arial" panose="020B0604020202020204" pitchFamily="34" charset="0"/>
              <a:buNone/>
            </a:pPr>
            <a:r>
              <a:rPr lang="en-US" altLang="en-US" sz="2400" b="1" i="1" dirty="0" smtClean="0"/>
              <a:t>Mark Bernstein</a:t>
            </a:r>
            <a:r>
              <a:rPr lang="en-US" altLang="en-US" sz="2400" dirty="0" smtClean="0"/>
              <a:t>    </a:t>
            </a:r>
          </a:p>
          <a:p>
            <a:pPr marL="0" indent="0">
              <a:lnSpc>
                <a:spcPct val="90000"/>
              </a:lnSpc>
              <a:buFont typeface="Arial" panose="020B0604020202020204" pitchFamily="34" charset="0"/>
              <a:buNone/>
            </a:pPr>
            <a:r>
              <a:rPr lang="en-US" altLang="en-US" sz="2400" dirty="0" smtClean="0"/>
              <a:t>Growth Development Consultant,</a:t>
            </a:r>
          </a:p>
          <a:p>
            <a:pPr marL="0" indent="0">
              <a:lnSpc>
                <a:spcPct val="90000"/>
              </a:lnSpc>
              <a:buFont typeface="Arial" panose="020B0604020202020204" pitchFamily="34" charset="0"/>
              <a:buNone/>
            </a:pPr>
            <a:r>
              <a:rPr lang="en-US" altLang="en-US" sz="2400" dirty="0" smtClean="0"/>
              <a:t>Central East Regional Group (CERG)</a:t>
            </a:r>
          </a:p>
          <a:p>
            <a:pPr marL="0" indent="0">
              <a:lnSpc>
                <a:spcPct val="90000"/>
              </a:lnSpc>
              <a:buFont typeface="Arial" panose="020B0604020202020204" pitchFamily="34" charset="0"/>
              <a:buNone/>
            </a:pPr>
            <a:r>
              <a:rPr lang="fi-FI" altLang="en-US" sz="2400" smtClean="0"/>
              <a:t>mbernstein@uua.org </a:t>
            </a:r>
          </a:p>
          <a:p>
            <a:pPr marL="0" indent="0">
              <a:lnSpc>
                <a:spcPct val="90000"/>
              </a:lnSpc>
              <a:buFont typeface="Arial" panose="020B0604020202020204" pitchFamily="34" charset="0"/>
              <a:buNone/>
            </a:pPr>
            <a:r>
              <a:rPr lang="fi-FI" altLang="en-US" sz="2400" dirty="0" smtClean="0"/>
              <a:t>Phone (610) 639-3389</a:t>
            </a:r>
            <a:r>
              <a:rPr lang="fi-FI" altLang="en-US" sz="2400" b="1" dirty="0" smtClean="0"/>
              <a:t>    </a:t>
            </a:r>
            <a:endParaRPr lang="sv-SE" altLang="en-US" sz="2400" u="sng" dirty="0" smtClean="0">
              <a:hlinkClick r:id="rId3"/>
            </a:endParaRPr>
          </a:p>
        </p:txBody>
      </p:sp>
      <p:sp>
        <p:nvSpPr>
          <p:cNvPr id="4" name="Slide Number Placeholder 3"/>
          <p:cNvSpPr>
            <a:spLocks noGrp="1"/>
          </p:cNvSpPr>
          <p:nvPr>
            <p:ph type="sldNum" sz="quarter" idx="12"/>
          </p:nvPr>
        </p:nvSpPr>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90BC046-3CE9-409A-A464-360BF60868CE}" type="slidenum">
              <a:rPr lang="en-US" altLang="en-US">
                <a:solidFill>
                  <a:srgbClr val="898989"/>
                </a:solidFill>
              </a:rPr>
              <a:pPr/>
              <a:t>27</a:t>
            </a:fld>
            <a:endParaRPr lang="en-US" altLang="en-US">
              <a:solidFill>
                <a:srgbClr val="898989"/>
              </a:solidFill>
            </a:endParaRPr>
          </a:p>
        </p:txBody>
      </p:sp>
    </p:spTree>
    <p:extLst>
      <p:ext uri="{BB962C8B-B14F-4D97-AF65-F5344CB8AC3E}">
        <p14:creationId xmlns:p14="http://schemas.microsoft.com/office/powerpoint/2010/main" val="626959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175" y="198438"/>
            <a:ext cx="8229600" cy="1143000"/>
          </a:xfrm>
        </p:spPr>
        <p:txBody>
          <a:bodyPr>
            <a:normAutofit fontScale="90000"/>
          </a:bodyPr>
          <a:lstStyle/>
          <a:p>
            <a:pPr>
              <a:defRPr/>
            </a:pPr>
            <a:r>
              <a:rPr lang="en-US" dirty="0" smtClean="0">
                <a:ea typeface="ＭＳ Ｐゴシック" charset="0"/>
                <a:cs typeface="ＭＳ Ｐゴシック" charset="0"/>
              </a:rPr>
              <a:t>What does membership mean in our Unitarian Universalist Congregations?</a:t>
            </a:r>
            <a:endParaRPr lang="en-US" dirty="0">
              <a:ea typeface="ＭＳ Ｐゴシック" charset="0"/>
              <a:cs typeface="ＭＳ Ｐゴシック" charset="0"/>
            </a:endParaRPr>
          </a:p>
        </p:txBody>
      </p:sp>
      <p:pic>
        <p:nvPicPr>
          <p:cNvPr id="6147"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2209800" y="1828800"/>
            <a:ext cx="4495800" cy="426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79BCF5BC-23EC-2D47-B3DD-1CA01BB7F9F2}" type="slidenum">
              <a:rPr lang="en-US" sz="1200">
                <a:solidFill>
                  <a:srgbClr val="898989"/>
                </a:solidFill>
              </a:rPr>
              <a:pPr/>
              <a:t>3</a:t>
            </a:fld>
            <a:endParaRPr lang="en-US" sz="1200">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p:cTn id="7" dur="1250" fill="hold"/>
                                        <p:tgtEl>
                                          <p:spTgt spid="6147"/>
                                        </p:tgtEl>
                                        <p:attrNameLst>
                                          <p:attrName>ppt_w</p:attrName>
                                        </p:attrNameLst>
                                      </p:cBhvr>
                                      <p:tavLst>
                                        <p:tav tm="0">
                                          <p:val>
                                            <p:fltVal val="0"/>
                                          </p:val>
                                        </p:tav>
                                        <p:tav tm="100000">
                                          <p:val>
                                            <p:strVal val="#ppt_w"/>
                                          </p:val>
                                        </p:tav>
                                      </p:tavLst>
                                    </p:anim>
                                    <p:anim calcmode="lin" valueType="num">
                                      <p:cBhvr>
                                        <p:cTn id="8" dur="1250" fill="hold"/>
                                        <p:tgtEl>
                                          <p:spTgt spid="6147"/>
                                        </p:tgtEl>
                                        <p:attrNameLst>
                                          <p:attrName>ppt_h</p:attrName>
                                        </p:attrNameLst>
                                      </p:cBhvr>
                                      <p:tavLst>
                                        <p:tav tm="0">
                                          <p:val>
                                            <p:fltVal val="0"/>
                                          </p:val>
                                        </p:tav>
                                        <p:tav tm="100000">
                                          <p:val>
                                            <p:strVal val="#ppt_h"/>
                                          </p:val>
                                        </p:tav>
                                      </p:tavLst>
                                    </p:anim>
                                    <p:animEffect transition="in" filter="fade">
                                      <p:cBhvr>
                                        <p:cTn id="9" dur="125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noGrp="1"/>
          </p:cNvSpPr>
          <p:nvPr>
            <p:ph idx="1"/>
          </p:nvPr>
        </p:nvSpPr>
        <p:spPr>
          <a:xfrm>
            <a:off x="457200" y="1219200"/>
            <a:ext cx="8229600" cy="4787900"/>
          </a:xfrm>
        </p:spPr>
        <p:txBody>
          <a:bodyPr/>
          <a:lstStyle/>
          <a:p>
            <a:r>
              <a:rPr lang="en-US" sz="3600" dirty="0">
                <a:latin typeface="Calibri" charset="0"/>
                <a:ea typeface="MS PGothic" charset="0"/>
              </a:rPr>
              <a:t>Religious guilt</a:t>
            </a:r>
          </a:p>
          <a:p>
            <a:r>
              <a:rPr lang="en-US" sz="3600" dirty="0">
                <a:latin typeface="Calibri" charset="0"/>
                <a:ea typeface="MS PGothic" charset="0"/>
              </a:rPr>
              <a:t>Fear of being overrun with tasks and responsibilities</a:t>
            </a:r>
          </a:p>
          <a:p>
            <a:r>
              <a:rPr lang="en-US" sz="3600" dirty="0">
                <a:latin typeface="Calibri" charset="0"/>
                <a:ea typeface="MS PGothic" charset="0"/>
              </a:rPr>
              <a:t>Resistance to authority</a:t>
            </a:r>
          </a:p>
          <a:p>
            <a:r>
              <a:rPr lang="en-US" sz="3600" dirty="0">
                <a:latin typeface="Calibri" charset="0"/>
                <a:ea typeface="MS PGothic" charset="0"/>
              </a:rPr>
              <a:t>Lack of investment in institutions</a:t>
            </a:r>
          </a:p>
          <a:p>
            <a:r>
              <a:rPr lang="en-US" sz="3600" dirty="0">
                <a:latin typeface="Calibri" charset="0"/>
                <a:ea typeface="MS PGothic" charset="0"/>
              </a:rPr>
              <a:t>Uncertainty about the future</a:t>
            </a:r>
          </a:p>
          <a:p>
            <a:r>
              <a:rPr lang="en-US" sz="3600" dirty="0">
                <a:latin typeface="Calibri" charset="0"/>
                <a:ea typeface="MS PGothic" charset="0"/>
              </a:rPr>
              <a:t>Lack of a rationale for joining</a:t>
            </a:r>
          </a:p>
        </p:txBody>
      </p:sp>
      <p:sp>
        <p:nvSpPr>
          <p:cNvPr id="3" name="Title 2"/>
          <p:cNvSpPr>
            <a:spLocks noGrp="1"/>
          </p:cNvSpPr>
          <p:nvPr>
            <p:ph type="title"/>
          </p:nvPr>
        </p:nvSpPr>
        <p:spPr>
          <a:xfrm>
            <a:off x="641350" y="274638"/>
            <a:ext cx="8229600" cy="639762"/>
          </a:xfrm>
        </p:spPr>
        <p:txBody>
          <a:bodyPr>
            <a:normAutofit fontScale="90000"/>
          </a:bodyPr>
          <a:lstStyle/>
          <a:p>
            <a:r>
              <a:rPr lang="en-US" sz="3600">
                <a:latin typeface="Calibri" charset="0"/>
                <a:ea typeface="MS PGothic" charset="0"/>
              </a:rPr>
              <a:t>Many visitors resist membership…</a:t>
            </a:r>
          </a:p>
        </p:txBody>
      </p:sp>
      <p:pic>
        <p:nvPicPr>
          <p:cNvPr id="819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00800" y="4419600"/>
            <a:ext cx="27432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19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76610B33-CD58-EC49-9E16-A0CE251B938C}" type="slidenum">
              <a:rPr lang="en-US" sz="1200">
                <a:solidFill>
                  <a:srgbClr val="898989"/>
                </a:solidFill>
              </a:rPr>
              <a:pPr/>
              <a:t>4</a:t>
            </a:fld>
            <a:endParaRPr lang="en-US" sz="1200">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581400"/>
            <a:ext cx="8229600" cy="2425700"/>
          </a:xfrm>
        </p:spPr>
        <p:txBody>
          <a:bodyPr>
            <a:normAutofit lnSpcReduction="10000"/>
          </a:bodyPr>
          <a:lstStyle/>
          <a:p>
            <a:pPr marL="109728" indent="0">
              <a:buFont typeface="Arial" charset="0"/>
              <a:buNone/>
              <a:defRPr/>
            </a:pPr>
            <a:r>
              <a:rPr lang="en-US" dirty="0">
                <a:ea typeface="ＭＳ Ｐゴシック" charset="0"/>
                <a:cs typeface="ＭＳ Ｐゴシック" charset="0"/>
              </a:rPr>
              <a:t>I sent the club a wire stating, PLEASE ACCEPT MY RESIGNATION. I DON'T WANT TO BELONG TO ANY CLUB THAT WILL ACCEPT ME AS A MEMBER. </a:t>
            </a:r>
          </a:p>
          <a:p>
            <a:pPr marL="109728" indent="0">
              <a:buFont typeface="Arial" charset="0"/>
              <a:buNone/>
              <a:defRPr/>
            </a:pPr>
            <a:r>
              <a:rPr lang="en-US" dirty="0">
                <a:ea typeface="ＭＳ Ｐゴシック" charset="0"/>
                <a:cs typeface="ＭＳ Ｐゴシック" charset="0"/>
              </a:rPr>
              <a:t>				Groucho Marx</a:t>
            </a:r>
          </a:p>
          <a:p>
            <a:pPr>
              <a:defRPr/>
            </a:pPr>
            <a:endParaRPr lang="en-US" dirty="0">
              <a:ea typeface="ＭＳ Ｐゴシック" charset="0"/>
              <a:cs typeface="ＭＳ Ｐゴシック" charset="0"/>
            </a:endParaRPr>
          </a:p>
        </p:txBody>
      </p:sp>
      <p:pic>
        <p:nvPicPr>
          <p:cNvPr id="1024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0" y="228600"/>
            <a:ext cx="25908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24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507E662E-7730-C640-907B-D9E90A2F37C6}" type="slidenum">
              <a:rPr lang="en-US" sz="1200">
                <a:solidFill>
                  <a:srgbClr val="898989"/>
                </a:solidFill>
              </a:rPr>
              <a:pPr/>
              <a:t>5</a:t>
            </a:fld>
            <a:endParaRPr lang="en-US" sz="1200">
              <a:solidFill>
                <a:srgbClr val="898989"/>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US">
              <a:latin typeface="Calibri" charset="0"/>
              <a:ea typeface="MS PGothic" charset="0"/>
            </a:endParaRPr>
          </a:p>
        </p:txBody>
      </p:sp>
      <p:sp>
        <p:nvSpPr>
          <p:cNvPr id="4" name="TextBox 3"/>
          <p:cNvSpPr txBox="1">
            <a:spLocks noChangeArrowheads="1"/>
          </p:cNvSpPr>
          <p:nvPr/>
        </p:nvSpPr>
        <p:spPr bwMode="auto">
          <a:xfrm rot="-960000">
            <a:off x="4592638" y="4702175"/>
            <a:ext cx="3810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en-US" sz="4000"/>
              <a:t>OR DOES IT???</a:t>
            </a:r>
          </a:p>
        </p:txBody>
      </p:sp>
      <p:sp>
        <p:nvSpPr>
          <p:cNvPr id="1229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E8FE8CC2-3236-8046-A316-9E0736FC8F45}" type="slidenum">
              <a:rPr lang="en-US" sz="1200">
                <a:solidFill>
                  <a:srgbClr val="898989"/>
                </a:solidFill>
              </a:rPr>
              <a:pPr/>
              <a:t>6</a:t>
            </a:fld>
            <a:endParaRPr lang="en-US" sz="1200">
              <a:solidFill>
                <a:srgbClr val="898989"/>
              </a:solidFill>
            </a:endParaRPr>
          </a:p>
        </p:txBody>
      </p:sp>
      <p:pic>
        <p:nvPicPr>
          <p:cNvPr id="12291"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0" y="0"/>
            <a:ext cx="9144000" cy="6858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idx="1"/>
          </p:nvPr>
        </p:nvSpPr>
        <p:spPr>
          <a:xfrm>
            <a:off x="228600" y="457200"/>
            <a:ext cx="8763000" cy="6248400"/>
          </a:xfrm>
        </p:spPr>
        <p:txBody>
          <a:bodyPr/>
          <a:lstStyle/>
          <a:p>
            <a:pPr marL="109538" indent="0">
              <a:lnSpc>
                <a:spcPct val="80000"/>
              </a:lnSpc>
              <a:buFont typeface="Arial" charset="0"/>
              <a:buNone/>
            </a:pPr>
            <a:endParaRPr lang="en-US" sz="3000">
              <a:latin typeface="Calibri" charset="0"/>
              <a:ea typeface="MS PGothic" charset="0"/>
            </a:endParaRPr>
          </a:p>
          <a:p>
            <a:pPr marL="109538" indent="0">
              <a:lnSpc>
                <a:spcPct val="80000"/>
              </a:lnSpc>
              <a:buFont typeface="Arial" charset="0"/>
              <a:buNone/>
            </a:pPr>
            <a:r>
              <a:rPr lang="en-US" sz="3000">
                <a:latin typeface="Calibri" charset="0"/>
                <a:ea typeface="MS PGothic" charset="0"/>
              </a:rPr>
              <a:t>         Rev. Barbara Wells ten Hove:</a:t>
            </a:r>
          </a:p>
          <a:p>
            <a:pPr marL="109538" indent="0">
              <a:lnSpc>
                <a:spcPct val="80000"/>
              </a:lnSpc>
              <a:buFont typeface="Arial" charset="0"/>
              <a:buNone/>
            </a:pPr>
            <a:r>
              <a:rPr lang="en-US" sz="3000">
                <a:latin typeface="Calibri" charset="0"/>
                <a:ea typeface="MS PGothic" charset="0"/>
              </a:rPr>
              <a:t> </a:t>
            </a:r>
          </a:p>
          <a:p>
            <a:pPr marL="109538" indent="0">
              <a:lnSpc>
                <a:spcPct val="80000"/>
              </a:lnSpc>
              <a:buFont typeface="Arial" charset="0"/>
              <a:buNone/>
            </a:pPr>
            <a:r>
              <a:rPr lang="en-US" sz="3000">
                <a:latin typeface="Calibri" charset="0"/>
                <a:ea typeface="MS PGothic" charset="0"/>
              </a:rPr>
              <a:t>"Growing churches are churches where high expectations and serious commitment are the norm.  If we are to grow our UU churches for the future of our movement, we need to heed this call...In my experience, </a:t>
            </a:r>
            <a:r>
              <a:rPr lang="en-US" sz="4000">
                <a:latin typeface="Calibri" charset="0"/>
                <a:ea typeface="MS PGothic" charset="0"/>
              </a:rPr>
              <a:t>casual commitment to membership translates into indifferent support for the church in all areas from volunteerism to financial support.  </a:t>
            </a:r>
          </a:p>
          <a:p>
            <a:pPr marL="109538" indent="0">
              <a:lnSpc>
                <a:spcPct val="80000"/>
              </a:lnSpc>
              <a:buFont typeface="Wingdings" charset="0"/>
              <a:buNone/>
            </a:pPr>
            <a:r>
              <a:rPr lang="en-US" sz="3000">
                <a:latin typeface="Calibri" charset="0"/>
                <a:ea typeface="MS PGothic" charset="0"/>
              </a:rPr>
              <a:t>						</a:t>
            </a:r>
          </a:p>
          <a:p>
            <a:pPr marL="109538" indent="0">
              <a:lnSpc>
                <a:spcPct val="80000"/>
              </a:lnSpc>
              <a:buFont typeface="Wingdings" charset="0"/>
              <a:buNone/>
            </a:pPr>
            <a:r>
              <a:rPr lang="en-US" sz="3000">
                <a:latin typeface="Calibri" charset="0"/>
                <a:ea typeface="MS PGothic" charset="0"/>
              </a:rPr>
              <a:t>									</a:t>
            </a:r>
            <a:r>
              <a:rPr lang="en-US" sz="2200">
                <a:latin typeface="Calibri" charset="0"/>
                <a:ea typeface="MS PGothic" charset="0"/>
              </a:rPr>
              <a:t>		</a:t>
            </a:r>
          </a:p>
        </p:txBody>
      </p:sp>
      <p:sp>
        <p:nvSpPr>
          <p:cNvPr id="1433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DE121869-02C0-2241-B462-C22379775C41}" type="slidenum">
              <a:rPr lang="en-US" sz="1200">
                <a:solidFill>
                  <a:srgbClr val="898989"/>
                </a:solidFill>
              </a:rPr>
              <a:pPr/>
              <a:t>7</a:t>
            </a:fld>
            <a:endParaRPr lang="en-US" sz="1200">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5313" y="90488"/>
            <a:ext cx="8308975" cy="879475"/>
          </a:xfrm>
        </p:spPr>
        <p:txBody>
          <a:bodyPr rtlCol="0">
            <a:normAutofit fontScale="90000"/>
          </a:bodyPr>
          <a:lstStyle/>
          <a:p>
            <a:pPr eaLnBrk="1" fontAlgn="auto" hangingPunct="1">
              <a:spcAft>
                <a:spcPts val="0"/>
              </a:spcAft>
              <a:defRPr/>
            </a:pPr>
            <a:r>
              <a:rPr lang="en-US" dirty="0" smtClean="0">
                <a:ea typeface="+mj-ea"/>
                <a:cs typeface="+mj-cs"/>
              </a:rPr>
              <a:t>Defining the Environment</a:t>
            </a:r>
            <a:br>
              <a:rPr lang="en-US" dirty="0" smtClean="0">
                <a:ea typeface="+mj-ea"/>
                <a:cs typeface="+mj-cs"/>
              </a:rPr>
            </a:br>
            <a:endParaRPr lang="en-US" sz="2700" i="1" dirty="0" smtClean="0">
              <a:ea typeface="+mj-ea"/>
              <a:cs typeface="+mj-cs"/>
            </a:endParaRPr>
          </a:p>
        </p:txBody>
      </p:sp>
      <p:sp>
        <p:nvSpPr>
          <p:cNvPr id="3074" name="TextBox 3"/>
          <p:cNvSpPr txBox="1">
            <a:spLocks noChangeArrowheads="1"/>
          </p:cNvSpPr>
          <p:nvPr/>
        </p:nvSpPr>
        <p:spPr bwMode="auto">
          <a:xfrm>
            <a:off x="287338" y="1585913"/>
            <a:ext cx="8707437"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en-US" sz="2800" b="1" i="1" dirty="0"/>
              <a:t>What Has Changed?</a:t>
            </a:r>
          </a:p>
          <a:p>
            <a:pPr eaLnBrk="1" hangingPunct="1">
              <a:buFont typeface="Calibri" charset="0"/>
              <a:buAutoNum type="arabicPeriod"/>
            </a:pPr>
            <a:r>
              <a:rPr lang="en-US" sz="2400" b="1" dirty="0"/>
              <a:t>The proportion of un-churched people is on the rise.</a:t>
            </a:r>
          </a:p>
          <a:p>
            <a:pPr eaLnBrk="1" hangingPunct="1">
              <a:buFont typeface="Calibri" charset="0"/>
              <a:buAutoNum type="arabicPeriod"/>
            </a:pPr>
            <a:r>
              <a:rPr lang="en-US" sz="2400" b="1" dirty="0"/>
              <a:t>We have much more competition from worthy causes</a:t>
            </a:r>
          </a:p>
          <a:p>
            <a:pPr eaLnBrk="1" hangingPunct="1">
              <a:buFont typeface="Calibri" charset="0"/>
              <a:buAutoNum type="arabicPeriod"/>
            </a:pPr>
            <a:r>
              <a:rPr lang="en-US" sz="2400" b="1" dirty="0"/>
              <a:t>People are busier and have more distractions</a:t>
            </a:r>
          </a:p>
          <a:p>
            <a:pPr eaLnBrk="1" hangingPunct="1">
              <a:buFont typeface="Calibri" charset="0"/>
              <a:buAutoNum type="arabicPeriod"/>
            </a:pPr>
            <a:r>
              <a:rPr lang="en-US" sz="2400" b="1" dirty="0"/>
              <a:t>People expect information and stimulation in more ways</a:t>
            </a:r>
          </a:p>
          <a:p>
            <a:pPr eaLnBrk="1" hangingPunct="1"/>
            <a:endParaRPr lang="en-US" sz="1200" b="1" dirty="0"/>
          </a:p>
          <a:p>
            <a:pPr eaLnBrk="1" hangingPunct="1"/>
            <a:r>
              <a:rPr lang="en-US" sz="2800" b="1" i="1" dirty="0"/>
              <a:t>What Remains Constant?</a:t>
            </a:r>
          </a:p>
          <a:p>
            <a:pPr eaLnBrk="1" hangingPunct="1">
              <a:buFont typeface="Calibri" charset="0"/>
              <a:buAutoNum type="arabicPeriod"/>
            </a:pPr>
            <a:r>
              <a:rPr lang="en-US" sz="2400" b="1" dirty="0"/>
              <a:t>The basic functions of a congregation remain – just added to</a:t>
            </a:r>
          </a:p>
          <a:p>
            <a:pPr eaLnBrk="1" hangingPunct="1">
              <a:buFont typeface="Calibri" charset="0"/>
              <a:buAutoNum type="arabicPeriod"/>
            </a:pPr>
            <a:r>
              <a:rPr lang="en-US" sz="2400" b="1" dirty="0"/>
              <a:t>A certain level of stability and organization is usually necessary</a:t>
            </a:r>
          </a:p>
          <a:p>
            <a:pPr eaLnBrk="1" hangingPunct="1">
              <a:buFont typeface="Calibri" charset="0"/>
              <a:buAutoNum type="arabicPeriod"/>
            </a:pPr>
            <a:r>
              <a:rPr lang="en-US" sz="2400" b="1" dirty="0"/>
              <a:t>Sunday morning remains key – just not the only key</a:t>
            </a:r>
          </a:p>
          <a:p>
            <a:pPr eaLnBrk="1" hangingPunct="1">
              <a:buFont typeface="Calibri" charset="0"/>
              <a:buAutoNum type="arabicPeriod"/>
            </a:pPr>
            <a:r>
              <a:rPr lang="en-US" sz="2400" b="1" dirty="0"/>
              <a:t>Churches are still primary charitable fund raisers</a:t>
            </a:r>
            <a:endParaRPr lang="en-US" b="1" dirty="0"/>
          </a:p>
          <a:p>
            <a:pPr eaLnBrk="1" hangingPunct="1"/>
            <a:endParaRPr lang="en-US" sz="1200" b="1" dirty="0"/>
          </a:p>
          <a:p>
            <a:pPr eaLnBrk="1" hangingPunct="1"/>
            <a:r>
              <a:rPr lang="en-US" sz="2800" b="1" dirty="0"/>
              <a:t>How Much of This Is About Forecasting and Managing Change, Rather than the Specific Changes?</a:t>
            </a:r>
          </a:p>
        </p:txBody>
      </p:sp>
      <p:grpSp>
        <p:nvGrpSpPr>
          <p:cNvPr id="16388" name="Group 4"/>
          <p:cNvGrpSpPr>
            <a:grpSpLocks/>
          </p:cNvGrpSpPr>
          <p:nvPr/>
        </p:nvGrpSpPr>
        <p:grpSpPr bwMode="auto">
          <a:xfrm>
            <a:off x="1525588" y="669925"/>
            <a:ext cx="2505075" cy="938213"/>
            <a:chOff x="1221376" y="578116"/>
            <a:chExt cx="2176728" cy="937675"/>
          </a:xfrm>
        </p:grpSpPr>
        <p:sp>
          <p:nvSpPr>
            <p:cNvPr id="3" name="Sequential Access Storage 2"/>
            <p:cNvSpPr/>
            <p:nvPr/>
          </p:nvSpPr>
          <p:spPr>
            <a:xfrm rot="21373196">
              <a:off x="1221376" y="578116"/>
              <a:ext cx="2176728" cy="744111"/>
            </a:xfrm>
            <a:prstGeom prst="flowChartMagneticTape">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en-US"/>
            </a:p>
          </p:txBody>
        </p:sp>
        <p:sp>
          <p:nvSpPr>
            <p:cNvPr id="16392" name="TextBox 3"/>
            <p:cNvSpPr txBox="1">
              <a:spLocks noChangeArrowheads="1"/>
            </p:cNvSpPr>
            <p:nvPr/>
          </p:nvSpPr>
          <p:spPr bwMode="auto">
            <a:xfrm rot="-193478">
              <a:off x="1391217" y="592083"/>
              <a:ext cx="1879921" cy="923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ctr" eaLnBrk="1" hangingPunct="1"/>
              <a:r>
                <a:rPr lang="en-US" sz="1800" b="1"/>
                <a:t>I’m lost, but I’m making record time!</a:t>
              </a:r>
            </a:p>
          </p:txBody>
        </p:sp>
      </p:grpSp>
      <p:pic>
        <p:nvPicPr>
          <p:cNvPr id="16389" name="Picture 3"/>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4202113" y="584200"/>
            <a:ext cx="18669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DAEA4A1A-C5C3-0243-BBDB-A6C61E521327}" type="slidenum">
              <a:rPr lang="en-US" sz="1200">
                <a:solidFill>
                  <a:srgbClr val="898989"/>
                </a:solidFill>
              </a:rPr>
              <a:pPr/>
              <a:t>8</a:t>
            </a:fld>
            <a:endParaRPr lang="en-US" sz="1200">
              <a:solidFill>
                <a:srgbClr val="898989"/>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3074">
                                            <p:txEl>
                                              <p:pRg st="1" end="1"/>
                                            </p:txEl>
                                          </p:spTgt>
                                        </p:tgtEl>
                                        <p:attrNameLst>
                                          <p:attrName>style.visibility</p:attrName>
                                        </p:attrNameLst>
                                      </p:cBhvr>
                                      <p:to>
                                        <p:strVal val="visible"/>
                                      </p:to>
                                    </p:set>
                                    <p:animEffect transition="in" filter="dissolve">
                                      <p:cBhvr>
                                        <p:cTn id="11" dur="500"/>
                                        <p:tgtEl>
                                          <p:spTgt spid="3074">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3074">
                                            <p:txEl>
                                              <p:pRg st="2" end="2"/>
                                            </p:txEl>
                                          </p:spTgt>
                                        </p:tgtEl>
                                        <p:attrNameLst>
                                          <p:attrName>style.visibility</p:attrName>
                                        </p:attrNameLst>
                                      </p:cBhvr>
                                      <p:to>
                                        <p:strVal val="visible"/>
                                      </p:to>
                                    </p:set>
                                    <p:animEffect transition="in" filter="dissolve">
                                      <p:cBhvr>
                                        <p:cTn id="16" dur="500"/>
                                        <p:tgtEl>
                                          <p:spTgt spid="3074">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3074">
                                            <p:txEl>
                                              <p:pRg st="3" end="3"/>
                                            </p:txEl>
                                          </p:spTgt>
                                        </p:tgtEl>
                                        <p:attrNameLst>
                                          <p:attrName>style.visibility</p:attrName>
                                        </p:attrNameLst>
                                      </p:cBhvr>
                                      <p:to>
                                        <p:strVal val="visible"/>
                                      </p:to>
                                    </p:set>
                                    <p:animEffect transition="in" filter="dissolve">
                                      <p:cBhvr>
                                        <p:cTn id="21" dur="500"/>
                                        <p:tgtEl>
                                          <p:spTgt spid="3074">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3074">
                                            <p:txEl>
                                              <p:pRg st="4" end="4"/>
                                            </p:txEl>
                                          </p:spTgt>
                                        </p:tgtEl>
                                        <p:attrNameLst>
                                          <p:attrName>style.visibility</p:attrName>
                                        </p:attrNameLst>
                                      </p:cBhvr>
                                      <p:to>
                                        <p:strVal val="visible"/>
                                      </p:to>
                                    </p:set>
                                    <p:animEffect transition="in" filter="dissolve">
                                      <p:cBhvr>
                                        <p:cTn id="26" dur="500"/>
                                        <p:tgtEl>
                                          <p:spTgt spid="3074">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074">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3074">
                                            <p:txEl>
                                              <p:pRg st="7" end="7"/>
                                            </p:txEl>
                                          </p:spTgt>
                                        </p:tgtEl>
                                        <p:attrNameLst>
                                          <p:attrName>style.visibility</p:attrName>
                                        </p:attrNameLst>
                                      </p:cBhvr>
                                      <p:to>
                                        <p:strVal val="visible"/>
                                      </p:to>
                                    </p:set>
                                    <p:animEffect transition="in" filter="dissolve">
                                      <p:cBhvr>
                                        <p:cTn id="35" dur="500"/>
                                        <p:tgtEl>
                                          <p:spTgt spid="3074">
                                            <p:txEl>
                                              <p:pRg st="7" end="7"/>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nodeType="clickEffect">
                                  <p:stCondLst>
                                    <p:cond delay="0"/>
                                  </p:stCondLst>
                                  <p:childTnLst>
                                    <p:set>
                                      <p:cBhvr>
                                        <p:cTn id="39" dur="1" fill="hold">
                                          <p:stCondLst>
                                            <p:cond delay="0"/>
                                          </p:stCondLst>
                                        </p:cTn>
                                        <p:tgtEl>
                                          <p:spTgt spid="3074">
                                            <p:txEl>
                                              <p:pRg st="8" end="8"/>
                                            </p:txEl>
                                          </p:spTgt>
                                        </p:tgtEl>
                                        <p:attrNameLst>
                                          <p:attrName>style.visibility</p:attrName>
                                        </p:attrNameLst>
                                      </p:cBhvr>
                                      <p:to>
                                        <p:strVal val="visible"/>
                                      </p:to>
                                    </p:set>
                                    <p:animEffect transition="in" filter="dissolve">
                                      <p:cBhvr>
                                        <p:cTn id="40" dur="500"/>
                                        <p:tgtEl>
                                          <p:spTgt spid="3074">
                                            <p:txEl>
                                              <p:pRg st="8" end="8"/>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nodeType="clickEffect">
                                  <p:stCondLst>
                                    <p:cond delay="0"/>
                                  </p:stCondLst>
                                  <p:childTnLst>
                                    <p:set>
                                      <p:cBhvr>
                                        <p:cTn id="44" dur="1" fill="hold">
                                          <p:stCondLst>
                                            <p:cond delay="0"/>
                                          </p:stCondLst>
                                        </p:cTn>
                                        <p:tgtEl>
                                          <p:spTgt spid="3074">
                                            <p:txEl>
                                              <p:pRg st="9" end="9"/>
                                            </p:txEl>
                                          </p:spTgt>
                                        </p:tgtEl>
                                        <p:attrNameLst>
                                          <p:attrName>style.visibility</p:attrName>
                                        </p:attrNameLst>
                                      </p:cBhvr>
                                      <p:to>
                                        <p:strVal val="visible"/>
                                      </p:to>
                                    </p:set>
                                    <p:animEffect transition="in" filter="dissolve">
                                      <p:cBhvr>
                                        <p:cTn id="45" dur="500"/>
                                        <p:tgtEl>
                                          <p:spTgt spid="3074">
                                            <p:txEl>
                                              <p:pRg st="9" end="9"/>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nodeType="clickEffect">
                                  <p:stCondLst>
                                    <p:cond delay="0"/>
                                  </p:stCondLst>
                                  <p:childTnLst>
                                    <p:set>
                                      <p:cBhvr>
                                        <p:cTn id="49" dur="1" fill="hold">
                                          <p:stCondLst>
                                            <p:cond delay="0"/>
                                          </p:stCondLst>
                                        </p:cTn>
                                        <p:tgtEl>
                                          <p:spTgt spid="3074">
                                            <p:txEl>
                                              <p:pRg st="10" end="10"/>
                                            </p:txEl>
                                          </p:spTgt>
                                        </p:tgtEl>
                                        <p:attrNameLst>
                                          <p:attrName>style.visibility</p:attrName>
                                        </p:attrNameLst>
                                      </p:cBhvr>
                                      <p:to>
                                        <p:strVal val="visible"/>
                                      </p:to>
                                    </p:set>
                                    <p:animEffect transition="in" filter="dissolve">
                                      <p:cBhvr>
                                        <p:cTn id="50" dur="500"/>
                                        <p:tgtEl>
                                          <p:spTgt spid="3074">
                                            <p:txEl>
                                              <p:pRg st="10" end="10"/>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307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7E5716B0-3AD9-7943-B89B-85DA7D281F04}" type="slidenum">
              <a:rPr lang="en-US" sz="1200">
                <a:solidFill>
                  <a:srgbClr val="898989"/>
                </a:solidFill>
              </a:rPr>
              <a:pPr/>
              <a:t>9</a:t>
            </a:fld>
            <a:endParaRPr lang="en-US" sz="1200">
              <a:solidFill>
                <a:srgbClr val="898989"/>
              </a:solidFill>
            </a:endParaRPr>
          </a:p>
        </p:txBody>
      </p:sp>
      <p:pic>
        <p:nvPicPr>
          <p:cNvPr id="18435"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30163"/>
            <a:ext cx="9144000" cy="682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advTm="37064">
        <p15:prstTrans prst="origami"/>
      </p:transition>
    </mc:Choice>
    <mc:Fallback>
      <p:transition xmlns:p14="http://schemas.microsoft.com/office/powerpoint/2010/main" spd="slow" advTm="37064">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611</TotalTime>
  <Words>1902</Words>
  <Application>Microsoft Macintosh PowerPoint</Application>
  <PresentationFormat>On-screen Show (4:3)</PresentationFormat>
  <Paragraphs>258</Paragraphs>
  <Slides>27</Slides>
  <Notes>20</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Theme</vt:lpstr>
      <vt:lpstr>1_Office Theme</vt:lpstr>
      <vt:lpstr>Committing Time and Treasure in the “Beyond” Community</vt:lpstr>
      <vt:lpstr>PowerPoint Presentation</vt:lpstr>
      <vt:lpstr>What does membership mean in our Unitarian Universalist Congregations?</vt:lpstr>
      <vt:lpstr>Many visitors resist membership…</vt:lpstr>
      <vt:lpstr>PowerPoint Presentation</vt:lpstr>
      <vt:lpstr>PowerPoint Presentation</vt:lpstr>
      <vt:lpstr>PowerPoint Presentation</vt:lpstr>
      <vt:lpstr>Defining the Environment </vt:lpstr>
      <vt:lpstr>PowerPoint Presentation</vt:lpstr>
      <vt:lpstr>Who Are We Looking to Attract?</vt:lpstr>
      <vt:lpstr>Who Else, Churches or Others, Is Doing This Well?</vt:lpstr>
      <vt:lpstr>What Constituted Deep Space 9 and What Made it Work? </vt:lpstr>
      <vt:lpstr>How Congregations Traditionally  See the World</vt:lpstr>
      <vt:lpstr>Who Else?</vt:lpstr>
      <vt:lpstr>How Adaptive Organizations See the World</vt:lpstr>
      <vt:lpstr>Best Practices from Others</vt:lpstr>
      <vt:lpstr>Best Practices from Others</vt:lpstr>
      <vt:lpstr>Best Practices from Others</vt:lpstr>
      <vt:lpstr>Best Practices from Others</vt:lpstr>
      <vt:lpstr>Best Practices from Others</vt:lpstr>
      <vt:lpstr>We CAN focus without getting carried away</vt:lpstr>
      <vt:lpstr>PowerPoint Presentation</vt:lpstr>
      <vt:lpstr>Best Practices from UU Congregations</vt:lpstr>
      <vt:lpstr>So, What Do You Need to Excel in This?</vt:lpstr>
      <vt:lpstr>PowerPoint Presentation</vt:lpstr>
      <vt:lpstr>"Inclusion is not bringing people into what already exists, it is making a new space, a better space for everyone.“  Rachel Olivero </vt:lpstr>
      <vt:lpstr>How to Reach Us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Committing Time and Treasure in the “Beyond” Community</dc:title>
  <dc:creator>Bill Clontz</dc:creator>
  <cp:lastModifiedBy>Kasey Kruser</cp:lastModifiedBy>
  <cp:revision>67</cp:revision>
  <dcterms:created xsi:type="dcterms:W3CDTF">2014-04-24T22:10:02Z</dcterms:created>
  <dcterms:modified xsi:type="dcterms:W3CDTF">2014-07-02T17:46:48Z</dcterms:modified>
</cp:coreProperties>
</file>