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0" r:id="rId2"/>
    <p:sldId id="289" r:id="rId3"/>
    <p:sldId id="318" r:id="rId4"/>
    <p:sldId id="291" r:id="rId5"/>
    <p:sldId id="359" r:id="rId6"/>
    <p:sldId id="360" r:id="rId7"/>
    <p:sldId id="361" r:id="rId8"/>
    <p:sldId id="363" r:id="rId9"/>
    <p:sldId id="362" r:id="rId10"/>
    <p:sldId id="364" r:id="rId11"/>
    <p:sldId id="365" r:id="rId12"/>
    <p:sldId id="366" r:id="rId13"/>
    <p:sldId id="367" r:id="rId14"/>
    <p:sldId id="3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30" autoAdjust="0"/>
    <p:restoredTop sz="94660"/>
  </p:normalViewPr>
  <p:slideViewPr>
    <p:cSldViewPr>
      <p:cViewPr varScale="1">
        <p:scale>
          <a:sx n="117" d="100"/>
          <a:sy n="117" d="100"/>
        </p:scale>
        <p:origin x="-16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C0FAE2-4A58-4AB5-82D1-C8257B39CE21}" type="datetimeFigureOut">
              <a:rPr lang="en-US" smtClean="0"/>
              <a:t>9/24/2015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F3E2D-D104-4890-BE30-C410E604ACCD}" type="slidenum">
              <a:rPr lang="en-US" smtClean="0"/>
              <a:t>‹#›</a:t>
            </a:fld>
            <a:endParaRPr lang="en-US"/>
          </a:p>
        </p:txBody>
      </p:sp>
    </p:spTree>
    <p:extLst>
      <p:ext uri="{BB962C8B-B14F-4D97-AF65-F5344CB8AC3E}">
        <p14:creationId xmlns:p14="http://schemas.microsoft.com/office/powerpoint/2010/main" val="71722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fuze.me/23164959"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fuze.me/23165003"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PAT</a:t>
            </a:r>
          </a:p>
        </p:txBody>
      </p:sp>
      <p:sp>
        <p:nvSpPr>
          <p:cNvPr id="4" name="Slide Number Placeholder 3"/>
          <p:cNvSpPr>
            <a:spLocks noGrp="1"/>
          </p:cNvSpPr>
          <p:nvPr>
            <p:ph type="sldNum" sz="quarter" idx="5"/>
          </p:nvPr>
        </p:nvSpPr>
        <p:spPr/>
        <p:txBody>
          <a:bodyPr/>
          <a:lstStyle/>
          <a:p>
            <a:pPr>
              <a:defRPr/>
            </a:pPr>
            <a:fld id="{E6765C4F-0550-481C-8CAC-BF2F613964C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smtClean="0"/>
              <a:t>Tuesday, April 29</a:t>
            </a:r>
            <a:endParaRPr lang="en-US" altLang="en-US" smtClean="0"/>
          </a:p>
          <a:p>
            <a:r>
              <a:rPr lang="en-US" altLang="en-US" b="1" smtClean="0"/>
              <a:t>1 pm Eastern / 10 am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3"/>
              </a:rPr>
              <a:t>http://fuze.me/23164959</a:t>
            </a:r>
            <a:r>
              <a:rPr lang="en-US" altLang="en-US" b="1" smtClean="0"/>
              <a:t> </a:t>
            </a:r>
            <a:endParaRPr lang="en-US" altLang="en-US" smtClean="0"/>
          </a:p>
          <a:p>
            <a:r>
              <a:rPr lang="en-US" altLang="en-US" b="1" smtClean="0"/>
              <a:t>phone: (201) 479-4595   meeting #23164959</a:t>
            </a:r>
            <a:endParaRPr lang="en-US" altLang="en-US" smtClean="0"/>
          </a:p>
          <a:p>
            <a:r>
              <a:rPr lang="en-US" altLang="en-US" b="1" smtClean="0"/>
              <a:t> </a:t>
            </a:r>
            <a:endParaRPr lang="en-US" altLang="en-US" smtClean="0"/>
          </a:p>
          <a:p>
            <a:r>
              <a:rPr lang="en-US" altLang="en-US" b="1" smtClean="0"/>
              <a:t>OR</a:t>
            </a:r>
            <a:endParaRPr lang="en-US" altLang="en-US" smtClean="0"/>
          </a:p>
          <a:p>
            <a:r>
              <a:rPr lang="en-US" altLang="en-US" b="1" smtClean="0"/>
              <a:t> </a:t>
            </a:r>
            <a:endParaRPr lang="en-US" altLang="en-US" smtClean="0"/>
          </a:p>
          <a:p>
            <a:r>
              <a:rPr lang="en-US" altLang="en-US" b="1" smtClean="0"/>
              <a:t>Wednesday, April 30</a:t>
            </a:r>
            <a:endParaRPr lang="en-US" altLang="en-US" smtClean="0"/>
          </a:p>
          <a:p>
            <a:r>
              <a:rPr lang="en-US" altLang="en-US" b="1" smtClean="0"/>
              <a:t>9 pm Eastern / 6 pm Pacific</a:t>
            </a:r>
            <a:endParaRPr lang="en-US" altLang="en-US" smtClean="0"/>
          </a:p>
          <a:p>
            <a:r>
              <a:rPr lang="en-US" altLang="en-US" b="1" smtClean="0"/>
              <a:t>Fuze meeting</a:t>
            </a:r>
            <a:endParaRPr lang="en-US" altLang="en-US" smtClean="0"/>
          </a:p>
          <a:p>
            <a:r>
              <a:rPr lang="en-US" altLang="en-US" b="1" smtClean="0"/>
              <a:t>URL:  </a:t>
            </a:r>
            <a:r>
              <a:rPr lang="en-US" altLang="en-US" b="1" u="sng" smtClean="0">
                <a:hlinkClick r:id="rId4"/>
              </a:rPr>
              <a:t>http://fuze.me/23165003</a:t>
            </a:r>
            <a:r>
              <a:rPr lang="en-US" altLang="en-US" b="1" smtClean="0"/>
              <a:t> </a:t>
            </a:r>
            <a:endParaRPr lang="en-US" altLang="en-US" smtClean="0"/>
          </a:p>
          <a:p>
            <a:r>
              <a:rPr lang="en-US" altLang="en-US" b="1" smtClean="0"/>
              <a:t>phone: (201) 479-4595   meeting #23165003</a:t>
            </a:r>
            <a:endParaRPr lang="en-US" altLang="en-US" smtClean="0"/>
          </a:p>
        </p:txBody>
      </p:sp>
      <p:sp>
        <p:nvSpPr>
          <p:cNvPr id="4" name="Slide Number Placeholder 3"/>
          <p:cNvSpPr>
            <a:spLocks noGrp="1"/>
          </p:cNvSpPr>
          <p:nvPr>
            <p:ph type="sldNum" sz="quarter" idx="5"/>
          </p:nvPr>
        </p:nvSpPr>
        <p:spPr/>
        <p:txBody>
          <a:bodyPr/>
          <a:lstStyle/>
          <a:p>
            <a:pPr>
              <a:defRPr/>
            </a:pPr>
            <a:fld id="{6C340E1A-7E77-4307-88CB-66A94F092C85}"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FBCEF-631B-4440-AEC6-9EF0DC86F7B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588456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BCEF-631B-4440-AEC6-9EF0DC86F7B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24325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BCEF-631B-4440-AEC6-9EF0DC86F7B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75058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FBCEF-631B-4440-AEC6-9EF0DC86F7B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29924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FBCEF-631B-4440-AEC6-9EF0DC86F7B1}"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56817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FBCEF-631B-4440-AEC6-9EF0DC86F7B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624453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FBCEF-631B-4440-AEC6-9EF0DC86F7B1}"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08932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FBCEF-631B-4440-AEC6-9EF0DC86F7B1}" type="datetimeFigureOut">
              <a:rPr lang="en-US" smtClean="0"/>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396033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FBCEF-631B-4440-AEC6-9EF0DC86F7B1}"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152850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609807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FBCEF-631B-4440-AEC6-9EF0DC86F7B1}"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1D13B-937D-4484-862F-E4A2B7A231F2}" type="slidenum">
              <a:rPr lang="en-US" smtClean="0"/>
              <a:t>‹#›</a:t>
            </a:fld>
            <a:endParaRPr lang="en-US"/>
          </a:p>
        </p:txBody>
      </p:sp>
    </p:spTree>
    <p:extLst>
      <p:ext uri="{BB962C8B-B14F-4D97-AF65-F5344CB8AC3E}">
        <p14:creationId xmlns:p14="http://schemas.microsoft.com/office/powerpoint/2010/main" val="2701961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FBCEF-631B-4440-AEC6-9EF0DC86F7B1}" type="datetimeFigureOut">
              <a:rPr lang="en-US" smtClean="0"/>
              <a:t>9/24/2015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1D13B-937D-4484-862F-E4A2B7A231F2}" type="slidenum">
              <a:rPr lang="en-US" smtClean="0"/>
              <a:t>‹#›</a:t>
            </a:fld>
            <a:endParaRPr lang="en-US"/>
          </a:p>
        </p:txBody>
      </p:sp>
    </p:spTree>
    <p:extLst>
      <p:ext uri="{BB962C8B-B14F-4D97-AF65-F5344CB8AC3E}">
        <p14:creationId xmlns:p14="http://schemas.microsoft.com/office/powerpoint/2010/main" val="3074050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990600" y="990600"/>
            <a:ext cx="7239000" cy="4343400"/>
          </a:xfrm>
        </p:spPr>
        <p:txBody>
          <a:bodyPr>
            <a:normAutofit lnSpcReduction="10000"/>
          </a:bodyPr>
          <a:lstStyle/>
          <a:p>
            <a:pPr>
              <a:defRPr/>
            </a:pPr>
            <a:endParaRPr lang="en-US" i="1" dirty="0" smtClean="0">
              <a:solidFill>
                <a:schemeClr val="tx1"/>
              </a:solidFill>
            </a:endParaRPr>
          </a:p>
          <a:p>
            <a:pPr>
              <a:defRPr/>
            </a:pPr>
            <a:r>
              <a:rPr lang="en-US" i="1" dirty="0" smtClean="0">
                <a:solidFill>
                  <a:schemeClr val="tx1"/>
                </a:solidFill>
              </a:rPr>
              <a:t>Just Mercy: A Story of Justice and Redemption</a:t>
            </a:r>
          </a:p>
          <a:p>
            <a:pPr>
              <a:defRPr/>
            </a:pPr>
            <a:r>
              <a:rPr lang="en-US" b="1" dirty="0" smtClean="0">
                <a:solidFill>
                  <a:schemeClr val="tx1"/>
                </a:solidFill>
              </a:rPr>
              <a:t>2015-16 UUA Common Read</a:t>
            </a:r>
          </a:p>
          <a:p>
            <a:pPr>
              <a:defRPr/>
            </a:pPr>
            <a:endParaRPr lang="en-US" b="1" dirty="0" smtClean="0">
              <a:solidFill>
                <a:schemeClr val="tx1"/>
              </a:solidFill>
            </a:endParaRPr>
          </a:p>
          <a:p>
            <a:pPr>
              <a:defRPr/>
            </a:pPr>
            <a:r>
              <a:rPr lang="en-US" b="1" dirty="0" smtClean="0">
                <a:solidFill>
                  <a:schemeClr val="tx1"/>
                </a:solidFill>
              </a:rPr>
              <a:t>DISCUSSION GUIDE QUESTIONS AND PROMPTS</a:t>
            </a:r>
            <a:r>
              <a:rPr lang="en-US" dirty="0" smtClean="0">
                <a:solidFill>
                  <a:schemeClr val="tx1"/>
                </a:solidFill>
              </a:rPr>
              <a:t/>
            </a:r>
            <a:br>
              <a:rPr lang="en-US" dirty="0" smtClean="0">
                <a:solidFill>
                  <a:schemeClr val="tx1"/>
                </a:solidFill>
              </a:rPr>
            </a:br>
            <a:endParaRPr lang="en-US" dirty="0" smtClean="0">
              <a:solidFill>
                <a:schemeClr val="tx1"/>
              </a:solidFill>
            </a:endParaRPr>
          </a:p>
        </p:txBody>
      </p:sp>
    </p:spTree>
    <p:extLst>
      <p:ext uri="{BB962C8B-B14F-4D97-AF65-F5344CB8AC3E}">
        <p14:creationId xmlns:p14="http://schemas.microsoft.com/office/powerpoint/2010/main" val="694154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4572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83771" y="1077913"/>
            <a:ext cx="7772400" cy="2008188"/>
          </a:xfrm>
        </p:spPr>
        <p:txBody>
          <a:bodyPr>
            <a:normAutofit fontScale="90000"/>
          </a:bodyPr>
          <a:lstStyle/>
          <a:p>
            <a:pPr algn="ctr"/>
            <a:r>
              <a:rPr lang="en-US" sz="8000" dirty="0" smtClean="0"/>
              <a:t>Three SESSIONS</a:t>
            </a:r>
            <a:br>
              <a:rPr lang="en-US" sz="8000" dirty="0" smtClean="0"/>
            </a:br>
            <a:r>
              <a:rPr lang="en-US" sz="8000" dirty="0" smtClean="0"/>
              <a:t>(Session 2)</a:t>
            </a:r>
            <a:br>
              <a:rPr lang="en-US" sz="8000" dirty="0" smtClean="0"/>
            </a:br>
            <a:endParaRPr lang="en-US" sz="8000" dirty="0"/>
          </a:p>
        </p:txBody>
      </p:sp>
    </p:spTree>
    <p:extLst>
      <p:ext uri="{BB962C8B-B14F-4D97-AF65-F5344CB8AC3E}">
        <p14:creationId xmlns:p14="http://schemas.microsoft.com/office/powerpoint/2010/main" val="3285526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85000" lnSpcReduction="20000"/>
          </a:bodyPr>
          <a:lstStyle/>
          <a:p>
            <a:pPr>
              <a:defRPr/>
            </a:pPr>
            <a:r>
              <a:rPr lang="en-US" sz="1800" dirty="0" smtClean="0">
                <a:latin typeface="+mj-lt"/>
              </a:rPr>
              <a:t/>
            </a:r>
            <a:br>
              <a:rPr lang="en-US" sz="1800" dirty="0" smtClean="0">
                <a:latin typeface="+mj-lt"/>
              </a:rPr>
            </a:br>
            <a:r>
              <a:rPr lang="en-US" sz="4000" b="1" dirty="0" smtClean="0">
                <a:solidFill>
                  <a:schemeClr val="tx1"/>
                </a:solidFill>
                <a:latin typeface="+mj-lt"/>
              </a:rPr>
              <a:t>Questions</a:t>
            </a:r>
          </a:p>
          <a:p>
            <a:pPr>
              <a:defRPr/>
            </a:pPr>
            <a:endParaRPr lang="en-US" b="1" dirty="0" smtClean="0">
              <a:solidFill>
                <a:schemeClr val="tx1"/>
              </a:solidFill>
              <a:latin typeface="+mj-lt"/>
            </a:endParaRPr>
          </a:p>
          <a:p>
            <a:pPr lvl="1"/>
            <a:r>
              <a:rPr lang="en-US" dirty="0">
                <a:solidFill>
                  <a:schemeClr val="tx1"/>
                </a:solidFill>
              </a:rPr>
              <a:t>Where in Stevenson’s book did you see the seeds of restoration come to astonishing life? What stories or events stay with you</a:t>
            </a:r>
            <a:r>
              <a:rPr lang="en-US" dirty="0" smtClean="0">
                <a:solidFill>
                  <a:schemeClr val="tx1"/>
                </a:solidFill>
              </a:rPr>
              <a:t>? </a:t>
            </a:r>
          </a:p>
          <a:p>
            <a:pPr lvl="1"/>
            <a:endParaRPr lang="en-US" dirty="0">
              <a:solidFill>
                <a:schemeClr val="tx1"/>
              </a:solidFill>
            </a:endParaRPr>
          </a:p>
          <a:p>
            <a:pPr lvl="1"/>
            <a:r>
              <a:rPr lang="en-US" dirty="0">
                <a:solidFill>
                  <a:schemeClr val="tx1"/>
                </a:solidFill>
              </a:rPr>
              <a:t>What spiritual lessons do you draw from those who find their way to hope even in horrific circumstances? </a:t>
            </a:r>
            <a:endParaRPr lang="en-US" dirty="0" smtClean="0">
              <a:solidFill>
                <a:schemeClr val="tx1"/>
              </a:solidFill>
            </a:endParaRPr>
          </a:p>
          <a:p>
            <a:pPr lvl="1"/>
            <a:endParaRPr lang="en-US" dirty="0">
              <a:solidFill>
                <a:schemeClr val="tx1"/>
              </a:solidFill>
            </a:endParaRPr>
          </a:p>
          <a:p>
            <a:pPr lvl="1"/>
            <a:r>
              <a:rPr lang="en-US" dirty="0">
                <a:solidFill>
                  <a:schemeClr val="tx1"/>
                </a:solidFill>
              </a:rPr>
              <a:t>What spiritual lessons do you draw from the author’s tenacity in the face of what many might find overwhelming? </a:t>
            </a:r>
          </a:p>
          <a:p>
            <a:pPr>
              <a:defRPr/>
            </a:pPr>
            <a:endParaRPr lang="en-US" sz="4000" dirty="0">
              <a:solidFill>
                <a:schemeClr val="accent3">
                  <a:lumMod val="50000"/>
                </a:schemeClr>
              </a:solidFill>
            </a:endParaRPr>
          </a:p>
        </p:txBody>
      </p:sp>
    </p:spTree>
    <p:extLst>
      <p:ext uri="{BB962C8B-B14F-4D97-AF65-F5344CB8AC3E}">
        <p14:creationId xmlns:p14="http://schemas.microsoft.com/office/powerpoint/2010/main" val="3687784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4572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83771" y="1077913"/>
            <a:ext cx="7772400" cy="2008188"/>
          </a:xfrm>
        </p:spPr>
        <p:txBody>
          <a:bodyPr>
            <a:normAutofit fontScale="90000"/>
          </a:bodyPr>
          <a:lstStyle/>
          <a:p>
            <a:pPr algn="ctr"/>
            <a:r>
              <a:rPr lang="en-US" sz="8000" dirty="0" smtClean="0"/>
              <a:t>Three SESSIONS</a:t>
            </a:r>
            <a:br>
              <a:rPr lang="en-US" sz="8000" dirty="0" smtClean="0"/>
            </a:br>
            <a:r>
              <a:rPr lang="en-US" sz="8000" dirty="0" smtClean="0"/>
              <a:t>(Session 3)</a:t>
            </a:r>
            <a:br>
              <a:rPr lang="en-US" sz="8000" dirty="0" smtClean="0"/>
            </a:br>
            <a:endParaRPr lang="en-US" sz="8000" dirty="0"/>
          </a:p>
        </p:txBody>
      </p:sp>
    </p:spTree>
    <p:extLst>
      <p:ext uri="{BB962C8B-B14F-4D97-AF65-F5344CB8AC3E}">
        <p14:creationId xmlns:p14="http://schemas.microsoft.com/office/powerpoint/2010/main" val="2683242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85000" lnSpcReduction="20000"/>
          </a:bodyPr>
          <a:lstStyle/>
          <a:p>
            <a:pPr>
              <a:defRPr/>
            </a:pPr>
            <a:r>
              <a:rPr lang="en-US" sz="1800" dirty="0" smtClean="0">
                <a:latin typeface="+mj-lt"/>
              </a:rPr>
              <a:t/>
            </a:r>
            <a:br>
              <a:rPr lang="en-US" sz="1800" dirty="0" smtClean="0">
                <a:latin typeface="+mj-lt"/>
              </a:rPr>
            </a:br>
            <a:r>
              <a:rPr lang="en-US" sz="4000" b="1" dirty="0">
                <a:solidFill>
                  <a:schemeClr val="tx1"/>
                </a:solidFill>
                <a:latin typeface="+mj-lt"/>
              </a:rPr>
              <a:t>First Set of </a:t>
            </a:r>
            <a:r>
              <a:rPr lang="en-US" sz="4000" b="1" dirty="0" smtClean="0">
                <a:solidFill>
                  <a:schemeClr val="tx1"/>
                </a:solidFill>
                <a:latin typeface="+mj-lt"/>
              </a:rPr>
              <a:t>Questions</a:t>
            </a:r>
          </a:p>
          <a:p>
            <a:pPr>
              <a:defRPr/>
            </a:pPr>
            <a:endParaRPr lang="en-US" b="1" dirty="0" smtClean="0">
              <a:solidFill>
                <a:schemeClr val="tx1"/>
              </a:solidFill>
              <a:latin typeface="+mj-lt"/>
            </a:endParaRPr>
          </a:p>
          <a:p>
            <a:pPr lvl="1"/>
            <a:r>
              <a:rPr lang="en-US" dirty="0">
                <a:solidFill>
                  <a:schemeClr val="tx1"/>
                </a:solidFill>
              </a:rPr>
              <a:t>Where in Stevenson’s book did you see the seeds of restoration come to astonishing life? What stories or events stay with you</a:t>
            </a:r>
            <a:r>
              <a:rPr lang="en-US" dirty="0" smtClean="0">
                <a:solidFill>
                  <a:schemeClr val="tx1"/>
                </a:solidFill>
              </a:rPr>
              <a:t>? </a:t>
            </a:r>
          </a:p>
          <a:p>
            <a:pPr lvl="1"/>
            <a:endParaRPr lang="en-US" dirty="0">
              <a:solidFill>
                <a:schemeClr val="tx1"/>
              </a:solidFill>
            </a:endParaRPr>
          </a:p>
          <a:p>
            <a:pPr lvl="1"/>
            <a:r>
              <a:rPr lang="en-US" dirty="0">
                <a:solidFill>
                  <a:schemeClr val="tx1"/>
                </a:solidFill>
              </a:rPr>
              <a:t>What spiritual lessons do you draw from those who find their way to hope even in horrific circumstances? </a:t>
            </a:r>
            <a:endParaRPr lang="en-US" dirty="0" smtClean="0">
              <a:solidFill>
                <a:schemeClr val="tx1"/>
              </a:solidFill>
            </a:endParaRPr>
          </a:p>
          <a:p>
            <a:pPr lvl="1"/>
            <a:endParaRPr lang="en-US" dirty="0">
              <a:solidFill>
                <a:schemeClr val="tx1"/>
              </a:solidFill>
            </a:endParaRPr>
          </a:p>
          <a:p>
            <a:pPr lvl="1"/>
            <a:r>
              <a:rPr lang="en-US" dirty="0">
                <a:solidFill>
                  <a:schemeClr val="tx1"/>
                </a:solidFill>
              </a:rPr>
              <a:t>What spiritual lessons do you draw from the author’s tenacity in the face of what many might find overwhelming? </a:t>
            </a:r>
          </a:p>
          <a:p>
            <a:pPr>
              <a:defRPr/>
            </a:pPr>
            <a:endParaRPr lang="en-US" sz="4000" dirty="0">
              <a:solidFill>
                <a:schemeClr val="accent3">
                  <a:lumMod val="50000"/>
                </a:schemeClr>
              </a:solidFill>
            </a:endParaRPr>
          </a:p>
        </p:txBody>
      </p:sp>
    </p:spTree>
    <p:extLst>
      <p:ext uri="{BB962C8B-B14F-4D97-AF65-F5344CB8AC3E}">
        <p14:creationId xmlns:p14="http://schemas.microsoft.com/office/powerpoint/2010/main" val="3562641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77500" lnSpcReduction="20000"/>
          </a:bodyPr>
          <a:lstStyle/>
          <a:p>
            <a:pPr>
              <a:defRPr/>
            </a:pPr>
            <a:r>
              <a:rPr lang="en-US" sz="1800" dirty="0" smtClean="0">
                <a:latin typeface="+mj-lt"/>
              </a:rPr>
              <a:t/>
            </a:r>
            <a:br>
              <a:rPr lang="en-US" sz="1800" dirty="0" smtClean="0">
                <a:latin typeface="+mj-lt"/>
              </a:rPr>
            </a:br>
            <a:r>
              <a:rPr lang="en-US" sz="4000" b="1" dirty="0" smtClean="0">
                <a:solidFill>
                  <a:schemeClr val="tx1"/>
                </a:solidFill>
                <a:latin typeface="+mj-lt"/>
              </a:rPr>
              <a:t>Second</a:t>
            </a:r>
            <a:r>
              <a:rPr lang="en-US" sz="4000" b="1" dirty="0" smtClean="0">
                <a:solidFill>
                  <a:schemeClr val="tx1"/>
                </a:solidFill>
                <a:latin typeface="+mj-lt"/>
              </a:rPr>
              <a:t> </a:t>
            </a:r>
            <a:r>
              <a:rPr lang="en-US" sz="4000" b="1" dirty="0">
                <a:solidFill>
                  <a:schemeClr val="tx1"/>
                </a:solidFill>
                <a:latin typeface="+mj-lt"/>
              </a:rPr>
              <a:t>Set of </a:t>
            </a:r>
            <a:r>
              <a:rPr lang="en-US" sz="4000" b="1" dirty="0" smtClean="0">
                <a:solidFill>
                  <a:schemeClr val="tx1"/>
                </a:solidFill>
                <a:latin typeface="+mj-lt"/>
              </a:rPr>
              <a:t>Questions</a:t>
            </a:r>
          </a:p>
          <a:p>
            <a:pPr>
              <a:defRPr/>
            </a:pPr>
            <a:endParaRPr lang="en-US" b="1" dirty="0" smtClean="0">
              <a:solidFill>
                <a:schemeClr val="tx1"/>
              </a:solidFill>
              <a:latin typeface="+mj-lt"/>
            </a:endParaRPr>
          </a:p>
          <a:p>
            <a:pPr lvl="1"/>
            <a:r>
              <a:rPr lang="en-US" sz="3300" dirty="0">
                <a:solidFill>
                  <a:schemeClr val="tx1"/>
                </a:solidFill>
              </a:rPr>
              <a:t>As you were reading, did you respond differently to those who were incarcerated and sentenced for a crime they did not commit and those who were incarcerated for a crime they did commit? If your responses were different, what values and experiences account for your different responses</a:t>
            </a:r>
            <a:r>
              <a:rPr lang="en-US" sz="3300" dirty="0" smtClean="0">
                <a:solidFill>
                  <a:schemeClr val="tx1"/>
                </a:solidFill>
              </a:rPr>
              <a:t>?</a:t>
            </a:r>
          </a:p>
          <a:p>
            <a:pPr lvl="1"/>
            <a:endParaRPr lang="en-US" sz="3300" dirty="0">
              <a:solidFill>
                <a:schemeClr val="tx1"/>
              </a:solidFill>
            </a:endParaRPr>
          </a:p>
          <a:p>
            <a:pPr lvl="1"/>
            <a:r>
              <a:rPr lang="en-US" sz="3300" dirty="0">
                <a:solidFill>
                  <a:schemeClr val="tx1"/>
                </a:solidFill>
              </a:rPr>
              <a:t>What experiences in your life connect you with those who have committed crimes and are in need of compassion and mercy</a:t>
            </a:r>
            <a:r>
              <a:rPr lang="en-US" sz="3300" dirty="0" smtClean="0">
                <a:solidFill>
                  <a:schemeClr val="tx1"/>
                </a:solidFill>
              </a:rPr>
              <a:t>?</a:t>
            </a:r>
            <a:endParaRPr lang="en-US" sz="3300" dirty="0">
              <a:solidFill>
                <a:schemeClr val="tx1"/>
              </a:solidFill>
            </a:endParaRPr>
          </a:p>
        </p:txBody>
      </p:sp>
    </p:spTree>
    <p:extLst>
      <p:ext uri="{BB962C8B-B14F-4D97-AF65-F5344CB8AC3E}">
        <p14:creationId xmlns:p14="http://schemas.microsoft.com/office/powerpoint/2010/main" val="2269606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4572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83771" y="1077913"/>
            <a:ext cx="7772400" cy="2008188"/>
          </a:xfrm>
        </p:spPr>
        <p:txBody>
          <a:bodyPr>
            <a:normAutofit/>
          </a:bodyPr>
          <a:lstStyle/>
          <a:p>
            <a:pPr algn="ctr"/>
            <a:r>
              <a:rPr lang="en-US" sz="8000" dirty="0" smtClean="0"/>
              <a:t>SINGLE SESSION</a:t>
            </a:r>
            <a:endParaRPr lang="en-US" sz="8000" dirty="0"/>
          </a:p>
        </p:txBody>
      </p:sp>
    </p:spTree>
    <p:extLst>
      <p:ext uri="{BB962C8B-B14F-4D97-AF65-F5344CB8AC3E}">
        <p14:creationId xmlns:p14="http://schemas.microsoft.com/office/powerpoint/2010/main" val="3512465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85000" lnSpcReduction="20000"/>
          </a:bodyPr>
          <a:lstStyle/>
          <a:p>
            <a:pPr lvl="1"/>
            <a:r>
              <a:rPr lang="en-US" sz="1800" dirty="0" smtClean="0">
                <a:latin typeface="+mj-lt"/>
              </a:rPr>
              <a:t/>
            </a:r>
            <a:br>
              <a:rPr lang="en-US" sz="1800" dirty="0" smtClean="0">
                <a:latin typeface="+mj-lt"/>
              </a:rPr>
            </a:br>
            <a:r>
              <a:rPr lang="en-US" sz="3300" b="1" dirty="0" smtClean="0">
                <a:solidFill>
                  <a:schemeClr val="tx1"/>
                </a:solidFill>
                <a:latin typeface="+mj-lt"/>
              </a:rPr>
              <a:t>Covenant</a:t>
            </a:r>
            <a:r>
              <a:rPr lang="en-US" sz="2800" b="1" dirty="0" smtClean="0">
                <a:solidFill>
                  <a:schemeClr val="tx1"/>
                </a:solidFill>
                <a:latin typeface="+mj-lt"/>
              </a:rPr>
              <a:t> </a:t>
            </a:r>
          </a:p>
          <a:p>
            <a:pPr marL="914400" lvl="1" indent="-457200" algn="l">
              <a:buFont typeface="Arial" pitchFamily="34" charset="0"/>
              <a:buChar char="•"/>
            </a:pPr>
            <a:r>
              <a:rPr lang="en-US" dirty="0" smtClean="0">
                <a:solidFill>
                  <a:schemeClr val="tx1"/>
                </a:solidFill>
              </a:rPr>
              <a:t>We </a:t>
            </a:r>
            <a:r>
              <a:rPr lang="en-US" dirty="0">
                <a:solidFill>
                  <a:schemeClr val="tx1"/>
                </a:solidFill>
              </a:rPr>
              <a:t>promise to speak from our own experiences and perspectives.</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listen respectfully to the experiences and perspectives of other people.</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pay attention to the group process, making sure that everyone has the opportunity to speak and to listen.</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use this time as an opportunity for ethical, religious, and spiritual discernment. </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listen to one another for understanding rather than to debate, even when the conversation touches on politics or public policy.</a:t>
            </a:r>
            <a:endParaRPr lang="en-US" sz="1800" dirty="0">
              <a:solidFill>
                <a:schemeClr val="tx1"/>
              </a:solidFill>
            </a:endParaRPr>
          </a:p>
          <a:p>
            <a:pPr>
              <a:defRPr/>
            </a:pPr>
            <a:endParaRPr lang="en-US" sz="4000" dirty="0">
              <a:solidFill>
                <a:schemeClr val="accent4">
                  <a:lumMod val="50000"/>
                </a:schemeClr>
              </a:solidFill>
            </a:endParaRPr>
          </a:p>
        </p:txBody>
      </p:sp>
    </p:spTree>
    <p:extLst>
      <p:ext uri="{BB962C8B-B14F-4D97-AF65-F5344CB8AC3E}">
        <p14:creationId xmlns:p14="http://schemas.microsoft.com/office/powerpoint/2010/main" val="4290676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lnSpcReduction="10000"/>
          </a:bodyPr>
          <a:lstStyle/>
          <a:p>
            <a:pPr>
              <a:defRPr/>
            </a:pPr>
            <a:r>
              <a:rPr lang="en-US" sz="1800" dirty="0" smtClean="0">
                <a:latin typeface="+mj-lt"/>
              </a:rPr>
              <a:t/>
            </a:r>
            <a:br>
              <a:rPr lang="en-US" sz="1800" dirty="0" smtClean="0">
                <a:latin typeface="+mj-lt"/>
              </a:rPr>
            </a:br>
            <a:r>
              <a:rPr lang="en-US" b="1" dirty="0" smtClean="0">
                <a:solidFill>
                  <a:schemeClr val="tx1"/>
                </a:solidFill>
                <a:latin typeface="+mj-lt"/>
              </a:rPr>
              <a:t>First Set of Questions</a:t>
            </a:r>
          </a:p>
          <a:p>
            <a:pPr>
              <a:defRPr/>
            </a:pPr>
            <a:endParaRPr lang="en-US" b="1" dirty="0" smtClean="0">
              <a:solidFill>
                <a:schemeClr val="tx1"/>
              </a:solidFill>
              <a:latin typeface="+mj-lt"/>
            </a:endParaRPr>
          </a:p>
          <a:p>
            <a:pPr lvl="1"/>
            <a:r>
              <a:rPr lang="en-US" dirty="0">
                <a:solidFill>
                  <a:schemeClr val="tx1"/>
                </a:solidFill>
              </a:rPr>
              <a:t>What surprised, troubled, or challenged you from the book, </a:t>
            </a:r>
            <a:r>
              <a:rPr lang="en-US" i="1" dirty="0">
                <a:solidFill>
                  <a:schemeClr val="tx1"/>
                </a:solidFill>
              </a:rPr>
              <a:t>Just Mercy</a:t>
            </a:r>
            <a:r>
              <a:rPr lang="en-US" dirty="0" smtClean="0">
                <a:solidFill>
                  <a:schemeClr val="tx1"/>
                </a:solidFill>
              </a:rPr>
              <a:t>?</a:t>
            </a:r>
          </a:p>
          <a:p>
            <a:pPr lvl="1"/>
            <a:endParaRPr lang="en-US" sz="1800" dirty="0">
              <a:solidFill>
                <a:schemeClr val="tx1"/>
              </a:solidFill>
            </a:endParaRPr>
          </a:p>
          <a:p>
            <a:pPr lvl="1"/>
            <a:r>
              <a:rPr lang="en-US" dirty="0">
                <a:solidFill>
                  <a:schemeClr val="tx1"/>
                </a:solidFill>
              </a:rPr>
              <a:t>What stories from the book stick with you?</a:t>
            </a:r>
            <a:endParaRPr lang="en-US" sz="1800" dirty="0">
              <a:solidFill>
                <a:schemeClr val="tx1"/>
              </a:solidFill>
            </a:endParaRPr>
          </a:p>
          <a:p>
            <a:pPr>
              <a:defRPr/>
            </a:pPr>
            <a:r>
              <a:rPr lang="en-US" sz="3600" dirty="0" smtClean="0">
                <a:solidFill>
                  <a:schemeClr val="accent2">
                    <a:lumMod val="50000"/>
                  </a:schemeClr>
                </a:solidFill>
              </a:rPr>
              <a:t/>
            </a:r>
            <a:br>
              <a:rPr lang="en-US" sz="3600" dirty="0" smtClean="0">
                <a:solidFill>
                  <a:schemeClr val="accent2">
                    <a:lumMod val="50000"/>
                  </a:schemeClr>
                </a:solidFill>
              </a:rPr>
            </a:br>
            <a:r>
              <a:rPr lang="en-US" sz="1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endParaRPr lang="en-US" sz="4000" dirty="0">
              <a:solidFill>
                <a:schemeClr val="accent3">
                  <a:lumMod val="50000"/>
                </a:schemeClr>
              </a:solidFill>
            </a:endParaRPr>
          </a:p>
        </p:txBody>
      </p:sp>
    </p:spTree>
    <p:extLst>
      <p:ext uri="{BB962C8B-B14F-4D97-AF65-F5344CB8AC3E}">
        <p14:creationId xmlns:p14="http://schemas.microsoft.com/office/powerpoint/2010/main" val="1660181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62500" lnSpcReduction="20000"/>
          </a:bodyPr>
          <a:lstStyle/>
          <a:p>
            <a:pPr>
              <a:defRPr/>
            </a:pPr>
            <a:r>
              <a:rPr lang="en-US" sz="4500" dirty="0" smtClean="0">
                <a:latin typeface="+mj-lt"/>
              </a:rPr>
              <a:t/>
            </a:r>
            <a:br>
              <a:rPr lang="en-US" sz="4500" dirty="0" smtClean="0">
                <a:latin typeface="+mj-lt"/>
              </a:rPr>
            </a:br>
            <a:r>
              <a:rPr lang="en-US" sz="4500" b="1" dirty="0" smtClean="0">
                <a:solidFill>
                  <a:schemeClr val="tx1"/>
                </a:solidFill>
                <a:latin typeface="+mj-lt"/>
              </a:rPr>
              <a:t>Second Set of</a:t>
            </a:r>
            <a:r>
              <a:rPr lang="en-US" sz="4500" b="1" dirty="0" smtClean="0">
                <a:solidFill>
                  <a:schemeClr val="tx1"/>
                </a:solidFill>
                <a:latin typeface="+mj-lt"/>
              </a:rPr>
              <a:t> Questions</a:t>
            </a:r>
          </a:p>
          <a:p>
            <a:pPr>
              <a:defRPr/>
            </a:pPr>
            <a:endParaRPr lang="en-US" b="1" dirty="0" smtClean="0">
              <a:solidFill>
                <a:schemeClr val="tx1"/>
              </a:solidFill>
              <a:latin typeface="+mj-lt"/>
            </a:endParaRPr>
          </a:p>
          <a:p>
            <a:pPr>
              <a:defRPr/>
            </a:pPr>
            <a:endParaRPr lang="en-US" b="1" dirty="0" smtClean="0">
              <a:solidFill>
                <a:schemeClr val="tx1"/>
              </a:solidFill>
              <a:latin typeface="+mj-lt"/>
            </a:endParaRPr>
          </a:p>
          <a:p>
            <a:pPr lvl="1"/>
            <a:r>
              <a:rPr lang="en-US" sz="4000" dirty="0">
                <a:solidFill>
                  <a:schemeClr val="tx1"/>
                </a:solidFill>
              </a:rPr>
              <a:t>Bearing in mind Stevenson’s assertion that each of us is more than the worst thing we’ve ever done, what role should mercy play in the way we respond to those who have committed crimes</a:t>
            </a:r>
            <a:r>
              <a:rPr lang="en-US" sz="4000" dirty="0" smtClean="0">
                <a:solidFill>
                  <a:schemeClr val="tx1"/>
                </a:solidFill>
              </a:rPr>
              <a:t>?</a:t>
            </a:r>
          </a:p>
          <a:p>
            <a:pPr lvl="1"/>
            <a:endParaRPr lang="en-US" sz="4000" dirty="0">
              <a:solidFill>
                <a:schemeClr val="tx1"/>
              </a:solidFill>
            </a:endParaRPr>
          </a:p>
          <a:p>
            <a:pPr lvl="1"/>
            <a:r>
              <a:rPr lang="en-US" sz="4000" dirty="0">
                <a:solidFill>
                  <a:schemeClr val="tx1"/>
                </a:solidFill>
              </a:rPr>
              <a:t>What life experiences help you relate to the themes of the book- justice, mercy, and redemption?</a:t>
            </a:r>
          </a:p>
          <a:p>
            <a:pPr>
              <a:defRPr/>
            </a:pPr>
            <a:r>
              <a:rPr lang="en-US" sz="3600" dirty="0" smtClean="0">
                <a:solidFill>
                  <a:schemeClr val="accent2">
                    <a:lumMod val="50000"/>
                  </a:schemeClr>
                </a:solidFill>
              </a:rPr>
              <a:t/>
            </a:r>
            <a:br>
              <a:rPr lang="en-US" sz="3600" dirty="0" smtClean="0">
                <a:solidFill>
                  <a:schemeClr val="accent2">
                    <a:lumMod val="50000"/>
                  </a:schemeClr>
                </a:solidFill>
              </a:rPr>
            </a:br>
            <a:r>
              <a:rPr lang="en-US" sz="1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endParaRPr lang="en-US" sz="4000" dirty="0">
              <a:solidFill>
                <a:schemeClr val="accent3">
                  <a:lumMod val="50000"/>
                </a:schemeClr>
              </a:solidFill>
            </a:endParaRPr>
          </a:p>
        </p:txBody>
      </p:sp>
    </p:spTree>
    <p:extLst>
      <p:ext uri="{BB962C8B-B14F-4D97-AF65-F5344CB8AC3E}">
        <p14:creationId xmlns:p14="http://schemas.microsoft.com/office/powerpoint/2010/main" val="74277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40000" lnSpcReduction="20000"/>
          </a:bodyPr>
          <a:lstStyle/>
          <a:p>
            <a:pPr>
              <a:defRPr/>
            </a:pPr>
            <a:r>
              <a:rPr lang="en-US" sz="4500" dirty="0" smtClean="0">
                <a:latin typeface="+mj-lt"/>
              </a:rPr>
              <a:t/>
            </a:r>
            <a:br>
              <a:rPr lang="en-US" sz="4500" dirty="0" smtClean="0">
                <a:latin typeface="+mj-lt"/>
              </a:rPr>
            </a:br>
            <a:r>
              <a:rPr lang="en-US" sz="7000" b="1" dirty="0" smtClean="0">
                <a:solidFill>
                  <a:schemeClr val="tx1"/>
                </a:solidFill>
                <a:latin typeface="+mj-lt"/>
              </a:rPr>
              <a:t>Thir</a:t>
            </a:r>
            <a:r>
              <a:rPr lang="en-US" sz="7000" b="1" dirty="0" smtClean="0">
                <a:solidFill>
                  <a:schemeClr val="tx1"/>
                </a:solidFill>
                <a:latin typeface="+mj-lt"/>
              </a:rPr>
              <a:t>d Set of</a:t>
            </a:r>
            <a:r>
              <a:rPr lang="en-US" sz="7000" b="1" dirty="0" smtClean="0">
                <a:solidFill>
                  <a:schemeClr val="tx1"/>
                </a:solidFill>
                <a:latin typeface="+mj-lt"/>
              </a:rPr>
              <a:t> Questions</a:t>
            </a:r>
          </a:p>
          <a:p>
            <a:pPr>
              <a:defRPr/>
            </a:pPr>
            <a:endParaRPr lang="en-US" b="1" dirty="0" smtClean="0">
              <a:solidFill>
                <a:schemeClr val="tx1"/>
              </a:solidFill>
              <a:latin typeface="+mj-lt"/>
            </a:endParaRPr>
          </a:p>
          <a:p>
            <a:pPr>
              <a:defRPr/>
            </a:pPr>
            <a:endParaRPr lang="en-US" b="1" dirty="0" smtClean="0">
              <a:solidFill>
                <a:schemeClr val="tx1"/>
              </a:solidFill>
              <a:latin typeface="+mj-lt"/>
            </a:endParaRPr>
          </a:p>
          <a:p>
            <a:pPr lvl="1"/>
            <a:r>
              <a:rPr lang="en-US" sz="5900" dirty="0">
                <a:solidFill>
                  <a:schemeClr val="tx1"/>
                </a:solidFill>
              </a:rPr>
              <a:t>What spiritual lessons do you draw from those who find their way to hope even in seemingly hopeless circumstances</a:t>
            </a:r>
            <a:r>
              <a:rPr lang="en-US" sz="5900" dirty="0" smtClean="0">
                <a:solidFill>
                  <a:schemeClr val="tx1"/>
                </a:solidFill>
              </a:rPr>
              <a:t>?</a:t>
            </a:r>
          </a:p>
          <a:p>
            <a:pPr lvl="1"/>
            <a:r>
              <a:rPr lang="en-US" sz="5900" dirty="0" smtClean="0">
                <a:solidFill>
                  <a:schemeClr val="tx1"/>
                </a:solidFill>
              </a:rPr>
              <a:t> </a:t>
            </a:r>
            <a:endParaRPr lang="en-US" sz="5900" dirty="0">
              <a:solidFill>
                <a:schemeClr val="tx1"/>
              </a:solidFill>
            </a:endParaRPr>
          </a:p>
          <a:p>
            <a:pPr lvl="1"/>
            <a:r>
              <a:rPr lang="en-US" sz="5900" dirty="0">
                <a:solidFill>
                  <a:schemeClr val="tx1"/>
                </a:solidFill>
              </a:rPr>
              <a:t>What spiritual lessons do you draw from the author’s tenacity in the face of what many might find overwhelming? From what sources did he draw hope?</a:t>
            </a:r>
          </a:p>
          <a:p>
            <a:pPr>
              <a:defRPr/>
            </a:pPr>
            <a:r>
              <a:rPr lang="en-US" sz="3600" dirty="0" smtClean="0">
                <a:solidFill>
                  <a:schemeClr val="accent2">
                    <a:lumMod val="50000"/>
                  </a:schemeClr>
                </a:solidFill>
              </a:rPr>
              <a:t/>
            </a:r>
            <a:br>
              <a:rPr lang="en-US" sz="3600" dirty="0" smtClean="0">
                <a:solidFill>
                  <a:schemeClr val="accent2">
                    <a:lumMod val="50000"/>
                  </a:schemeClr>
                </a:solidFill>
              </a:rPr>
            </a:br>
            <a:r>
              <a:rPr lang="en-US" sz="1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endParaRPr lang="en-US" sz="4000" dirty="0">
              <a:solidFill>
                <a:schemeClr val="accent3">
                  <a:lumMod val="50000"/>
                </a:schemeClr>
              </a:solidFill>
            </a:endParaRPr>
          </a:p>
        </p:txBody>
      </p:sp>
    </p:spTree>
    <p:extLst>
      <p:ext uri="{BB962C8B-B14F-4D97-AF65-F5344CB8AC3E}">
        <p14:creationId xmlns:p14="http://schemas.microsoft.com/office/powerpoint/2010/main" val="1032685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4572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2052"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83771" y="1077913"/>
            <a:ext cx="7772400" cy="2008188"/>
          </a:xfrm>
        </p:spPr>
        <p:txBody>
          <a:bodyPr>
            <a:normAutofit fontScale="90000"/>
          </a:bodyPr>
          <a:lstStyle/>
          <a:p>
            <a:pPr algn="ctr"/>
            <a:r>
              <a:rPr lang="en-US" sz="8000" dirty="0" smtClean="0"/>
              <a:t>Three SESSIONS</a:t>
            </a:r>
            <a:br>
              <a:rPr lang="en-US" sz="8000" dirty="0" smtClean="0"/>
            </a:br>
            <a:r>
              <a:rPr lang="en-US" sz="8000" dirty="0" smtClean="0"/>
              <a:t>(Session 1)</a:t>
            </a:r>
            <a:br>
              <a:rPr lang="en-US" sz="8000" dirty="0" smtClean="0"/>
            </a:br>
            <a:endParaRPr lang="en-US" sz="8000" dirty="0"/>
          </a:p>
        </p:txBody>
      </p:sp>
    </p:spTree>
    <p:extLst>
      <p:ext uri="{BB962C8B-B14F-4D97-AF65-F5344CB8AC3E}">
        <p14:creationId xmlns:p14="http://schemas.microsoft.com/office/powerpoint/2010/main" val="185724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fontScale="85000" lnSpcReduction="20000"/>
          </a:bodyPr>
          <a:lstStyle/>
          <a:p>
            <a:pPr lvl="1"/>
            <a:r>
              <a:rPr lang="en-US" sz="1800" dirty="0" smtClean="0">
                <a:latin typeface="+mj-lt"/>
              </a:rPr>
              <a:t/>
            </a:r>
            <a:br>
              <a:rPr lang="en-US" sz="1800" dirty="0" smtClean="0">
                <a:latin typeface="+mj-lt"/>
              </a:rPr>
            </a:br>
            <a:r>
              <a:rPr lang="en-US" sz="3300" b="1" dirty="0" smtClean="0">
                <a:solidFill>
                  <a:schemeClr val="tx1"/>
                </a:solidFill>
                <a:latin typeface="+mj-lt"/>
              </a:rPr>
              <a:t>Covenant</a:t>
            </a:r>
            <a:r>
              <a:rPr lang="en-US" sz="2800" b="1" dirty="0" smtClean="0">
                <a:solidFill>
                  <a:schemeClr val="tx1"/>
                </a:solidFill>
                <a:latin typeface="+mj-lt"/>
              </a:rPr>
              <a:t> </a:t>
            </a:r>
          </a:p>
          <a:p>
            <a:pPr marL="914400" lvl="1" indent="-457200" algn="l">
              <a:buFont typeface="Arial" pitchFamily="34" charset="0"/>
              <a:buChar char="•"/>
            </a:pPr>
            <a:r>
              <a:rPr lang="en-US" dirty="0" smtClean="0">
                <a:solidFill>
                  <a:schemeClr val="tx1"/>
                </a:solidFill>
              </a:rPr>
              <a:t>We </a:t>
            </a:r>
            <a:r>
              <a:rPr lang="en-US" dirty="0">
                <a:solidFill>
                  <a:schemeClr val="tx1"/>
                </a:solidFill>
              </a:rPr>
              <a:t>promise to speak from our own experiences and perspectives.</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listen respectfully to the experiences and perspectives of other people.</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pay attention to the group process, making sure that everyone has the opportunity to speak and to listen.</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use this time as an opportunity for ethical, religious, and spiritual discernment. </a:t>
            </a:r>
            <a:endParaRPr lang="en-US" sz="1800" dirty="0">
              <a:solidFill>
                <a:schemeClr val="tx1"/>
              </a:solidFill>
            </a:endParaRPr>
          </a:p>
          <a:p>
            <a:pPr marL="914400" lvl="1" indent="-457200" algn="l">
              <a:buFont typeface="Arial" pitchFamily="34" charset="0"/>
              <a:buChar char="•"/>
            </a:pPr>
            <a:r>
              <a:rPr lang="en-US" dirty="0">
                <a:solidFill>
                  <a:schemeClr val="tx1"/>
                </a:solidFill>
              </a:rPr>
              <a:t>We promise to listen to one another for understanding rather than to debate, even when the conversation touches on politics or public policy.</a:t>
            </a:r>
            <a:endParaRPr lang="en-US" sz="1800" dirty="0">
              <a:solidFill>
                <a:schemeClr val="tx1"/>
              </a:solidFill>
            </a:endParaRPr>
          </a:p>
          <a:p>
            <a:pPr>
              <a:defRPr/>
            </a:pPr>
            <a:endParaRPr lang="en-US" sz="4000" dirty="0">
              <a:solidFill>
                <a:schemeClr val="accent4">
                  <a:lumMod val="50000"/>
                </a:schemeClr>
              </a:solidFill>
            </a:endParaRPr>
          </a:p>
        </p:txBody>
      </p:sp>
    </p:spTree>
    <p:extLst>
      <p:ext uri="{BB962C8B-B14F-4D97-AF65-F5344CB8AC3E}">
        <p14:creationId xmlns:p14="http://schemas.microsoft.com/office/powerpoint/2010/main" val="267453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81000" y="381000"/>
            <a:ext cx="8382000" cy="5410200"/>
          </a:xfrm>
          <a:prstGeom prst="rect">
            <a:avLst/>
          </a:prstGeom>
          <a:solidFill>
            <a:schemeClr val="accent4">
              <a:lumMod val="60000"/>
              <a:lumOff val="40000"/>
            </a:schemeClr>
          </a:solidFill>
          <a:ln w="12700">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228600" y="5638800"/>
            <a:ext cx="5410200" cy="762000"/>
          </a:xfrm>
          <a:prstGeom prst="rect">
            <a:avLst/>
          </a:prstGeom>
          <a:solidFill>
            <a:schemeClr val="accent2">
              <a:lumMod val="40000"/>
              <a:lumOff val="6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accent2">
                    <a:lumMod val="75000"/>
                  </a:schemeClr>
                </a:solidFill>
                <a:latin typeface="Arial" panose="020B0604020202020204" pitchFamily="34" charset="0"/>
                <a:cs typeface="Arial" panose="020B0604020202020204" pitchFamily="34" charset="0"/>
              </a:rPr>
              <a:t>UUA Faith Development Office </a:t>
            </a:r>
          </a:p>
        </p:txBody>
      </p:sp>
      <p:pic>
        <p:nvPicPr>
          <p:cNvPr id="3076" name="Picture 1"/>
          <p:cNvPicPr>
            <a:picLocks noChangeAspect="1"/>
          </p:cNvPicPr>
          <p:nvPr/>
        </p:nvPicPr>
        <p:blipFill>
          <a:blip r:embed="rId3" cstate="print">
            <a:extLst>
              <a:ext uri="{28A0092B-C50C-407E-A947-70E740481C1C}">
                <a14:useLocalDpi xmlns:a14="http://schemas.microsoft.com/office/drawing/2010/main" val="0"/>
              </a:ext>
            </a:extLst>
          </a:blip>
          <a:srcRect l="74286"/>
          <a:stretch>
            <a:fillRect/>
          </a:stretch>
        </p:blipFill>
        <p:spPr bwMode="auto">
          <a:xfrm>
            <a:off x="7437438" y="4922838"/>
            <a:ext cx="1116012"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Subtitle 18"/>
          <p:cNvSpPr>
            <a:spLocks noGrp="1"/>
          </p:cNvSpPr>
          <p:nvPr>
            <p:ph type="subTitle" idx="1"/>
          </p:nvPr>
        </p:nvSpPr>
        <p:spPr>
          <a:xfrm>
            <a:off x="701675" y="801688"/>
            <a:ext cx="7740650" cy="4610100"/>
          </a:xfrm>
        </p:spPr>
        <p:txBody>
          <a:bodyPr>
            <a:normAutofit lnSpcReduction="10000"/>
          </a:bodyPr>
          <a:lstStyle/>
          <a:p>
            <a:pPr>
              <a:defRPr/>
            </a:pPr>
            <a:r>
              <a:rPr lang="en-US" sz="1800" dirty="0" smtClean="0">
                <a:latin typeface="+mj-lt"/>
              </a:rPr>
              <a:t/>
            </a:r>
            <a:br>
              <a:rPr lang="en-US" sz="1800" dirty="0" smtClean="0">
                <a:latin typeface="+mj-lt"/>
              </a:rPr>
            </a:br>
            <a:r>
              <a:rPr lang="en-US" b="1" dirty="0" smtClean="0">
                <a:solidFill>
                  <a:schemeClr val="tx1"/>
                </a:solidFill>
                <a:latin typeface="+mj-lt"/>
              </a:rPr>
              <a:t>Questions</a:t>
            </a:r>
          </a:p>
          <a:p>
            <a:pPr>
              <a:defRPr/>
            </a:pPr>
            <a:endParaRPr lang="en-US" b="1" dirty="0" smtClean="0">
              <a:solidFill>
                <a:schemeClr val="tx1"/>
              </a:solidFill>
              <a:latin typeface="+mj-lt"/>
            </a:endParaRPr>
          </a:p>
          <a:p>
            <a:pPr lvl="1"/>
            <a:r>
              <a:rPr lang="en-US" dirty="0">
                <a:solidFill>
                  <a:schemeClr val="tx1"/>
                </a:solidFill>
              </a:rPr>
              <a:t>What surprised, troubled, or challenged you from the book, </a:t>
            </a:r>
            <a:r>
              <a:rPr lang="en-US" i="1" dirty="0">
                <a:solidFill>
                  <a:schemeClr val="tx1"/>
                </a:solidFill>
              </a:rPr>
              <a:t>Just Mercy</a:t>
            </a:r>
            <a:r>
              <a:rPr lang="en-US" dirty="0" smtClean="0">
                <a:solidFill>
                  <a:schemeClr val="tx1"/>
                </a:solidFill>
              </a:rPr>
              <a:t>?</a:t>
            </a:r>
          </a:p>
          <a:p>
            <a:pPr lvl="1"/>
            <a:endParaRPr lang="en-US" sz="1800" dirty="0">
              <a:solidFill>
                <a:schemeClr val="tx1"/>
              </a:solidFill>
            </a:endParaRPr>
          </a:p>
          <a:p>
            <a:pPr lvl="1"/>
            <a:r>
              <a:rPr lang="en-US" dirty="0">
                <a:solidFill>
                  <a:schemeClr val="tx1"/>
                </a:solidFill>
              </a:rPr>
              <a:t>What stories from the book stick with you?</a:t>
            </a:r>
            <a:endParaRPr lang="en-US" sz="1800" dirty="0">
              <a:solidFill>
                <a:schemeClr val="tx1"/>
              </a:solidFill>
            </a:endParaRPr>
          </a:p>
          <a:p>
            <a:pPr>
              <a:defRPr/>
            </a:pPr>
            <a:r>
              <a:rPr lang="en-US" sz="3600" dirty="0" smtClean="0">
                <a:solidFill>
                  <a:schemeClr val="accent2">
                    <a:lumMod val="50000"/>
                  </a:schemeClr>
                </a:solidFill>
              </a:rPr>
              <a:t/>
            </a:r>
            <a:br>
              <a:rPr lang="en-US" sz="3600" dirty="0" smtClean="0">
                <a:solidFill>
                  <a:schemeClr val="accent2">
                    <a:lumMod val="50000"/>
                  </a:schemeClr>
                </a:solidFill>
              </a:rPr>
            </a:br>
            <a:r>
              <a:rPr lang="en-US" sz="1800" dirty="0" smtClean="0">
                <a:solidFill>
                  <a:schemeClr val="accent2">
                    <a:lumMod val="50000"/>
                  </a:schemeClr>
                </a:solidFill>
              </a:rPr>
              <a:t> </a:t>
            </a:r>
            <a:r>
              <a:rPr lang="en-US" sz="3600" dirty="0" smtClean="0">
                <a:solidFill>
                  <a:schemeClr val="accent2">
                    <a:lumMod val="50000"/>
                  </a:schemeClr>
                </a:solidFill>
              </a:rPr>
              <a:t/>
            </a:r>
            <a:br>
              <a:rPr lang="en-US" sz="3600" dirty="0" smtClean="0">
                <a:solidFill>
                  <a:schemeClr val="accent2">
                    <a:lumMod val="50000"/>
                  </a:schemeClr>
                </a:solidFill>
              </a:rPr>
            </a:br>
            <a:endParaRPr lang="en-US" sz="4000" dirty="0">
              <a:solidFill>
                <a:schemeClr val="accent3">
                  <a:lumMod val="50000"/>
                </a:schemeClr>
              </a:solidFill>
            </a:endParaRPr>
          </a:p>
        </p:txBody>
      </p:sp>
    </p:spTree>
    <p:extLst>
      <p:ext uri="{BB962C8B-B14F-4D97-AF65-F5344CB8AC3E}">
        <p14:creationId xmlns:p14="http://schemas.microsoft.com/office/powerpoint/2010/main" val="2574893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2519</TotalTime>
  <Words>236</Words>
  <Application>Microsoft Office PowerPoint</Application>
  <PresentationFormat>On-screen Show (4:3)</PresentationFormat>
  <Paragraphs>216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SINGLE SESSION</vt:lpstr>
      <vt:lpstr>PowerPoint Presentation</vt:lpstr>
      <vt:lpstr>PowerPoint Presentation</vt:lpstr>
      <vt:lpstr>PowerPoint Presentation</vt:lpstr>
      <vt:lpstr>PowerPoint Presentation</vt:lpstr>
      <vt:lpstr>Three SESSIONS (Session 1) </vt:lpstr>
      <vt:lpstr>PowerPoint Presentation</vt:lpstr>
      <vt:lpstr>PowerPoint Presentation</vt:lpstr>
      <vt:lpstr>Three SESSIONS (Session 2) </vt:lpstr>
      <vt:lpstr>PowerPoint Presentation</vt:lpstr>
      <vt:lpstr>Three SESSIONS (Session 3)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Gail Forsyth-Vail</dc:creator>
  <cp:lastModifiedBy>Gail Forsyth-Vail</cp:lastModifiedBy>
  <cp:revision>98</cp:revision>
  <dcterms:created xsi:type="dcterms:W3CDTF">2014-05-19T17:54:10Z</dcterms:created>
  <dcterms:modified xsi:type="dcterms:W3CDTF">2015-09-24T15:41:39Z</dcterms:modified>
</cp:coreProperties>
</file>