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058400" cy="7772400"/>
  <p:notesSz cx="6858000" cy="9144000"/>
  <p:defaultTextStyle>
    <a:lvl1pPr>
      <a:defRPr sz="1400">
        <a:latin typeface="+mj-lt"/>
        <a:ea typeface="+mj-ea"/>
        <a:cs typeface="+mj-cs"/>
        <a:sym typeface="Helvetica"/>
      </a:defRPr>
    </a:lvl1pPr>
    <a:lvl2pPr>
      <a:defRPr sz="1400">
        <a:latin typeface="+mj-lt"/>
        <a:ea typeface="+mj-ea"/>
        <a:cs typeface="+mj-cs"/>
        <a:sym typeface="Helvetica"/>
      </a:defRPr>
    </a:lvl2pPr>
    <a:lvl3pPr>
      <a:defRPr sz="1400">
        <a:latin typeface="+mj-lt"/>
        <a:ea typeface="+mj-ea"/>
        <a:cs typeface="+mj-cs"/>
        <a:sym typeface="Helvetica"/>
      </a:defRPr>
    </a:lvl3pPr>
    <a:lvl4pPr>
      <a:defRPr sz="1400">
        <a:latin typeface="+mj-lt"/>
        <a:ea typeface="+mj-ea"/>
        <a:cs typeface="+mj-cs"/>
        <a:sym typeface="Helvetica"/>
      </a:defRPr>
    </a:lvl4pPr>
    <a:lvl5pPr>
      <a:defRPr sz="1400">
        <a:latin typeface="+mj-lt"/>
        <a:ea typeface="+mj-ea"/>
        <a:cs typeface="+mj-cs"/>
        <a:sym typeface="Helvetica"/>
      </a:defRPr>
    </a:lvl5pPr>
    <a:lvl6pPr>
      <a:defRPr sz="1400">
        <a:latin typeface="+mj-lt"/>
        <a:ea typeface="+mj-ea"/>
        <a:cs typeface="+mj-cs"/>
        <a:sym typeface="Helvetica"/>
      </a:defRPr>
    </a:lvl6pPr>
    <a:lvl7pPr>
      <a:defRPr sz="1400">
        <a:latin typeface="+mj-lt"/>
        <a:ea typeface="+mj-ea"/>
        <a:cs typeface="+mj-cs"/>
        <a:sym typeface="Helvetica"/>
      </a:defRPr>
    </a:lvl7pPr>
    <a:lvl8pPr>
      <a:defRPr sz="1400">
        <a:latin typeface="+mj-lt"/>
        <a:ea typeface="+mj-ea"/>
        <a:cs typeface="+mj-cs"/>
        <a:sym typeface="Helvetica"/>
      </a:defRPr>
    </a:lvl8pPr>
    <a:lvl9pPr>
      <a:defRPr sz="1400"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56" y="-7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604553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This slide is up while we wait to start the webinar.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Tech person does the housekeeping slide.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Host introduces the webinar and the presenters etc on next slide.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FDO will add this info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Chalice lighting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9260"/>
            <a:ext cx="10058400" cy="99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3775" y="449262"/>
            <a:ext cx="657224" cy="93662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9260"/>
            <a:ext cx="10058400" cy="99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3775" y="449262"/>
            <a:ext cx="657224" cy="936626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735134" y="104139"/>
            <a:ext cx="7820027" cy="1709422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02919" y="1813559"/>
            <a:ext cx="4442462" cy="595884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9260"/>
            <a:ext cx="10058400" cy="99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3775" y="449262"/>
            <a:ext cx="657224" cy="936626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9260"/>
            <a:ext cx="10058400" cy="99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3775" y="449262"/>
            <a:ext cx="657224" cy="936626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735134" y="290935"/>
            <a:ext cx="7820027" cy="133583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2919" y="1626764"/>
            <a:ext cx="4444208" cy="838095"/>
          </a:xfrm>
          <a:prstGeom prst="rect">
            <a:avLst/>
          </a:prstGeom>
        </p:spPr>
        <p:txBody>
          <a:bodyPr anchor="b"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6799260"/>
            <a:ext cx="10058400" cy="99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93775" y="449262"/>
            <a:ext cx="657224" cy="936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.jpe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2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54062" y="1195387"/>
            <a:ext cx="1492251" cy="20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735134" y="104775"/>
            <a:ext cx="7820027" cy="1708150"/>
          </a:xfrm>
          <a:prstGeom prst="rect">
            <a:avLst/>
          </a:prstGeom>
          <a:ln w="12700">
            <a:miter lim="400000"/>
          </a:ln>
        </p:spPr>
        <p:txBody>
          <a:bodyPr lIns="91423" tIns="91423" rIns="91423" bIns="91423" anchor="ctr"/>
          <a:lstStyle/>
          <a:p>
            <a:pPr lvl="0"/>
            <a:endParaRPr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735134" y="1812925"/>
            <a:ext cx="7820027" cy="5959475"/>
          </a:xfrm>
          <a:prstGeom prst="rect">
            <a:avLst/>
          </a:prstGeom>
          <a:ln w="12700">
            <a:miter lim="400000"/>
          </a:ln>
        </p:spPr>
        <p:txBody>
          <a:bodyPr lIns="91423" tIns="91423" rIns="91423" bIns="91423"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8813800" y="6526879"/>
            <a:ext cx="741361" cy="279649"/>
          </a:xfrm>
          <a:prstGeom prst="rect">
            <a:avLst/>
          </a:prstGeom>
          <a:ln w="12700">
            <a:miter lim="400000"/>
          </a:ln>
        </p:spPr>
        <p:txBody>
          <a:bodyPr lIns="50923" tIns="50923" rIns="50923" bIns="50923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>
        <a:defRPr sz="3200" b="1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>
        <a:defRPr sz="3200" b="1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>
        <a:defRPr sz="3200" b="1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>
        <a:defRPr sz="3200" b="1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>
        <a:defRPr sz="3200" b="1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>
        <a:defRPr sz="3200" b="1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>
        <a:defRPr sz="3200" b="1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>
        <a:defRPr sz="3200" b="1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>
        <a:defRPr sz="3200" b="1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marL="381000" indent="-228600">
        <a:spcBef>
          <a:spcPts val="400"/>
        </a:spcBef>
        <a:buClr>
          <a:srgbClr val="595959"/>
        </a:buClr>
        <a:buSzPct val="100000"/>
        <a:buFont typeface="Arial"/>
        <a:buChar char="•"/>
        <a:defRPr sz="24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marL="865505" indent="-230504">
        <a:spcBef>
          <a:spcPts val="400"/>
        </a:spcBef>
        <a:buClr>
          <a:srgbClr val="595959"/>
        </a:buClr>
        <a:buSzPct val="100000"/>
        <a:buFont typeface="Arial"/>
        <a:buChar char="–"/>
        <a:defRPr sz="24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marL="1375227" indent="-244927">
        <a:spcBef>
          <a:spcPts val="400"/>
        </a:spcBef>
        <a:buClr>
          <a:srgbClr val="595959"/>
        </a:buClr>
        <a:buSzPct val="100000"/>
        <a:buFont typeface="Arial"/>
        <a:buChar char="•"/>
        <a:defRPr sz="24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marL="1861343" indent="-235743">
        <a:spcBef>
          <a:spcPts val="400"/>
        </a:spcBef>
        <a:buClr>
          <a:srgbClr val="595959"/>
        </a:buClr>
        <a:buSzPct val="100000"/>
        <a:buFont typeface="Arial"/>
        <a:buChar char="–"/>
        <a:defRPr sz="24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marL="2371725" indent="-238125">
        <a:spcBef>
          <a:spcPts val="400"/>
        </a:spcBef>
        <a:buClr>
          <a:srgbClr val="595959"/>
        </a:buClr>
        <a:buSzPct val="100000"/>
        <a:buFont typeface="Arial"/>
        <a:buChar char="»"/>
        <a:defRPr sz="24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marL="2812862" indent="-133162">
        <a:spcBef>
          <a:spcPts val="400"/>
        </a:spcBef>
        <a:buClr>
          <a:srgbClr val="595959"/>
        </a:buClr>
        <a:buSzPct val="100000"/>
        <a:buFont typeface="Arial"/>
        <a:buChar char="•"/>
        <a:defRPr sz="24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marL="3322404" indent="-134704">
        <a:spcBef>
          <a:spcPts val="400"/>
        </a:spcBef>
        <a:buClr>
          <a:srgbClr val="595959"/>
        </a:buClr>
        <a:buSzPct val="100000"/>
        <a:buFont typeface="Arial"/>
        <a:buChar char="•"/>
        <a:defRPr sz="24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marL="3831945" indent="-136244">
        <a:spcBef>
          <a:spcPts val="400"/>
        </a:spcBef>
        <a:buClr>
          <a:srgbClr val="595959"/>
        </a:buClr>
        <a:buSzPct val="100000"/>
        <a:buFont typeface="Arial"/>
        <a:buChar char="•"/>
        <a:defRPr sz="24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marL="4341486" indent="-137785">
        <a:spcBef>
          <a:spcPts val="400"/>
        </a:spcBef>
        <a:buClr>
          <a:srgbClr val="595959"/>
        </a:buClr>
        <a:buSzPct val="100000"/>
        <a:buFont typeface="Arial"/>
        <a:buChar char="•"/>
        <a:defRPr sz="24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tiny.cc/Module2Spiritualit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ove@uua.org" TargetMode="External"/><Relationship Id="rId2" Type="http://schemas.openxmlformats.org/officeDocument/2006/relationships/hyperlink" Target="http://standingonthesideoflove.or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3429000" y="533400"/>
            <a:ext cx="5715000" cy="2057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Welcome!</a:t>
            </a:r>
            <a:br>
              <a:rPr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Faith Development Office</a:t>
            </a:r>
            <a:br>
              <a:rPr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Webinar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2819400" y="2819400"/>
            <a:ext cx="6705600" cy="3581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15240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Before we get started…</a:t>
            </a:r>
          </a:p>
          <a:p>
            <a:pPr marL="0" lvl="0" indent="15240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15240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Please mute your microphone </a:t>
            </a:r>
          </a:p>
          <a:p>
            <a:pPr marL="0" lvl="0" indent="15240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turn off your camera. </a:t>
            </a:r>
          </a:p>
          <a:p>
            <a:pPr marL="0" lvl="0" indent="15240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15240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Find the Meeting Chat box</a:t>
            </a:r>
            <a:b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introduce yourself.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1735135" y="104775"/>
            <a:ext cx="7820026" cy="17081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 b="0"/>
            </a:pPr>
            <a:r>
              <a:rPr sz="3600" b="1"/>
              <a:t>Key Findings from SSL Assessment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1735135" y="1812925"/>
            <a:ext cx="7820026" cy="59594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701841" lvl="1" indent="-320841">
              <a:spcBef>
                <a:spcPts val="0"/>
              </a:spcBef>
              <a:buClrTx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400" b="1"/>
              <a:t>Interest in work focusing on training, network building, and mobilizing more than working on one specific issue</a:t>
            </a:r>
            <a:endParaRPr b="1"/>
          </a:p>
          <a:p>
            <a:pPr marL="621631" lvl="1" indent="-240631">
              <a:spcBef>
                <a:spcPts val="0"/>
              </a:spcBef>
              <a:buClrTx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b="1"/>
          </a:p>
          <a:p>
            <a:pPr marL="701841" lvl="1" indent="-320841">
              <a:spcBef>
                <a:spcPts val="0"/>
              </a:spcBef>
              <a:buClrTx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400" b="1"/>
              <a:t>Desire to move away from policy &amp; advocacy and towards organizing and expanded communications</a:t>
            </a:r>
            <a:endParaRPr b="1"/>
          </a:p>
          <a:p>
            <a:pPr marL="621631" lvl="1" indent="-240631">
              <a:spcBef>
                <a:spcPts val="0"/>
              </a:spcBef>
              <a:buClrTx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b="1"/>
          </a:p>
          <a:p>
            <a:pPr marL="701841" lvl="1" indent="-320841">
              <a:spcBef>
                <a:spcPts val="0"/>
              </a:spcBef>
              <a:buClrTx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400" b="1"/>
              <a:t>Deep desire for SSL to be relevant inside and outside UU circles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xfrm>
            <a:off x="8813800" y="6526879"/>
            <a:ext cx="741361" cy="2796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50391">
              <a:defRPr sz="11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16">
                <a:solidFill>
                  <a:srgbClr val="898989"/>
                </a:solidFill>
              </a:rPr>
              <a:t>10</a:t>
            </a:fld>
            <a:endParaRPr sz="1116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1735135" y="358775"/>
            <a:ext cx="7820026" cy="17081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3600" b="1">
                <a:latin typeface="Trebuchet MS"/>
                <a:ea typeface="Trebuchet MS"/>
                <a:cs typeface="Trebuchet MS"/>
                <a:sym typeface="Trebuchet MS"/>
              </a:rPr>
              <a:t>Our New &amp; Emerging Work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3600" b="1">
                <a:latin typeface="Trebuchet MS"/>
                <a:ea typeface="Trebuchet MS"/>
                <a:cs typeface="Trebuchet MS"/>
                <a:sym typeface="Trebuchet MS"/>
              </a:rPr>
              <a:t>Fortification Podcast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8813800" y="6526879"/>
            <a:ext cx="741361" cy="2796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50391">
              <a:defRPr sz="11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16">
                <a:solidFill>
                  <a:srgbClr val="898989"/>
                </a:solidFill>
              </a:rPr>
              <a:t>11</a:t>
            </a:fld>
            <a:endParaRPr sz="1116">
              <a:solidFill>
                <a:srgbClr val="898989"/>
              </a:solidFill>
            </a:endParaRPr>
          </a:p>
        </p:txBody>
      </p:sp>
      <p:pic>
        <p:nvPicPr>
          <p:cNvPr id="83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1342" y="1868189"/>
            <a:ext cx="4627613" cy="4627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1735135" y="104775"/>
            <a:ext cx="7820026" cy="17081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3600" b="1">
                <a:latin typeface="Trebuchet MS"/>
                <a:ea typeface="Trebuchet MS"/>
                <a:cs typeface="Trebuchet MS"/>
                <a:sym typeface="Trebuchet MS"/>
              </a:rPr>
              <a:t>Our New &amp; Emerging Work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3600" b="1">
                <a:latin typeface="Trebuchet MS"/>
                <a:ea typeface="Trebuchet MS"/>
                <a:cs typeface="Trebuchet MS"/>
                <a:sym typeface="Trebuchet MS"/>
              </a:rPr>
              <a:t>ReviveLove Tour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8813800" y="6526879"/>
            <a:ext cx="741361" cy="2796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50391">
              <a:defRPr sz="11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16">
                <a:solidFill>
                  <a:srgbClr val="898989"/>
                </a:solidFill>
              </a:rPr>
              <a:t>12</a:t>
            </a:fld>
            <a:endParaRPr sz="1116">
              <a:solidFill>
                <a:srgbClr val="898989"/>
              </a:solidFill>
            </a:endParaRPr>
          </a:p>
        </p:txBody>
      </p:sp>
      <p:pic>
        <p:nvPicPr>
          <p:cNvPr id="87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640" y="1732557"/>
            <a:ext cx="4720033" cy="4720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03809" y="1740636"/>
            <a:ext cx="3527906" cy="4703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1735135" y="104775"/>
            <a:ext cx="7820026" cy="17081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3600" b="1">
                <a:latin typeface="Trebuchet MS"/>
                <a:ea typeface="Trebuchet MS"/>
                <a:cs typeface="Trebuchet MS"/>
                <a:sym typeface="Trebuchet MS"/>
              </a:rPr>
              <a:t>Our New &amp; Emerging Work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3600" b="1">
                <a:latin typeface="Trebuchet MS"/>
                <a:ea typeface="Trebuchet MS"/>
                <a:cs typeface="Trebuchet MS"/>
                <a:sym typeface="Trebuchet MS"/>
              </a:rPr>
              <a:t>Organizing on the Side of Love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xfrm>
            <a:off x="8813800" y="6526879"/>
            <a:ext cx="741361" cy="2796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50391">
              <a:defRPr sz="11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16">
                <a:solidFill>
                  <a:srgbClr val="898989"/>
                </a:solidFill>
              </a:rPr>
              <a:t>13</a:t>
            </a:fld>
            <a:endParaRPr sz="1116">
              <a:solidFill>
                <a:srgbClr val="898989"/>
              </a:solidFill>
            </a:endParaRPr>
          </a:p>
        </p:txBody>
      </p:sp>
      <p:pic>
        <p:nvPicPr>
          <p:cNvPr id="92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3002" y="1717727"/>
            <a:ext cx="7544291" cy="4698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735135" y="104775"/>
            <a:ext cx="7820026" cy="17081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3600" b="1">
                <a:latin typeface="Trebuchet MS"/>
                <a:ea typeface="Trebuchet MS"/>
                <a:cs typeface="Trebuchet MS"/>
                <a:sym typeface="Trebuchet MS"/>
              </a:rPr>
              <a:t>Our New &amp; Emerging Work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3600" b="1">
                <a:latin typeface="Trebuchet MS"/>
                <a:ea typeface="Trebuchet MS"/>
                <a:cs typeface="Trebuchet MS"/>
                <a:sym typeface="Trebuchet MS"/>
              </a:rPr>
              <a:t>GROW Curriculum &amp; Training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8813800" y="6526879"/>
            <a:ext cx="741361" cy="2796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50391">
              <a:defRPr sz="11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16">
                <a:solidFill>
                  <a:srgbClr val="898989"/>
                </a:solidFill>
              </a:rPr>
              <a:t>14</a:t>
            </a:fld>
            <a:endParaRPr sz="1116">
              <a:solidFill>
                <a:srgbClr val="898989"/>
              </a:solidFill>
            </a:endParaRPr>
          </a:p>
        </p:txBody>
      </p:sp>
      <p:pic>
        <p:nvPicPr>
          <p:cNvPr id="96" name="image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5195" y="1671815"/>
            <a:ext cx="6719905" cy="50399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735135" y="104775"/>
            <a:ext cx="7820026" cy="17081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 b="0"/>
            </a:pPr>
            <a:r>
              <a:rPr sz="3600" b="1"/>
              <a:t>Our New &amp; Emerging Work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1735135" y="1812925"/>
            <a:ext cx="7820026" cy="59594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457200" lvl="0" indent="-304800">
              <a:defRPr sz="1800">
                <a:solidFill>
                  <a:srgbClr val="000000"/>
                </a:solidFill>
              </a:defRPr>
            </a:pPr>
            <a:r>
              <a:rPr sz="2400" b="1"/>
              <a:t>Ongoing and increasing mobilization and movement support</a:t>
            </a:r>
            <a:endParaRPr b="1"/>
          </a:p>
          <a:p>
            <a:pPr lvl="0">
              <a:defRPr sz="1800">
                <a:solidFill>
                  <a:srgbClr val="000000"/>
                </a:solidFill>
              </a:defRPr>
            </a:pPr>
            <a:endParaRPr b="1"/>
          </a:p>
          <a:p>
            <a:pPr marL="457200" lvl="0" indent="-304800">
              <a:defRPr sz="1800">
                <a:solidFill>
                  <a:srgbClr val="000000"/>
                </a:solidFill>
              </a:defRPr>
            </a:pPr>
            <a:r>
              <a:rPr sz="2400" b="1"/>
              <a:t>Exploring and Building a Fortification Network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8813800" y="6526879"/>
            <a:ext cx="741361" cy="2796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50391">
              <a:defRPr sz="11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16">
                <a:solidFill>
                  <a:srgbClr val="898989"/>
                </a:solidFill>
              </a:rPr>
              <a:t>15</a:t>
            </a:fld>
            <a:endParaRPr sz="1116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1735135" y="104775"/>
            <a:ext cx="7820026" cy="17081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 b="0"/>
            </a:pPr>
            <a:r>
              <a:rPr sz="3600" b="1"/>
              <a:t>SSL Work and Faith Development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1735135" y="1812925"/>
            <a:ext cx="7820026" cy="59594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457200" lvl="0" indent="-4572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400" b="1"/>
              <a:t>Clarity in faith through organizing</a:t>
            </a:r>
            <a:endParaRPr b="1"/>
          </a:p>
          <a:p>
            <a:pPr marL="457200" lvl="0" indent="-4572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400" b="1"/>
              <a:t>Clarity in purpose through organizing</a:t>
            </a:r>
            <a:endParaRPr b="1"/>
          </a:p>
          <a:p>
            <a:pPr marL="457200" lvl="0" indent="-4572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400" b="1"/>
              <a:t>Opportunities to practice generosity</a:t>
            </a:r>
            <a:endParaRPr b="1"/>
          </a:p>
          <a:p>
            <a:pPr marL="457200" lvl="0" indent="-4572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400" b="1"/>
              <a:t>Opportunities to practice patience</a:t>
            </a:r>
            <a:endParaRPr b="1"/>
          </a:p>
          <a:p>
            <a:pPr marL="457200" lvl="0" indent="-4572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400" b="1"/>
              <a:t>Opportunities to practice humility and expansion</a:t>
            </a:r>
            <a:endParaRPr b="1"/>
          </a:p>
          <a:p>
            <a:pPr marL="342900" lvl="0" indent="-3429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endParaRPr b="1"/>
          </a:p>
          <a:p>
            <a:pPr marL="457200" lvl="0" indent="-4572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400" b="1"/>
              <a:t>Spirituality &amp; Sustainability in Movement Building - Module 2 of Organizing on the Side of Love: </a:t>
            </a:r>
            <a:r>
              <a:rPr sz="2400" b="1">
                <a:hlinkClick r:id="rId2"/>
              </a:rPr>
              <a:t>http://tiny.cc/Module2Spirituality</a:t>
            </a:r>
            <a:r>
              <a:rPr sz="2400" b="1"/>
              <a:t> 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8813800" y="6526879"/>
            <a:ext cx="741361" cy="2796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50391">
              <a:defRPr sz="11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16">
                <a:solidFill>
                  <a:srgbClr val="898989"/>
                </a:solidFill>
              </a:rPr>
              <a:t>16</a:t>
            </a:fld>
            <a:endParaRPr sz="1116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1735134" y="63499"/>
            <a:ext cx="7820027" cy="17081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ctr"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 b="0"/>
            </a:pPr>
            <a:r>
              <a:rPr sz="3600" b="1"/>
              <a:t>Guided Reflection Leadership Activity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lvl="0" indent="0" defTabSz="457200">
              <a:spcBef>
                <a:spcPts val="12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 b="1" dirty="0">
                <a:latin typeface="Trebuchet MS"/>
                <a:ea typeface="Trebuchet MS"/>
                <a:cs typeface="Trebuchet MS"/>
                <a:sym typeface="Trebuchet MS"/>
              </a:rPr>
              <a:t>Naming, honoring and celebrating the work of people in movement - known and unknown - is essential. These are folks who our collective success in liberation/social justice work is tied to. Grab a pen and paper and respond to the following prompts.</a:t>
            </a:r>
          </a:p>
          <a:p>
            <a:pPr marL="240631" lvl="0" indent="-240631" defTabSz="457200">
              <a:spcBef>
                <a:spcPts val="120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sz="2400" b="1" dirty="0">
                <a:latin typeface="Trebuchet MS"/>
                <a:ea typeface="Trebuchet MS"/>
                <a:cs typeface="Trebuchet MS"/>
                <a:sym typeface="Trebuchet MS"/>
              </a:rPr>
              <a:t>Make a list of three leaders who you know well - that if they win, we win, you win.</a:t>
            </a:r>
          </a:p>
          <a:p>
            <a:pPr marL="240631" lvl="0" indent="-240631" defTabSz="457200">
              <a:spcBef>
                <a:spcPts val="120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sz="2400" b="1" dirty="0">
                <a:latin typeface="Trebuchet MS"/>
                <a:ea typeface="Trebuchet MS"/>
                <a:cs typeface="Trebuchet MS"/>
                <a:sym typeface="Trebuchet MS"/>
              </a:rPr>
              <a:t>Make a list of three leaders you do not know - that if they win, we win, you win.</a:t>
            </a:r>
          </a:p>
          <a:p>
            <a:pPr marL="240631" lvl="0" indent="-240631" defTabSz="457200">
              <a:spcBef>
                <a:spcPts val="120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sz="2400" b="1" dirty="0">
                <a:latin typeface="Trebuchet MS"/>
                <a:ea typeface="Trebuchet MS"/>
                <a:cs typeface="Trebuchet MS"/>
                <a:sym typeface="Trebuchet MS"/>
              </a:rPr>
              <a:t>Make a list of three leaders who you have struggled </a:t>
            </a:r>
            <a:r>
              <a:rPr sz="2400" b="1" dirty="0" smtClean="0">
                <a:latin typeface="Trebuchet MS"/>
                <a:ea typeface="Trebuchet MS"/>
                <a:cs typeface="Trebuchet MS"/>
                <a:sym typeface="Trebuchet MS"/>
              </a:rPr>
              <a:t>with</a:t>
            </a:r>
            <a:r>
              <a:rPr lang="en-US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sz="2400" b="1" dirty="0" smtClean="0">
                <a:latin typeface="Trebuchet MS"/>
                <a:ea typeface="Trebuchet MS"/>
                <a:cs typeface="Trebuchet MS"/>
                <a:sym typeface="Trebuchet MS"/>
              </a:rPr>
              <a:t>- </a:t>
            </a:r>
            <a:r>
              <a:rPr sz="2400" b="1" dirty="0">
                <a:latin typeface="Trebuchet MS"/>
                <a:ea typeface="Trebuchet MS"/>
                <a:cs typeface="Trebuchet MS"/>
                <a:sym typeface="Trebuchet MS"/>
              </a:rPr>
              <a:t>that if they win, we win, you win.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  <a:t>17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1735135" y="63499"/>
            <a:ext cx="7820026" cy="17081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 b="0"/>
            </a:pPr>
            <a:r>
              <a:rPr sz="3600" b="1"/>
              <a:t>How can you get involved?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1735135" y="1368425"/>
            <a:ext cx="7820026" cy="59594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342900" lvl="0" indent="-3429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600" b="1" dirty="0"/>
              <a:t>Fortification Podcast - on iTunes and </a:t>
            </a:r>
            <a:r>
              <a:rPr sz="2600" b="1" dirty="0" err="1" smtClean="0"/>
              <a:t>SoundCloud</a:t>
            </a:r>
            <a:endParaRPr sz="2600" b="1" dirty="0"/>
          </a:p>
          <a:p>
            <a:pPr marL="342900" lvl="0" indent="-3429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600" b="1" dirty="0"/>
              <a:t>Organizing on the Side of Love - Find the complete video list on SSL </a:t>
            </a:r>
            <a:r>
              <a:rPr sz="2600" b="1" dirty="0" smtClean="0"/>
              <a:t>YouTube</a:t>
            </a:r>
            <a:endParaRPr sz="2600" b="1" dirty="0"/>
          </a:p>
          <a:p>
            <a:pPr marL="342900" lvl="0" indent="-3429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600" b="1" dirty="0"/>
              <a:t>Email updates and invitations - Join us on </a:t>
            </a:r>
            <a:r>
              <a:rPr sz="2600" b="1" dirty="0">
                <a:hlinkClick r:id="rId2"/>
              </a:rPr>
              <a:t>standingonthesideoflove.org</a:t>
            </a:r>
            <a:r>
              <a:rPr sz="2600" b="1" dirty="0"/>
              <a:t> </a:t>
            </a:r>
          </a:p>
          <a:p>
            <a:pPr marL="342900" lvl="0" indent="-3429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600" b="1" dirty="0"/>
              <a:t>30 Days of Love 2017- coming to your inbox and on </a:t>
            </a:r>
            <a:r>
              <a:rPr sz="2600" b="1" dirty="0">
                <a:hlinkClick r:id="rId2"/>
              </a:rPr>
              <a:t>standingonthesideoflove.org</a:t>
            </a:r>
            <a:r>
              <a:rPr sz="2600" b="1" dirty="0"/>
              <a:t> this winter</a:t>
            </a:r>
            <a:r>
              <a:rPr sz="2600" b="1" dirty="0" smtClean="0"/>
              <a:t>!</a:t>
            </a:r>
            <a:endParaRPr sz="2600" b="1" dirty="0"/>
          </a:p>
          <a:p>
            <a:pPr marL="342900" lvl="0" indent="-3429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600" b="1" dirty="0"/>
              <a:t>(Emerging) Fortification Network - </a:t>
            </a:r>
            <a:r>
              <a:rPr lang="en-US" sz="2600" b="1" dirty="0" smtClean="0"/>
              <a:t>S</a:t>
            </a:r>
            <a:r>
              <a:rPr sz="2600" b="1" dirty="0" smtClean="0"/>
              <a:t>tay </a:t>
            </a:r>
            <a:r>
              <a:rPr sz="2600" b="1" dirty="0"/>
              <a:t>tuned</a:t>
            </a:r>
            <a:r>
              <a:rPr sz="2600" b="1" dirty="0" smtClean="0"/>
              <a:t>!</a:t>
            </a:r>
            <a:endParaRPr sz="2600" b="1" dirty="0"/>
          </a:p>
          <a:p>
            <a:pPr marL="342900" lvl="0" indent="-3429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600" b="1" dirty="0"/>
              <a:t>Email us at </a:t>
            </a:r>
            <a:r>
              <a:rPr sz="2600" b="1" dirty="0">
                <a:hlinkClick r:id="rId3"/>
              </a:rPr>
              <a:t>love@uua.org</a:t>
            </a:r>
            <a:r>
              <a:rPr sz="2600" b="1" dirty="0"/>
              <a:t> for more info!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8813800" y="6526879"/>
            <a:ext cx="741361" cy="2796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50391">
              <a:defRPr sz="11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16">
                <a:solidFill>
                  <a:srgbClr val="898989"/>
                </a:solidFill>
              </a:rPr>
              <a:t>18</a:t>
            </a:fld>
            <a:endParaRPr sz="1116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1066799" y="311150"/>
            <a:ext cx="8488362" cy="1295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defRPr sz="40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4F81BD"/>
                </a:solidFill>
              </a:rPr>
              <a:t>Upcoming Webinars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914400" y="1676400"/>
            <a:ext cx="8534400" cy="4800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15240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b="1">
                <a:latin typeface="Calibri"/>
                <a:ea typeface="Calibri"/>
                <a:cs typeface="Calibri"/>
                <a:sym typeface="Calibri"/>
              </a:rPr>
              <a:t>Spirituality and Aging</a:t>
            </a:r>
            <a:br>
              <a:rPr sz="3200" b="1">
                <a:latin typeface="Calibri"/>
                <a:ea typeface="Calibri"/>
                <a:cs typeface="Calibri"/>
                <a:sym typeface="Calibri"/>
              </a:rPr>
            </a:br>
            <a:r>
              <a:rPr sz="3200">
                <a:latin typeface="Calibri"/>
                <a:ea typeface="Calibri"/>
                <a:cs typeface="Calibri"/>
                <a:sym typeface="Calibri"/>
              </a:rPr>
              <a:t>Tues. Nov. 15 at 1 pm Eastern </a:t>
            </a:r>
            <a:br>
              <a:rPr sz="3200">
                <a:latin typeface="Calibri"/>
                <a:ea typeface="Calibri"/>
                <a:cs typeface="Calibri"/>
                <a:sym typeface="Calibri"/>
              </a:rPr>
            </a:br>
            <a:r>
              <a:rPr sz="3200">
                <a:latin typeface="Calibri"/>
                <a:ea typeface="Calibri"/>
                <a:cs typeface="Calibri"/>
                <a:sym typeface="Calibri"/>
              </a:rPr>
              <a:t>or, Wed. Nov. 16 at 9 pm Eastern</a:t>
            </a:r>
          </a:p>
          <a:p>
            <a:pPr marL="0" lvl="0" indent="15240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sz="3200">
                <a:latin typeface="Calibri"/>
                <a:ea typeface="Calibri"/>
                <a:cs typeface="Calibri"/>
                <a:sym typeface="Calibri"/>
              </a:rPr>
            </a:br>
            <a:r>
              <a:rPr sz="3200" b="1">
                <a:latin typeface="Calibri"/>
                <a:ea typeface="Calibri"/>
                <a:cs typeface="Calibri"/>
                <a:sym typeface="Calibri"/>
              </a:rPr>
              <a:t>Implementing Themes in RE</a:t>
            </a:r>
            <a:br>
              <a:rPr sz="3200" b="1">
                <a:latin typeface="Calibri"/>
                <a:ea typeface="Calibri"/>
                <a:cs typeface="Calibri"/>
                <a:sym typeface="Calibri"/>
              </a:rPr>
            </a:br>
            <a:r>
              <a:rPr sz="3200">
                <a:latin typeface="Calibri"/>
                <a:ea typeface="Calibri"/>
                <a:cs typeface="Calibri"/>
                <a:sym typeface="Calibri"/>
              </a:rPr>
              <a:t>Tues. Dec. 13 at 1 pm Eastern </a:t>
            </a:r>
            <a:br>
              <a:rPr sz="3200">
                <a:latin typeface="Calibri"/>
                <a:ea typeface="Calibri"/>
                <a:cs typeface="Calibri"/>
                <a:sym typeface="Calibri"/>
              </a:rPr>
            </a:br>
            <a:r>
              <a:rPr sz="3200">
                <a:latin typeface="Calibri"/>
                <a:ea typeface="Calibri"/>
                <a:cs typeface="Calibri"/>
                <a:sym typeface="Calibri"/>
              </a:rPr>
              <a:t>or, Wed. Dec. 14 at 9 pm Eastern</a:t>
            </a:r>
            <a:br>
              <a:rPr sz="3200">
                <a:latin typeface="Calibri"/>
                <a:ea typeface="Calibri"/>
                <a:cs typeface="Calibri"/>
                <a:sym typeface="Calibri"/>
              </a:rPr>
            </a:b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15240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b="1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www.uua.org/re/teachers/webinars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391400" cy="1371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defRPr sz="4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70C0"/>
                </a:solidFill>
              </a:rPr>
              <a:t>“Housekeeping”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676400" y="1752600"/>
            <a:ext cx="7878761" cy="3962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0" algn="ctr" defTabSz="795527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t/>
            </a:r>
            <a:br/>
            <a:r>
              <a:rPr sz="3100">
                <a:latin typeface="Calibri"/>
                <a:ea typeface="Calibri"/>
                <a:cs typeface="Calibri"/>
                <a:sym typeface="Calibri"/>
              </a:rPr>
              <a:t>Audio problem? Mute audio on your computer. Call in by phone.</a:t>
            </a:r>
          </a:p>
          <a:p>
            <a:pPr marL="0" lvl="0" indent="0" algn="ctr" defTabSz="795527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defTabSz="795527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00">
                <a:latin typeface="Calibri"/>
                <a:ea typeface="Calibri"/>
                <a:cs typeface="Calibri"/>
                <a:sym typeface="Calibri"/>
              </a:rPr>
              <a:t>We’ll have time for questions at the end</a:t>
            </a:r>
            <a:r>
              <a:rPr sz="270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ctr" defTabSz="795527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defTabSz="795527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00">
                <a:latin typeface="Calibri"/>
                <a:ea typeface="Calibri"/>
                <a:cs typeface="Calibri"/>
                <a:sym typeface="Calibri"/>
              </a:rPr>
              <a:t>Recorded webinar, slides, and transcript</a:t>
            </a:r>
            <a:br>
              <a:rPr sz="3100">
                <a:latin typeface="Calibri"/>
                <a:ea typeface="Calibri"/>
                <a:cs typeface="Calibri"/>
                <a:sym typeface="Calibri"/>
              </a:rPr>
            </a:br>
            <a:r>
              <a:rPr sz="3100">
                <a:latin typeface="Calibri"/>
                <a:ea typeface="Calibri"/>
                <a:cs typeface="Calibri"/>
                <a:sym typeface="Calibri"/>
              </a:rPr>
              <a:t>will be posted online:</a:t>
            </a:r>
            <a:br>
              <a:rPr sz="3100">
                <a:latin typeface="Calibri"/>
                <a:ea typeface="Calibri"/>
                <a:cs typeface="Calibri"/>
                <a:sym typeface="Calibri"/>
              </a:rPr>
            </a:br>
            <a:r>
              <a:rPr sz="3100" b="1">
                <a:solidFill>
                  <a:srgbClr val="B38807"/>
                </a:solidFill>
                <a:latin typeface="Calibri"/>
                <a:ea typeface="Calibri"/>
                <a:cs typeface="Calibri"/>
                <a:sym typeface="Calibri"/>
              </a:rPr>
              <a:t>www.uua.org/re/teachers/webinars</a:t>
            </a:r>
            <a:br>
              <a:rPr sz="3100" b="1">
                <a:solidFill>
                  <a:srgbClr val="B3880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100" b="1">
              <a:solidFill>
                <a:srgbClr val="B3880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752599" y="1143000"/>
            <a:ext cx="7820026" cy="5105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15240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Welcome!</a:t>
            </a:r>
            <a:br>
              <a:rPr sz="4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15240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 b="1">
                <a:latin typeface="Calibri"/>
                <a:ea typeface="Calibri"/>
                <a:cs typeface="Calibri"/>
                <a:sym typeface="Calibri"/>
              </a:rPr>
              <a:t>Meet the UUA’s</a:t>
            </a:r>
            <a:br>
              <a:rPr sz="4000" b="1">
                <a:latin typeface="Calibri"/>
                <a:ea typeface="Calibri"/>
                <a:cs typeface="Calibri"/>
                <a:sym typeface="Calibri"/>
              </a:rPr>
            </a:br>
            <a:r>
              <a:rPr sz="4000" b="1">
                <a:latin typeface="Calibri"/>
                <a:ea typeface="Calibri"/>
                <a:cs typeface="Calibri"/>
                <a:sym typeface="Calibri"/>
              </a:rPr>
              <a:t>Standing on the Side of Love</a:t>
            </a:r>
            <a:br>
              <a:rPr sz="4000" b="1">
                <a:latin typeface="Calibri"/>
                <a:ea typeface="Calibri"/>
                <a:cs typeface="Calibri"/>
                <a:sym typeface="Calibri"/>
              </a:rPr>
            </a:br>
            <a:r>
              <a:rPr sz="4000" b="1">
                <a:latin typeface="Calibri"/>
                <a:ea typeface="Calibri"/>
                <a:cs typeface="Calibri"/>
                <a:sym typeface="Calibri"/>
              </a:rPr>
              <a:t>Team </a:t>
            </a:r>
          </a:p>
          <a:p>
            <a:pPr lvl="0" algn="ctr">
              <a:buClr>
                <a:srgbClr val="000000"/>
              </a:buClr>
              <a:buSzPct val="25000"/>
              <a:defRPr sz="1800">
                <a:solidFill>
                  <a:srgbClr val="000000"/>
                </a:solidFill>
              </a:defRPr>
            </a:pP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October, 2016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838200" y="1447800"/>
            <a:ext cx="9067800" cy="45878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0" algn="ctr" defTabSz="905255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500" b="1" dirty="0">
                <a:latin typeface="Calibri"/>
                <a:ea typeface="Calibri"/>
                <a:cs typeface="Calibri"/>
                <a:sym typeface="Calibri"/>
              </a:rPr>
              <a:t>Caitlin Breedlove</a:t>
            </a:r>
          </a:p>
          <a:p>
            <a:pPr marL="0" lvl="0" indent="0" algn="ctr" defTabSz="905255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00" dirty="0">
                <a:latin typeface="Calibri"/>
                <a:ea typeface="Calibri"/>
                <a:cs typeface="Calibri"/>
                <a:sym typeface="Calibri"/>
              </a:rPr>
              <a:t>Campaign Director, Standing on the Side of Love </a:t>
            </a:r>
          </a:p>
          <a:p>
            <a:pPr marL="0" lvl="0" indent="0" algn="ctr" defTabSz="905255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9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defTabSz="905255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500" b="1" dirty="0">
                <a:latin typeface="Calibri"/>
                <a:ea typeface="Calibri"/>
                <a:cs typeface="Calibri"/>
                <a:sym typeface="Calibri"/>
              </a:rPr>
              <a:t>Nora Rasman</a:t>
            </a:r>
            <a:br>
              <a:rPr sz="3500" b="1" dirty="0">
                <a:latin typeface="Calibri"/>
                <a:ea typeface="Calibri"/>
                <a:cs typeface="Calibri"/>
                <a:sym typeface="Calibri"/>
              </a:rPr>
            </a:br>
            <a:r>
              <a:rPr sz="2700" dirty="0">
                <a:latin typeface="Calibri"/>
                <a:ea typeface="Calibri"/>
                <a:cs typeface="Calibri"/>
                <a:sym typeface="Calibri"/>
              </a:rPr>
              <a:t>Campaign Coordinator, Standing on the Side of Love</a:t>
            </a:r>
          </a:p>
          <a:p>
            <a:pPr marL="0" lvl="0" indent="0" algn="ctr" defTabSz="905255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7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defTabSz="905255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Host</a:t>
            </a:r>
            <a:r>
              <a:rPr sz="2700" dirty="0"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sz="2700" b="1" dirty="0">
                <a:latin typeface="Calibri"/>
                <a:ea typeface="Calibri"/>
                <a:cs typeface="Calibri"/>
                <a:sym typeface="Calibri"/>
              </a:rPr>
              <a:t>Jessica York</a:t>
            </a:r>
          </a:p>
          <a:p>
            <a:pPr marL="0" lvl="0" indent="0" algn="ctr" defTabSz="905255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00" dirty="0">
                <a:latin typeface="Calibri"/>
                <a:ea typeface="Calibri"/>
                <a:cs typeface="Calibri"/>
                <a:sym typeface="Calibri"/>
              </a:rPr>
              <a:t>Director</a:t>
            </a:r>
            <a:r>
              <a:rPr sz="270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700" dirty="0">
                <a:latin typeface="Calibri"/>
                <a:ea typeface="Calibri"/>
                <a:cs typeface="Calibri"/>
                <a:sym typeface="Calibri"/>
              </a:rPr>
              <a:t>Faith Development Office</a:t>
            </a:r>
          </a:p>
          <a:p>
            <a:pPr marL="0" lvl="0" indent="0" algn="ctr" defTabSz="905255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defTabSz="905255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Technical Support</a:t>
            </a:r>
            <a:r>
              <a:rPr sz="2700" dirty="0"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sz="2700" b="1" dirty="0">
                <a:latin typeface="Calibri"/>
                <a:ea typeface="Calibri"/>
                <a:cs typeface="Calibri"/>
                <a:sym typeface="Calibri"/>
              </a:rPr>
              <a:t>Susan Lawrence</a:t>
            </a:r>
          </a:p>
          <a:p>
            <a:pPr marL="0" lvl="0" indent="0" algn="ctr" defTabSz="905255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00" dirty="0">
                <a:latin typeface="Calibri"/>
                <a:ea typeface="Calibri"/>
                <a:cs typeface="Calibri"/>
                <a:sym typeface="Calibri"/>
              </a:rPr>
              <a:t>Managing Editor, Faith Development Office</a:t>
            </a:r>
            <a:br>
              <a:rPr sz="2700" dirty="0">
                <a:latin typeface="Calibri"/>
                <a:ea typeface="Calibri"/>
                <a:cs typeface="Calibri"/>
                <a:sym typeface="Calibri"/>
              </a:rPr>
            </a:br>
            <a:endParaRPr sz="2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735134" y="311150"/>
            <a:ext cx="3217866" cy="1295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defRPr sz="4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0070C0"/>
                </a:solidFill>
              </a:rPr>
              <a:t>Presenters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4535" y="267422"/>
            <a:ext cx="5148536" cy="3882502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1960041" y="4265929"/>
            <a:ext cx="7137525" cy="242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>
              <a:defRPr sz="1800"/>
            </a:pPr>
            <a:r>
              <a:rPr sz="2000" b="1" dirty="0">
                <a:latin typeface="Trebuchet MS"/>
                <a:ea typeface="Trebuchet MS"/>
                <a:cs typeface="Trebuchet MS"/>
                <a:sym typeface="Trebuchet MS"/>
              </a:rPr>
              <a:t>No matter where you are on life’s journey</a:t>
            </a:r>
          </a:p>
          <a:p>
            <a:pPr lvl="0" algn="ctr">
              <a:defRPr sz="1800"/>
            </a:pPr>
            <a:r>
              <a:rPr sz="2000" b="1" dirty="0">
                <a:latin typeface="Trebuchet MS"/>
                <a:ea typeface="Trebuchet MS"/>
                <a:cs typeface="Trebuchet MS"/>
                <a:sym typeface="Trebuchet MS"/>
              </a:rPr>
              <a:t>Or where you have come from</a:t>
            </a:r>
          </a:p>
          <a:p>
            <a:pPr lvl="0" algn="ctr">
              <a:defRPr sz="1800"/>
            </a:pPr>
            <a:r>
              <a:rPr sz="2000" b="1" dirty="0">
                <a:latin typeface="Trebuchet MS"/>
                <a:ea typeface="Trebuchet MS"/>
                <a:cs typeface="Trebuchet MS"/>
                <a:sym typeface="Trebuchet MS"/>
              </a:rPr>
              <a:t>You can always call this place home</a:t>
            </a:r>
          </a:p>
          <a:p>
            <a:pPr lvl="0" algn="ctr">
              <a:defRPr sz="1800"/>
            </a:pPr>
            <a:r>
              <a:rPr sz="2000" b="1" dirty="0">
                <a:latin typeface="Trebuchet MS"/>
                <a:ea typeface="Trebuchet MS"/>
                <a:cs typeface="Trebuchet MS"/>
                <a:sym typeface="Trebuchet MS"/>
              </a:rPr>
              <a:t>No matter where you’ve been or what you’ve done</a:t>
            </a:r>
          </a:p>
          <a:p>
            <a:pPr lvl="0" algn="ctr">
              <a:defRPr sz="1800"/>
            </a:pPr>
            <a:endParaRPr sz="11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defRPr sz="1800"/>
            </a:pPr>
            <a:r>
              <a:rPr sz="2000" b="1" dirty="0">
                <a:latin typeface="Trebuchet MS"/>
                <a:ea typeface="Trebuchet MS"/>
                <a:cs typeface="Trebuchet MS"/>
                <a:sym typeface="Trebuchet MS"/>
              </a:rPr>
              <a:t>Welcome Home.</a:t>
            </a:r>
          </a:p>
          <a:p>
            <a:pPr lvl="0" algn="ctr">
              <a:defRPr sz="1800"/>
            </a:pPr>
            <a:endParaRPr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defRPr sz="1800"/>
            </a:pPr>
            <a:r>
              <a:rPr sz="2000" b="1" dirty="0">
                <a:latin typeface="Trebuchet MS"/>
                <a:ea typeface="Trebuchet MS"/>
                <a:cs typeface="Trebuchet MS"/>
                <a:sym typeface="Trebuchet MS"/>
              </a:rPr>
              <a:t>- Welcome Home, Rev. </a:t>
            </a:r>
            <a:r>
              <a:rPr sz="2000" b="1" dirty="0" err="1">
                <a:latin typeface="Trebuchet MS"/>
                <a:ea typeface="Trebuchet MS"/>
                <a:cs typeface="Trebuchet MS"/>
                <a:sym typeface="Trebuchet MS"/>
              </a:rPr>
              <a:t>Sekou</a:t>
            </a:r>
            <a:r>
              <a:rPr sz="2000" b="1" dirty="0">
                <a:latin typeface="Trebuchet MS"/>
                <a:ea typeface="Trebuchet MS"/>
                <a:cs typeface="Trebuchet MS"/>
                <a:sym typeface="Trebuchet MS"/>
              </a:rPr>
              <a:t> &amp; the Holy Ghost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735135" y="311150"/>
            <a:ext cx="7820026" cy="1295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3600" b="1" dirty="0"/>
              <a:t>Standing on the Side of Love: A Rallying Banner for </a:t>
            </a:r>
            <a:r>
              <a:rPr lang="en-US" sz="3600" b="1" dirty="0" smtClean="0"/>
              <a:t>O</a:t>
            </a:r>
            <a:r>
              <a:rPr sz="3600" b="1" dirty="0" smtClean="0"/>
              <a:t>ur </a:t>
            </a:r>
            <a:r>
              <a:rPr sz="3600" b="1" dirty="0"/>
              <a:t>Faith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1735135" y="1812925"/>
            <a:ext cx="7820026" cy="47402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457200" lvl="0" indent="-4572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400" b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SSL has a long history of making real our UU work of ‘deeds not creeds’</a:t>
            </a:r>
            <a:endParaRPr b="1" dirty="0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342900" lvl="0" indent="-3429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endParaRPr b="1" dirty="0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457200" lvl="0" indent="-4572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400" b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SSL work has concentrated primarily in the last few years on a broad mix of policy advocacy and some mobilization</a:t>
            </a:r>
            <a:endParaRPr b="1" dirty="0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342900" lvl="0" indent="-3429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endParaRPr b="1" dirty="0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457200" lvl="0" indent="-4572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400" b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Historically, many people equate SSL most closely with issues of marriage equality and immigrant justice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1735135" y="104775"/>
            <a:ext cx="7820026" cy="17081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 b="0"/>
            </a:pPr>
            <a:r>
              <a:rPr sz="3600" b="1"/>
              <a:t>THIS MOMENT (ASSESSMENT)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1735135" y="1812925"/>
            <a:ext cx="7820026" cy="59594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0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b="1">
                <a:latin typeface="Franklin Gothic Book"/>
                <a:ea typeface="Franklin Gothic Book"/>
                <a:cs typeface="Franklin Gothic Book"/>
                <a:sym typeface="Franklin Gothic Book"/>
              </a:rPr>
              <a:t>Characterized by:</a:t>
            </a:r>
            <a:endParaRPr b="1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0" lvl="0" indent="0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b="1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594894" lvl="1" indent="-213894">
              <a:spcBef>
                <a:spcPts val="800"/>
              </a:spcBef>
              <a:buClrTx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400" b="1">
                <a:latin typeface="Franklin Gothic Book"/>
                <a:ea typeface="Franklin Gothic Book"/>
                <a:cs typeface="Franklin Gothic Book"/>
                <a:sym typeface="Franklin Gothic Book"/>
              </a:rPr>
              <a:t>Deep polarizations</a:t>
            </a:r>
            <a:endParaRPr b="1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541421" lvl="1" indent="-160420">
              <a:spcBef>
                <a:spcPts val="800"/>
              </a:spcBef>
              <a:buClrTx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endParaRPr b="1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594894" lvl="1" indent="-213894">
              <a:spcBef>
                <a:spcPts val="800"/>
              </a:spcBef>
              <a:buClrTx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400" b="1">
                <a:latin typeface="Franklin Gothic Book"/>
                <a:ea typeface="Franklin Gothic Book"/>
                <a:cs typeface="Franklin Gothic Book"/>
                <a:sym typeface="Franklin Gothic Book"/>
              </a:rPr>
              <a:t>Demographic and generational shifts</a:t>
            </a:r>
            <a:endParaRPr b="1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541421" lvl="1" indent="-160420">
              <a:spcBef>
                <a:spcPts val="800"/>
              </a:spcBef>
              <a:buClrTx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endParaRPr b="1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594894" lvl="1" indent="-213894">
              <a:spcBef>
                <a:spcPts val="800"/>
              </a:spcBef>
              <a:buClrTx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400" b="1">
                <a:latin typeface="Franklin Gothic Book"/>
                <a:ea typeface="Franklin Gothic Book"/>
                <a:cs typeface="Franklin Gothic Book"/>
                <a:sym typeface="Franklin Gothic Book"/>
              </a:rPr>
              <a:t>Thousands of new people coming into social change, many hungry for spiritual connection in the work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8813800" y="6526879"/>
            <a:ext cx="741361" cy="2796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50391">
              <a:defRPr sz="11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16">
                <a:solidFill>
                  <a:srgbClr val="898989"/>
                </a:solidFill>
              </a:rPr>
              <a:t>7</a:t>
            </a:fld>
            <a:endParaRPr sz="1116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1735135" y="104775"/>
            <a:ext cx="7820026" cy="17081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 b="0"/>
            </a:pPr>
            <a:r>
              <a:rPr sz="3600" b="1"/>
              <a:t>THIS MOMENT (ASSESSMENT)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1735135" y="1812925"/>
            <a:ext cx="7820026" cy="59594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0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b="1">
                <a:latin typeface="Franklin Gothic Book"/>
                <a:ea typeface="Franklin Gothic Book"/>
                <a:cs typeface="Franklin Gothic Book"/>
                <a:sym typeface="Franklin Gothic Book"/>
              </a:rPr>
              <a:t>Characterized by:</a:t>
            </a:r>
            <a:endParaRPr b="1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0" lvl="0" indent="0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b="1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594894" lvl="1" indent="-213894">
              <a:spcBef>
                <a:spcPts val="800"/>
              </a:spcBef>
              <a:buClrTx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400" b="1">
                <a:latin typeface="Franklin Gothic Book"/>
                <a:ea typeface="Franklin Gothic Book"/>
                <a:cs typeface="Franklin Gothic Book"/>
                <a:sym typeface="Franklin Gothic Book"/>
              </a:rPr>
              <a:t>New hybrid models of organizing</a:t>
            </a:r>
            <a:endParaRPr b="1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541421" lvl="1" indent="-160420">
              <a:spcBef>
                <a:spcPts val="800"/>
              </a:spcBef>
              <a:buClrTx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endParaRPr b="1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594894" lvl="1" indent="-213894">
              <a:spcBef>
                <a:spcPts val="800"/>
              </a:spcBef>
              <a:buClrTx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400" b="1">
                <a:latin typeface="Franklin Gothic Book"/>
                <a:ea typeface="Franklin Gothic Book"/>
                <a:cs typeface="Franklin Gothic Book"/>
                <a:sym typeface="Franklin Gothic Book"/>
              </a:rPr>
              <a:t>Hunger for connection beyond online connections</a:t>
            </a:r>
            <a:endParaRPr b="1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541421" lvl="1" indent="-160420">
              <a:spcBef>
                <a:spcPts val="800"/>
              </a:spcBef>
              <a:buClrTx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endParaRPr b="1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594894" lvl="1" indent="-213894">
              <a:spcBef>
                <a:spcPts val="800"/>
              </a:spcBef>
              <a:buClrTx/>
              <a:buFont typeface="Helvetica Neue"/>
              <a:buChar char="•"/>
              <a:defRPr sz="1800">
                <a:solidFill>
                  <a:srgbClr val="000000"/>
                </a:solidFill>
              </a:defRPr>
            </a:pPr>
            <a:r>
              <a:rPr sz="2400" b="1">
                <a:latin typeface="Franklin Gothic Book"/>
                <a:ea typeface="Franklin Gothic Book"/>
                <a:cs typeface="Franklin Gothic Book"/>
                <a:sym typeface="Franklin Gothic Book"/>
              </a:rPr>
              <a:t>Scaled, intense and highly visible  attacks on marginalized communities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8813800" y="6526879"/>
            <a:ext cx="741361" cy="2796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50391">
              <a:defRPr sz="11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16">
                <a:solidFill>
                  <a:srgbClr val="898989"/>
                </a:solidFill>
              </a:rPr>
              <a:t>8</a:t>
            </a:fld>
            <a:endParaRPr sz="1116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1735135" y="104775"/>
            <a:ext cx="7820026" cy="17081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defRPr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 b="0"/>
            </a:pPr>
            <a:r>
              <a:rPr sz="3600" b="1"/>
              <a:t>SSL 2016 Assessment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1735135" y="1812925"/>
            <a:ext cx="7820026" cy="59594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457200" lvl="0" indent="-4572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400" b="1">
                <a:latin typeface="Franklin Gothic Book"/>
                <a:ea typeface="Franklin Gothic Book"/>
                <a:cs typeface="Franklin Gothic Book"/>
                <a:sym typeface="Franklin Gothic Book"/>
              </a:rPr>
              <a:t>In Spring 2016 we launched an assessment process </a:t>
            </a:r>
            <a:endParaRPr b="1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342900" lvl="0" indent="-3429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endParaRPr b="1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457200" lvl="0" indent="-4572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400" b="1">
                <a:latin typeface="Franklin Gothic Book"/>
                <a:ea typeface="Franklin Gothic Book"/>
                <a:cs typeface="Franklin Gothic Book"/>
                <a:sym typeface="Franklin Gothic Book"/>
              </a:rPr>
              <a:t>We interviewed 50 key stakeholders</a:t>
            </a:r>
            <a:endParaRPr b="1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695325" lvl="2" indent="-4572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400" b="1">
                <a:latin typeface="Franklin Gothic Book"/>
                <a:ea typeface="Franklin Gothic Book"/>
                <a:cs typeface="Franklin Gothic Book"/>
                <a:sym typeface="Franklin Gothic Book"/>
              </a:rPr>
              <a:t>50% traditional stakeholders in SSL</a:t>
            </a:r>
            <a:endParaRPr b="1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695325" lvl="2" indent="-457200">
              <a:spcBef>
                <a:spcPts val="800"/>
              </a:spcBef>
              <a:buClrTx/>
              <a:defRPr sz="1800">
                <a:solidFill>
                  <a:srgbClr val="000000"/>
                </a:solidFill>
              </a:defRPr>
            </a:pPr>
            <a:r>
              <a:rPr sz="2400" b="1">
                <a:latin typeface="Franklin Gothic Book"/>
                <a:ea typeface="Franklin Gothic Book"/>
                <a:cs typeface="Franklin Gothic Book"/>
                <a:sym typeface="Franklin Gothic Book"/>
              </a:rPr>
              <a:t>50% in intersectional justice movements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8813800" y="6526879"/>
            <a:ext cx="741361" cy="2796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50391">
              <a:defRPr sz="11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16">
                <a:solidFill>
                  <a:srgbClr val="898989"/>
                </a:solidFill>
              </a:rPr>
              <a:t>9</a:t>
            </a:fld>
            <a:endParaRPr sz="1116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Custom</PresentationFormat>
  <Paragraphs>123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</vt:lpstr>
      <vt:lpstr>Welcome!   Faith Development Office Webinar</vt:lpstr>
      <vt:lpstr>“Housekeeping”</vt:lpstr>
      <vt:lpstr>PowerPoint Presentation</vt:lpstr>
      <vt:lpstr>Presenters</vt:lpstr>
      <vt:lpstr>PowerPoint Presentation</vt:lpstr>
      <vt:lpstr>Standing on the Side of Love: A Rallying Banner for Our Faith</vt:lpstr>
      <vt:lpstr>THIS MOMENT (ASSESSMENT)</vt:lpstr>
      <vt:lpstr>THIS MOMENT (ASSESSMENT)</vt:lpstr>
      <vt:lpstr>SSL 2016 Assessment</vt:lpstr>
      <vt:lpstr>Key Findings from SSL Assessment</vt:lpstr>
      <vt:lpstr>Our New &amp; Emerging Work Fortification Podcast</vt:lpstr>
      <vt:lpstr>Our New &amp; Emerging Work ReviveLove Tour</vt:lpstr>
      <vt:lpstr>Our New &amp; Emerging Work Organizing on the Side of Love</vt:lpstr>
      <vt:lpstr>Our New &amp; Emerging Work GROW Curriculum &amp; Training</vt:lpstr>
      <vt:lpstr>Our New &amp; Emerging Work</vt:lpstr>
      <vt:lpstr>SSL Work and Faith Development</vt:lpstr>
      <vt:lpstr>Guided Reflection Leadership Activity</vt:lpstr>
      <vt:lpstr>How can you get involved?</vt:lpstr>
      <vt:lpstr>Upcoming Webinars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 Faith Development Office Webinar</dc:title>
  <cp:lastModifiedBy>Susan Lawrence</cp:lastModifiedBy>
  <cp:revision>1</cp:revision>
  <dcterms:modified xsi:type="dcterms:W3CDTF">2016-10-24T06:25:55Z</dcterms:modified>
</cp:coreProperties>
</file>