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91" r:id="rId2"/>
    <p:sldId id="256" r:id="rId3"/>
    <p:sldId id="280" r:id="rId4"/>
    <p:sldId id="286" r:id="rId5"/>
    <p:sldId id="258" r:id="rId6"/>
    <p:sldId id="281" r:id="rId7"/>
    <p:sldId id="260" r:id="rId8"/>
    <p:sldId id="261" r:id="rId9"/>
    <p:sldId id="288" r:id="rId10"/>
    <p:sldId id="289" r:id="rId11"/>
    <p:sldId id="257" r:id="rId12"/>
    <p:sldId id="259" r:id="rId13"/>
    <p:sldId id="282" r:id="rId14"/>
    <p:sldId id="265" r:id="rId15"/>
    <p:sldId id="268" r:id="rId16"/>
    <p:sldId id="274" r:id="rId17"/>
    <p:sldId id="272" r:id="rId18"/>
    <p:sldId id="267" r:id="rId19"/>
    <p:sldId id="275" r:id="rId20"/>
    <p:sldId id="276" r:id="rId21"/>
    <p:sldId id="277" r:id="rId22"/>
    <p:sldId id="278" r:id="rId23"/>
    <p:sldId id="279" r:id="rId24"/>
    <p:sldId id="262" r:id="rId25"/>
    <p:sldId id="263" r:id="rId26"/>
    <p:sldId id="273" r:id="rId27"/>
    <p:sldId id="283" r:id="rId28"/>
    <p:sldId id="284" r:id="rId29"/>
    <p:sldId id="264" r:id="rId30"/>
    <p:sldId id="269" r:id="rId31"/>
    <p:sldId id="270" r:id="rId32"/>
    <p:sldId id="271"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63" autoAdjust="0"/>
  </p:normalViewPr>
  <p:slideViewPr>
    <p:cSldViewPr>
      <p:cViewPr>
        <p:scale>
          <a:sx n="38" d="100"/>
          <a:sy n="38" d="100"/>
        </p:scale>
        <p:origin x="-2076" y="-6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7A6C7-FE24-4365-8827-06C9CDB09B47}"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1C4B6-9FAF-4DE3-82CA-40079FB306FC}" type="slidenum">
              <a:rPr lang="en-US" smtClean="0"/>
              <a:t>‹#›</a:t>
            </a:fld>
            <a:endParaRPr lang="en-US"/>
          </a:p>
        </p:txBody>
      </p:sp>
    </p:spTree>
    <p:extLst>
      <p:ext uri="{BB962C8B-B14F-4D97-AF65-F5344CB8AC3E}">
        <p14:creationId xmlns:p14="http://schemas.microsoft.com/office/powerpoint/2010/main" val="167587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t> </a:t>
            </a:r>
          </a:p>
          <a:p>
            <a:pPr marL="0" marR="0" lvl="0" indent="0" algn="l" rtl="0">
              <a:spcBef>
                <a:spcPts val="0"/>
              </a:spcBef>
              <a:buSzPct val="25000"/>
              <a:buNone/>
            </a:pPr>
            <a:r>
              <a:rPr lang="en-US" sz="1800" b="1" i="0" u="none" strike="noStrike" cap="none" baseline="0" dirty="0"/>
              <a:t> </a:t>
            </a:r>
          </a:p>
        </p:txBody>
      </p:sp>
      <p:sp>
        <p:nvSpPr>
          <p:cNvPr id="118" name="Shape 11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Fahs, deep winter</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21</a:t>
            </a:fld>
            <a:endParaRPr lang="en-US"/>
          </a:p>
        </p:txBody>
      </p:sp>
    </p:spTree>
    <p:extLst>
      <p:ext uri="{BB962C8B-B14F-4D97-AF65-F5344CB8AC3E}">
        <p14:creationId xmlns:p14="http://schemas.microsoft.com/office/powerpoint/2010/main" val="233619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these into appropriate Sundays</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23</a:t>
            </a:fld>
            <a:endParaRPr lang="en-US"/>
          </a:p>
        </p:txBody>
      </p:sp>
    </p:spTree>
    <p:extLst>
      <p:ext uri="{BB962C8B-B14F-4D97-AF65-F5344CB8AC3E}">
        <p14:creationId xmlns:p14="http://schemas.microsoft.com/office/powerpoint/2010/main" val="88161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24</a:t>
            </a:fld>
            <a:endParaRPr lang="en-US"/>
          </a:p>
        </p:txBody>
      </p:sp>
    </p:spTree>
    <p:extLst>
      <p:ext uri="{BB962C8B-B14F-4D97-AF65-F5344CB8AC3E}">
        <p14:creationId xmlns:p14="http://schemas.microsoft.com/office/powerpoint/2010/main" val="3035945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 a chat re services</a:t>
            </a:r>
            <a:r>
              <a:rPr lang="en-US" baseline="0" dirty="0" smtClean="0"/>
              <a:t> they do that are special and multigenerational at their congregation; how might the preschoolers experience it?</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26</a:t>
            </a:fld>
            <a:endParaRPr lang="en-US"/>
          </a:p>
        </p:txBody>
      </p:sp>
    </p:spTree>
    <p:extLst>
      <p:ext uri="{BB962C8B-B14F-4D97-AF65-F5344CB8AC3E}">
        <p14:creationId xmlns:p14="http://schemas.microsoft.com/office/powerpoint/2010/main" val="299965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listening and sharing quiet.</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30</a:t>
            </a:fld>
            <a:endParaRPr lang="en-US"/>
          </a:p>
        </p:txBody>
      </p:sp>
    </p:spTree>
    <p:extLst>
      <p:ext uri="{BB962C8B-B14F-4D97-AF65-F5344CB8AC3E}">
        <p14:creationId xmlns:p14="http://schemas.microsoft.com/office/powerpoint/2010/main" val="152913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my story about being a young mother</a:t>
            </a:r>
            <a:r>
              <a:rPr lang="en-US" baseline="0" dirty="0" smtClean="0"/>
              <a:t> and the dirty preschool room</a:t>
            </a:r>
          </a:p>
          <a:p>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5</a:t>
            </a:fld>
            <a:endParaRPr lang="en-US"/>
          </a:p>
        </p:txBody>
      </p:sp>
    </p:spTree>
    <p:extLst>
      <p:ext uri="{BB962C8B-B14F-4D97-AF65-F5344CB8AC3E}">
        <p14:creationId xmlns:p14="http://schemas.microsoft.com/office/powerpoint/2010/main" val="130959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Spencer’s story about Fiona in the shopping</a:t>
            </a:r>
            <a:r>
              <a:rPr lang="en-US" baseline="0" dirty="0" smtClean="0"/>
              <a:t> cart. Or create a preschool email group!</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7</a:t>
            </a:fld>
            <a:endParaRPr lang="en-US"/>
          </a:p>
        </p:txBody>
      </p:sp>
    </p:spTree>
    <p:extLst>
      <p:ext uri="{BB962C8B-B14F-4D97-AF65-F5344CB8AC3E}">
        <p14:creationId xmlns:p14="http://schemas.microsoft.com/office/powerpoint/2010/main" val="180324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Confidence to say I don’t know. </a:t>
            </a:r>
            <a:r>
              <a:rPr lang="en-US" dirty="0" err="1" smtClean="0"/>
              <a:t>Beging</a:t>
            </a:r>
            <a:r>
              <a:rPr lang="en-US" dirty="0" smtClean="0"/>
              <a:t> an investigation of the world</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8</a:t>
            </a:fld>
            <a:endParaRPr lang="en-US"/>
          </a:p>
        </p:txBody>
      </p:sp>
    </p:spTree>
    <p:extLst>
      <p:ext uri="{BB962C8B-B14F-4D97-AF65-F5344CB8AC3E}">
        <p14:creationId xmlns:p14="http://schemas.microsoft.com/office/powerpoint/2010/main" val="112147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structure</a:t>
            </a:r>
            <a:r>
              <a:rPr lang="en-US" baseline="0" dirty="0" smtClean="0"/>
              <a:t> every Sunday. Long free play time.</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11</a:t>
            </a:fld>
            <a:endParaRPr lang="en-US"/>
          </a:p>
        </p:txBody>
      </p:sp>
    </p:spTree>
    <p:extLst>
      <p:ext uri="{BB962C8B-B14F-4D97-AF65-F5344CB8AC3E}">
        <p14:creationId xmlns:p14="http://schemas.microsoft.com/office/powerpoint/2010/main" val="406349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find some of the "classics," but there's more reliance on books published since 2005.</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12</a:t>
            </a:fld>
            <a:endParaRPr lang="en-US"/>
          </a:p>
        </p:txBody>
      </p:sp>
    </p:spTree>
    <p:extLst>
      <p:ext uri="{BB962C8B-B14F-4D97-AF65-F5344CB8AC3E}">
        <p14:creationId xmlns:p14="http://schemas.microsoft.com/office/powerpoint/2010/main" val="207223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to chat about faith in action</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13</a:t>
            </a:fld>
            <a:endParaRPr lang="en-US"/>
          </a:p>
        </p:txBody>
      </p:sp>
    </p:spTree>
    <p:extLst>
      <p:ext uri="{BB962C8B-B14F-4D97-AF65-F5344CB8AC3E}">
        <p14:creationId xmlns:p14="http://schemas.microsoft.com/office/powerpoint/2010/main" val="375480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whole section on “Advance Preparation” </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14</a:t>
            </a:fld>
            <a:endParaRPr lang="en-US"/>
          </a:p>
        </p:txBody>
      </p:sp>
    </p:spTree>
    <p:extLst>
      <p:ext uri="{BB962C8B-B14F-4D97-AF65-F5344CB8AC3E}">
        <p14:creationId xmlns:p14="http://schemas.microsoft.com/office/powerpoint/2010/main" val="43529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our copy.</a:t>
            </a:r>
            <a:endParaRPr lang="en-US" dirty="0"/>
          </a:p>
        </p:txBody>
      </p:sp>
      <p:sp>
        <p:nvSpPr>
          <p:cNvPr id="4" name="Slide Number Placeholder 3"/>
          <p:cNvSpPr>
            <a:spLocks noGrp="1"/>
          </p:cNvSpPr>
          <p:nvPr>
            <p:ph type="sldNum" sz="quarter" idx="10"/>
          </p:nvPr>
        </p:nvSpPr>
        <p:spPr/>
        <p:txBody>
          <a:bodyPr/>
          <a:lstStyle/>
          <a:p>
            <a:fld id="{55F1C4B6-9FAF-4DE3-82CA-40079FB306FC}" type="slidenum">
              <a:rPr lang="en-US" smtClean="0"/>
              <a:t>16</a:t>
            </a:fld>
            <a:endParaRPr lang="en-US"/>
          </a:p>
        </p:txBody>
      </p:sp>
    </p:spTree>
    <p:extLst>
      <p:ext uri="{BB962C8B-B14F-4D97-AF65-F5344CB8AC3E}">
        <p14:creationId xmlns:p14="http://schemas.microsoft.com/office/powerpoint/2010/main" val="336016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780022-B9B6-4EB8-8DA5-105DE6B4AA4D}"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D6A03-261D-4157-ACCF-1986415852B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80022-B9B6-4EB8-8DA5-105DE6B4AA4D}"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780022-B9B6-4EB8-8DA5-105DE6B4AA4D}"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80022-B9B6-4EB8-8DA5-105DE6B4AA4D}"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80022-B9B6-4EB8-8DA5-105DE6B4AA4D}"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D6A03-261D-4157-ACCF-1986415852B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780022-B9B6-4EB8-8DA5-105DE6B4AA4D}"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780022-B9B6-4EB8-8DA5-105DE6B4AA4D}"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D6A03-261D-4157-ACCF-1986415852B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780022-B9B6-4EB8-8DA5-105DE6B4AA4D}"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80022-B9B6-4EB8-8DA5-105DE6B4AA4D}"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80022-B9B6-4EB8-8DA5-105DE6B4AA4D}"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D6A03-261D-4157-ACCF-1986415852B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80022-B9B6-4EB8-8DA5-105DE6B4AA4D}"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D6A03-261D-4157-ACCF-1986415852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0780022-B9B6-4EB8-8DA5-105DE6B4AA4D}" type="datetimeFigureOut">
              <a:rPr lang="en-US" smtClean="0"/>
              <a:t>9/18/2015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B9D6A03-261D-4157-ACCF-1986415852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mazon.com/Todd-Parr-Feelings-Flash-Cards/dp/0811871452" TargetMode="External"/><Relationship Id="rId2" Type="http://schemas.openxmlformats.org/officeDocument/2006/relationships/hyperlink" Target="http://csefel.vanderbilt.edu/modules/2006/feelingchart.pdf" TargetMode="Externa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uure.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381000" y="381000"/>
            <a:ext cx="8381999" cy="5410200"/>
          </a:xfrm>
          <a:prstGeom prst="rect">
            <a:avLst/>
          </a:prstGeom>
          <a:solidFill>
            <a:srgbClr val="FCE9AF"/>
          </a:solidFill>
          <a:ln w="12700" cap="flat" cmpd="sng">
            <a:solidFill>
              <a:srgbClr val="EDF0CA"/>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p:txBody>
      </p:sp>
      <p:sp>
        <p:nvSpPr>
          <p:cNvPr id="112" name="Shape 112"/>
          <p:cNvSpPr/>
          <p:nvPr/>
        </p:nvSpPr>
        <p:spPr>
          <a:xfrm>
            <a:off x="228600" y="5638800"/>
            <a:ext cx="5410200" cy="762000"/>
          </a:xfrm>
          <a:prstGeom prst="rect">
            <a:avLst/>
          </a:prstGeom>
          <a:solidFill>
            <a:srgbClr val="D9E3EB"/>
          </a:solidFill>
          <a:ln w="25400" cap="flat" cmpd="sng">
            <a:solidFill>
              <a:srgbClr val="C5D4E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638CAE"/>
              </a:buClr>
              <a:buSzPct val="25000"/>
              <a:buFont typeface="Arial"/>
              <a:buNone/>
            </a:pPr>
            <a:r>
              <a:rPr lang="en-US" sz="2800" b="0" i="0" u="none" strike="noStrike" cap="none" baseline="0">
                <a:solidFill>
                  <a:srgbClr val="638CAE"/>
                </a:solidFill>
                <a:latin typeface="Arial"/>
                <a:ea typeface="Arial"/>
                <a:cs typeface="Arial"/>
                <a:sym typeface="Arial"/>
              </a:rPr>
              <a:t>UUA Faith Development Office </a:t>
            </a:r>
          </a:p>
        </p:txBody>
      </p:sp>
      <p:pic>
        <p:nvPicPr>
          <p:cNvPr id="113" name="Shape 113"/>
          <p:cNvPicPr preferRelativeResize="0"/>
          <p:nvPr/>
        </p:nvPicPr>
        <p:blipFill rotWithShape="1">
          <a:blip r:embed="rId3">
            <a:alphaModFix/>
          </a:blip>
          <a:srcRect l="74286"/>
          <a:stretch/>
        </p:blipFill>
        <p:spPr>
          <a:xfrm>
            <a:off x="7437436" y="4922837"/>
            <a:ext cx="1116012" cy="1477961"/>
          </a:xfrm>
          <a:prstGeom prst="rect">
            <a:avLst/>
          </a:prstGeom>
          <a:noFill/>
          <a:ln>
            <a:noFill/>
          </a:ln>
        </p:spPr>
      </p:pic>
      <p:sp>
        <p:nvSpPr>
          <p:cNvPr id="114" name="Shape 114"/>
          <p:cNvSpPr txBox="1">
            <a:spLocks noGrp="1"/>
          </p:cNvSpPr>
          <p:nvPr>
            <p:ph type="subTitle" idx="4294967295"/>
          </p:nvPr>
        </p:nvSpPr>
        <p:spPr>
          <a:xfrm>
            <a:off x="701675" y="801687"/>
            <a:ext cx="7740649" cy="46101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898989"/>
              </a:buClr>
              <a:buSzPct val="25000"/>
              <a:buFont typeface="Arial"/>
              <a:buNone/>
            </a:pPr>
            <a:r>
              <a:rPr lang="en-US" sz="1800" b="0" i="0" u="none" strike="noStrike" cap="none" baseline="0" dirty="0">
                <a:solidFill>
                  <a:srgbClr val="898989"/>
                </a:solidFill>
                <a:latin typeface="Calibri"/>
                <a:ea typeface="Calibri"/>
                <a:cs typeface="Calibri"/>
                <a:sym typeface="Calibri"/>
              </a:rPr>
              <a:t/>
            </a:r>
            <a:br>
              <a:rPr lang="en-US" sz="1800" b="0" i="0" u="none" strike="noStrike" cap="none" baseline="0" dirty="0">
                <a:solidFill>
                  <a:srgbClr val="898989"/>
                </a:solidFill>
                <a:latin typeface="Calibri"/>
                <a:ea typeface="Calibri"/>
                <a:cs typeface="Calibri"/>
                <a:sym typeface="Calibri"/>
              </a:rPr>
            </a:br>
            <a:r>
              <a:rPr lang="en-US" sz="4000" b="1" i="0" strike="noStrike" cap="none" baseline="0" dirty="0" smtClean="0">
                <a:solidFill>
                  <a:schemeClr val="dk1"/>
                </a:solidFill>
                <a:latin typeface="Calibri"/>
                <a:ea typeface="Calibri"/>
                <a:cs typeface="Calibri"/>
                <a:sym typeface="Calibri"/>
              </a:rPr>
              <a:t>An Introduction to the Revised Chalice Children </a:t>
            </a:r>
          </a:p>
          <a:p>
            <a:pPr marL="0" marR="0" lvl="0" indent="0" algn="ctr" rtl="0">
              <a:lnSpc>
                <a:spcPct val="90000"/>
              </a:lnSpc>
              <a:spcBef>
                <a:spcPts val="0"/>
              </a:spcBef>
              <a:spcAft>
                <a:spcPts val="0"/>
              </a:spcAft>
              <a:buClr>
                <a:srgbClr val="898989"/>
              </a:buClr>
              <a:buSzPct val="25000"/>
              <a:buFont typeface="Arial"/>
              <a:buNone/>
            </a:pPr>
            <a:r>
              <a:rPr lang="en-US" sz="4000" b="1" i="0" strike="noStrike" cap="none" baseline="0" dirty="0" smtClean="0">
                <a:solidFill>
                  <a:schemeClr val="dk1"/>
                </a:solidFill>
                <a:latin typeface="Calibri"/>
                <a:ea typeface="Calibri"/>
                <a:cs typeface="Calibri"/>
                <a:sym typeface="Calibri"/>
              </a:rPr>
              <a:t>Preschool Curriculum </a:t>
            </a:r>
          </a:p>
          <a:p>
            <a:pPr marL="0" marR="0" lvl="0" indent="0" algn="ctr" rtl="0">
              <a:lnSpc>
                <a:spcPct val="90000"/>
              </a:lnSpc>
              <a:spcBef>
                <a:spcPts val="0"/>
              </a:spcBef>
              <a:spcAft>
                <a:spcPts val="0"/>
              </a:spcAft>
              <a:buClr>
                <a:srgbClr val="898989"/>
              </a:buClr>
              <a:buSzPct val="25000"/>
              <a:buFont typeface="Arial"/>
              <a:buNone/>
            </a:pPr>
            <a:endParaRPr lang="en-US" sz="4000" b="1"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898989"/>
              </a:buClr>
              <a:buSzPct val="25000"/>
              <a:buFont typeface="Arial"/>
              <a:buNone/>
            </a:pPr>
            <a:r>
              <a:rPr lang="en-US" sz="4000" b="1" dirty="0" smtClean="0">
                <a:solidFill>
                  <a:schemeClr val="dk1"/>
                </a:solidFill>
                <a:latin typeface="Calibri"/>
                <a:ea typeface="Calibri"/>
                <a:cs typeface="Calibri"/>
                <a:sym typeface="Calibri"/>
              </a:rPr>
              <a:t>Katie Covey, author</a:t>
            </a:r>
            <a:endParaRPr lang="en-US" sz="4000" b="1" i="0" strike="noStrike" cap="none" baseline="0"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898989"/>
              </a:buClr>
              <a:buSzPct val="25000"/>
              <a:buFont typeface="Arial"/>
              <a:buNone/>
            </a:pPr>
            <a:endParaRPr lang="en-US" sz="40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898989"/>
              </a:buClr>
              <a:buSzPct val="25000"/>
              <a:buFont typeface="Arial"/>
              <a:buNone/>
            </a:pPr>
            <a:r>
              <a:rPr lang="en-US" b="1" i="0" strike="noStrike" cap="none" baseline="0" dirty="0" smtClean="0">
                <a:solidFill>
                  <a:schemeClr val="dk1"/>
                </a:solidFill>
                <a:latin typeface="Calibri"/>
                <a:ea typeface="Calibri"/>
                <a:cs typeface="Calibri"/>
                <a:sym typeface="Calibri"/>
              </a:rPr>
              <a:t>Wednesday, Sept 9, 2015</a:t>
            </a:r>
          </a:p>
          <a:p>
            <a:pPr marL="0" marR="0" lvl="0" indent="0" algn="ctr" rtl="0">
              <a:lnSpc>
                <a:spcPct val="90000"/>
              </a:lnSpc>
              <a:spcBef>
                <a:spcPts val="200"/>
              </a:spcBef>
              <a:spcAft>
                <a:spcPts val="0"/>
              </a:spcAft>
              <a:buClr>
                <a:schemeClr val="dk1"/>
              </a:buClr>
              <a:buFont typeface="Arial"/>
              <a:buNone/>
            </a:pPr>
            <a:endParaRPr sz="1000" b="1" i="0" u="sng" strike="noStrike" cap="none" baseline="0" dirty="0" smtClean="0">
              <a:solidFill>
                <a:schemeClr val="dk1"/>
              </a:solidFill>
              <a:latin typeface="Calibri"/>
              <a:ea typeface="Calibri"/>
              <a:cs typeface="Calibri"/>
              <a:sym typeface="Calibri"/>
            </a:endParaRPr>
          </a:p>
          <a:p>
            <a:pPr marL="0" marR="0" lvl="0" indent="0" algn="ctr" rtl="0">
              <a:lnSpc>
                <a:spcPct val="90000"/>
              </a:lnSpc>
              <a:spcBef>
                <a:spcPts val="720"/>
              </a:spcBef>
              <a:spcAft>
                <a:spcPts val="0"/>
              </a:spcAft>
              <a:buClr>
                <a:srgbClr val="7D8525"/>
              </a:buClr>
              <a:buSzPct val="25000"/>
              <a:buFont typeface="Arial"/>
              <a:buNone/>
            </a:pPr>
            <a:r>
              <a:rPr lang="en-US" sz="2800" b="0" i="0" u="none" strike="noStrike" cap="none" baseline="0" dirty="0">
                <a:solidFill>
                  <a:srgbClr val="B38807"/>
                </a:solidFill>
                <a:latin typeface="Calibri"/>
                <a:ea typeface="Calibri"/>
                <a:cs typeface="Calibri"/>
                <a:sym typeface="Calibri"/>
              </a:rPr>
              <a:t/>
            </a:r>
            <a:br>
              <a:rPr lang="en-US" sz="2800" b="0" i="0" u="none" strike="noStrike" cap="none" baseline="0" dirty="0">
                <a:solidFill>
                  <a:srgbClr val="B38807"/>
                </a:solidFill>
                <a:latin typeface="Calibri"/>
                <a:ea typeface="Calibri"/>
                <a:cs typeface="Calibri"/>
                <a:sym typeface="Calibri"/>
              </a:rPr>
            </a:br>
            <a:endParaRPr lang="en-US" sz="2800" b="0" i="0" u="none" strike="noStrike" cap="none" baseline="0" dirty="0">
              <a:solidFill>
                <a:srgbClr val="B38807"/>
              </a:solidFill>
              <a:latin typeface="Calibri"/>
              <a:ea typeface="Calibri"/>
              <a:cs typeface="Calibri"/>
              <a:sym typeface="Calibri"/>
            </a:endParaRPr>
          </a:p>
        </p:txBody>
      </p:sp>
    </p:spTree>
    <p:extLst>
      <p:ext uri="{BB962C8B-B14F-4D97-AF65-F5344CB8AC3E}">
        <p14:creationId xmlns:p14="http://schemas.microsoft.com/office/powerpoint/2010/main" val="208871589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536039"/>
            <a:ext cx="2489111" cy="29146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85800"/>
            <a:ext cx="3181350" cy="47529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733800"/>
            <a:ext cx="3554451" cy="2914650"/>
          </a:xfrm>
          <a:prstGeom prst="rect">
            <a:avLst/>
          </a:prstGeom>
        </p:spPr>
      </p:pic>
    </p:spTree>
    <p:extLst>
      <p:ext uri="{BB962C8B-B14F-4D97-AF65-F5344CB8AC3E}">
        <p14:creationId xmlns:p14="http://schemas.microsoft.com/office/powerpoint/2010/main" val="429203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Structure</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37 sessions of 1 hour each: </a:t>
            </a:r>
          </a:p>
          <a:p>
            <a:pPr lvl="1"/>
            <a:r>
              <a:rPr lang="en-US" sz="4000" dirty="0" smtClean="0"/>
              <a:t>Free Play</a:t>
            </a:r>
          </a:p>
          <a:p>
            <a:pPr lvl="1"/>
            <a:r>
              <a:rPr lang="en-US" sz="4000" dirty="0" smtClean="0"/>
              <a:t>Transition to Circle Time</a:t>
            </a:r>
          </a:p>
          <a:p>
            <a:pPr lvl="1"/>
            <a:r>
              <a:rPr lang="en-US" sz="4000" dirty="0" smtClean="0"/>
              <a:t>Circle Time with storybook</a:t>
            </a:r>
          </a:p>
          <a:p>
            <a:pPr lvl="1"/>
            <a:r>
              <a:rPr lang="en-US" sz="4000" dirty="0" smtClean="0"/>
              <a:t>Activity</a:t>
            </a:r>
          </a:p>
          <a:p>
            <a:pPr lvl="1"/>
            <a:r>
              <a:rPr lang="en-US" sz="4000" dirty="0" smtClean="0"/>
              <a:t>Active group songs and games</a:t>
            </a:r>
          </a:p>
          <a:p>
            <a:pPr lvl="1"/>
            <a:r>
              <a:rPr lang="en-US" sz="4000" dirty="0" smtClean="0"/>
              <a:t>Closing</a:t>
            </a:r>
          </a:p>
          <a:p>
            <a:pPr marL="274320" lvl="1" indent="0">
              <a:buNone/>
            </a:pPr>
            <a:endParaRPr lang="en-US" sz="4000" dirty="0" smtClean="0"/>
          </a:p>
          <a:p>
            <a:pPr marL="274320" lvl="1" indent="0">
              <a:buNone/>
            </a:pPr>
            <a:endParaRPr lang="en-US" dirty="0"/>
          </a:p>
          <a:p>
            <a:pPr marL="274320" lvl="1" indent="0">
              <a:buNone/>
            </a:pPr>
            <a:endParaRPr lang="en-US" dirty="0" smtClean="0"/>
          </a:p>
          <a:p>
            <a:endParaRPr lang="en-US" dirty="0"/>
          </a:p>
        </p:txBody>
      </p:sp>
    </p:spTree>
    <p:extLst>
      <p:ext uri="{BB962C8B-B14F-4D97-AF65-F5344CB8AC3E}">
        <p14:creationId xmlns:p14="http://schemas.microsoft.com/office/powerpoint/2010/main" val="535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p:txBody>
          <a:bodyPr>
            <a:normAutofit/>
          </a:bodyPr>
          <a:lstStyle/>
          <a:p>
            <a:r>
              <a:rPr lang="en-US" dirty="0" smtClean="0"/>
              <a:t>Updated </a:t>
            </a:r>
            <a:r>
              <a:rPr lang="en-US" dirty="0"/>
              <a:t>suggestions for story </a:t>
            </a:r>
            <a:r>
              <a:rPr lang="en-US" dirty="0" smtClean="0"/>
              <a:t>books. </a:t>
            </a:r>
            <a:r>
              <a:rPr lang="en-US" sz="1600" dirty="0" smtClean="0"/>
              <a:t>www.pinterest.com/katcovey/chalice-children-revised</a:t>
            </a:r>
            <a:endParaRPr lang="en-US" sz="1600" dirty="0"/>
          </a:p>
          <a:p>
            <a:pPr marL="0" indent="0">
              <a:buNone/>
            </a:pPr>
            <a:endParaRPr lang="en-US" dirty="0" smtClean="0"/>
          </a:p>
          <a:p>
            <a:pPr marL="0" indent="0">
              <a:buNone/>
            </a:pPr>
            <a:endParaRPr lang="en-US" dirty="0"/>
          </a:p>
          <a:p>
            <a:pPr marL="0" indent="0">
              <a:buNone/>
            </a:pPr>
            <a:endParaRPr lang="en-US" dirty="0"/>
          </a:p>
          <a:p>
            <a:r>
              <a:rPr lang="en-US" dirty="0" smtClean="0"/>
              <a:t>Recommended book purchases</a:t>
            </a:r>
          </a:p>
          <a:p>
            <a:pPr marL="457200" indent="-457200">
              <a:buFont typeface="+mj-lt"/>
              <a:buAutoNum type="arabicPeriod"/>
            </a:pPr>
            <a:r>
              <a:rPr lang="en-US" dirty="0" smtClean="0"/>
              <a:t>A Cup of Light by Pamela Baxter</a:t>
            </a:r>
          </a:p>
          <a:p>
            <a:pPr marL="457200" indent="-457200">
              <a:buFont typeface="+mj-lt"/>
              <a:buAutoNum type="arabicPeriod"/>
            </a:pPr>
            <a:r>
              <a:rPr lang="en-US" dirty="0" smtClean="0"/>
              <a:t>Meet Jesus: Life and Times of a Beloved Teacher</a:t>
            </a:r>
          </a:p>
          <a:p>
            <a:pPr marL="457200" indent="-457200">
              <a:buFont typeface="+mj-lt"/>
              <a:buAutoNum type="arabicPeriod"/>
            </a:pPr>
            <a:r>
              <a:rPr lang="en-US" dirty="0" smtClean="0"/>
              <a:t>A </a:t>
            </a:r>
            <a:r>
              <a:rPr lang="en-US" dirty="0" err="1" smtClean="0"/>
              <a:t>Shutterfly</a:t>
            </a:r>
            <a:r>
              <a:rPr lang="en-US" dirty="0" smtClean="0"/>
              <a:t> (or other brand) book of familiar scenes</a:t>
            </a:r>
          </a:p>
          <a:p>
            <a:pPr marL="457200" indent="-457200">
              <a:buFont typeface="+mj-lt"/>
              <a:buAutoNum type="arabicPeriod"/>
            </a:pPr>
            <a:endParaRPr lang="en-US" dirty="0" smtClean="0"/>
          </a:p>
          <a:p>
            <a:pPr marL="731520" lvl="1" indent="-457200">
              <a:buFont typeface="+mj-lt"/>
              <a:buAutoNum type="arabicPeriod"/>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609600"/>
            <a:ext cx="2637130" cy="3200400"/>
          </a:xfrm>
          <a:prstGeom prst="rect">
            <a:avLst/>
          </a:prstGeom>
        </p:spPr>
      </p:pic>
    </p:spTree>
    <p:extLst>
      <p:ext uri="{BB962C8B-B14F-4D97-AF65-F5344CB8AC3E}">
        <p14:creationId xmlns:p14="http://schemas.microsoft.com/office/powerpoint/2010/main" val="3872547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to Chalice Children, part of Tapestry of Faith</a:t>
            </a:r>
            <a:endParaRPr lang="en-US" dirty="0"/>
          </a:p>
        </p:txBody>
      </p:sp>
      <p:sp>
        <p:nvSpPr>
          <p:cNvPr id="3" name="Content Placeholder 2"/>
          <p:cNvSpPr>
            <a:spLocks noGrp="1"/>
          </p:cNvSpPr>
          <p:nvPr>
            <p:ph idx="1"/>
          </p:nvPr>
        </p:nvSpPr>
        <p:spPr/>
        <p:txBody>
          <a:bodyPr/>
          <a:lstStyle/>
          <a:p>
            <a:pPr marL="0" indent="0">
              <a:buNone/>
            </a:pPr>
            <a:r>
              <a:rPr lang="en-US" b="1" i="1" dirty="0" smtClean="0"/>
              <a:t>“Love makes a bridge from heart to heart, and hand to hand.” Hymn 325 in “Singing the Living Tradition</a:t>
            </a:r>
          </a:p>
          <a:p>
            <a:pPr marL="0" indent="0">
              <a:buNone/>
            </a:pPr>
            <a:endParaRPr lang="en-US" b="1" i="1" dirty="0" smtClean="0"/>
          </a:p>
          <a:p>
            <a:r>
              <a:rPr lang="en-US" dirty="0" smtClean="0"/>
              <a:t>Quote</a:t>
            </a:r>
          </a:p>
          <a:p>
            <a:r>
              <a:rPr lang="en-US" dirty="0" smtClean="0"/>
              <a:t>Spiritual Preparation for leaders</a:t>
            </a:r>
          </a:p>
          <a:p>
            <a:r>
              <a:rPr lang="en-US" dirty="0" smtClean="0"/>
              <a:t>Session at a Glance</a:t>
            </a:r>
          </a:p>
          <a:p>
            <a:r>
              <a:rPr lang="en-US" dirty="0" smtClean="0"/>
              <a:t>Taking It Home</a:t>
            </a:r>
          </a:p>
          <a:p>
            <a:r>
              <a:rPr lang="en-US" dirty="0" smtClean="0"/>
              <a:t>Alternate Activities</a:t>
            </a:r>
          </a:p>
          <a:p>
            <a:r>
              <a:rPr lang="en-US" dirty="0" smtClean="0"/>
              <a:t>Find Out More</a:t>
            </a:r>
          </a:p>
          <a:p>
            <a:r>
              <a:rPr lang="en-US" dirty="0" smtClean="0"/>
              <a:t>Faith in Action</a:t>
            </a:r>
          </a:p>
          <a:p>
            <a:r>
              <a:rPr lang="en-US" dirty="0" smtClean="0"/>
              <a:t>Searchable!</a:t>
            </a:r>
            <a:endParaRPr lang="en-US" dirty="0"/>
          </a:p>
        </p:txBody>
      </p:sp>
    </p:spTree>
    <p:extLst>
      <p:ext uri="{BB962C8B-B14F-4D97-AF65-F5344CB8AC3E}">
        <p14:creationId xmlns:p14="http://schemas.microsoft.com/office/powerpoint/2010/main" val="4227373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little detour - Set Up before Session 1</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Create the Preschool Room environment.</a:t>
            </a:r>
          </a:p>
          <a:p>
            <a:pPr marL="457200" indent="-457200">
              <a:buFont typeface="+mj-lt"/>
              <a:buAutoNum type="arabicPeriod"/>
            </a:pPr>
            <a:r>
              <a:rPr lang="en-US" dirty="0" smtClean="0"/>
              <a:t>Create a print master copy and e-file. Or not!</a:t>
            </a:r>
          </a:p>
          <a:p>
            <a:pPr marL="457200" indent="-457200">
              <a:buFont typeface="+mj-lt"/>
              <a:buAutoNum type="arabicPeriod"/>
            </a:pPr>
            <a:r>
              <a:rPr lang="en-US" dirty="0" smtClean="0"/>
              <a:t>Create a feelings chart or purchase “Feelings Flashcards” by Todd Parr</a:t>
            </a:r>
          </a:p>
          <a:p>
            <a:pPr marL="457200" indent="-457200">
              <a:buFont typeface="+mj-lt"/>
              <a:buAutoNum type="arabicPeriod"/>
            </a:pPr>
            <a:r>
              <a:rPr lang="en-US" dirty="0" smtClean="0"/>
              <a:t>Create posters for clean up, Circle Rhymes, Circle Time and Circle Songs</a:t>
            </a:r>
          </a:p>
          <a:p>
            <a:pPr marL="457200" indent="-457200">
              <a:buFont typeface="+mj-lt"/>
              <a:buAutoNum type="arabicPeriod"/>
            </a:pPr>
            <a:r>
              <a:rPr lang="en-US" dirty="0" smtClean="0"/>
              <a:t>Choose a preschool chalice</a:t>
            </a:r>
          </a:p>
          <a:p>
            <a:pPr marL="457200" indent="-457200">
              <a:buFont typeface="+mj-lt"/>
              <a:buAutoNum type="arabicPeriod"/>
            </a:pPr>
            <a:r>
              <a:rPr lang="en-US" dirty="0" smtClean="0"/>
              <a:t>Create a family email group for ease of sending invitations, pictures, and Taking It Home section</a:t>
            </a:r>
          </a:p>
          <a:p>
            <a:pPr marL="457200" indent="-457200">
              <a:buFont typeface="+mj-lt"/>
              <a:buAutoNum type="arabicPeriod"/>
            </a:pPr>
            <a:r>
              <a:rPr lang="en-US" dirty="0" smtClean="0"/>
              <a:t>Create a Faith in Action team of parents</a:t>
            </a:r>
          </a:p>
          <a:p>
            <a:pPr marL="457200" indent="-457200">
              <a:buFont typeface="+mj-lt"/>
              <a:buAutoNum type="arabicPeriod"/>
            </a:pPr>
            <a:r>
              <a:rPr lang="en-US" dirty="0" smtClean="0"/>
              <a:t>Make a picture book or photo album of sights around your congregation to use as a picture book.</a:t>
            </a:r>
            <a:endParaRPr lang="en-US" dirty="0"/>
          </a:p>
        </p:txBody>
      </p:sp>
    </p:spTree>
    <p:extLst>
      <p:ext uri="{BB962C8B-B14F-4D97-AF65-F5344CB8AC3E}">
        <p14:creationId xmlns:p14="http://schemas.microsoft.com/office/powerpoint/2010/main" val="20681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 Room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95700" y="1562100"/>
            <a:ext cx="5791200" cy="4343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47800"/>
            <a:ext cx="3657600" cy="4876800"/>
          </a:xfrm>
          <a:prstGeom prst="rect">
            <a:avLst/>
          </a:prstGeom>
        </p:spPr>
      </p:pic>
    </p:spTree>
    <p:extLst>
      <p:ext uri="{BB962C8B-B14F-4D97-AF65-F5344CB8AC3E}">
        <p14:creationId xmlns:p14="http://schemas.microsoft.com/office/powerpoint/2010/main" val="348966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Print Copy Suggestions</a:t>
            </a:r>
            <a:endParaRPr lang="en-US" dirty="0"/>
          </a:p>
        </p:txBody>
      </p:sp>
      <p:sp>
        <p:nvSpPr>
          <p:cNvPr id="3" name="Content Placeholder 2"/>
          <p:cNvSpPr>
            <a:spLocks noGrp="1"/>
          </p:cNvSpPr>
          <p:nvPr>
            <p:ph idx="1"/>
          </p:nvPr>
        </p:nvSpPr>
        <p:spPr/>
        <p:txBody>
          <a:bodyPr/>
          <a:lstStyle/>
          <a:p>
            <a:r>
              <a:rPr lang="en-US" dirty="0" smtClean="0"/>
              <a:t>1 ½” 3 ring notebook with view pockets and spine pocket.</a:t>
            </a:r>
          </a:p>
          <a:p>
            <a:r>
              <a:rPr lang="en-US" dirty="0" smtClean="0"/>
              <a:t>2 cardstock page protectors with 3 hole punch.</a:t>
            </a:r>
          </a:p>
          <a:p>
            <a:r>
              <a:rPr lang="en-US" dirty="0" smtClean="0"/>
              <a:t>Add a nice calendar or magazine photo</a:t>
            </a:r>
          </a:p>
          <a:p>
            <a:r>
              <a:rPr lang="en-US" dirty="0" smtClean="0"/>
              <a:t>Content – 368 pages, back-back, 3 hole punched</a:t>
            </a:r>
          </a:p>
          <a:p>
            <a:pPr lvl="1"/>
            <a:r>
              <a:rPr lang="en-US" dirty="0" smtClean="0"/>
              <a:t>Tip - Don’t forget to add page numbers and widen margins to document!</a:t>
            </a:r>
          </a:p>
          <a:p>
            <a:pPr lvl="1"/>
            <a:r>
              <a:rPr lang="en-US" dirty="0" smtClean="0"/>
              <a:t>Tip – you can write in ideas, add pocket pages for photos to a 3 hole punch notebook.</a:t>
            </a:r>
          </a:p>
          <a:p>
            <a:pPr lvl="1"/>
            <a:endParaRPr lang="en-US" dirty="0"/>
          </a:p>
          <a:p>
            <a:pPr lvl="1"/>
            <a:endParaRPr lang="en-US" dirty="0" smtClean="0"/>
          </a:p>
        </p:txBody>
      </p:sp>
      <p:sp>
        <p:nvSpPr>
          <p:cNvPr id="4" name="TextBox 3"/>
          <p:cNvSpPr txBox="1"/>
          <p:nvPr/>
        </p:nvSpPr>
        <p:spPr>
          <a:xfrm>
            <a:off x="2514600" y="5181600"/>
            <a:ext cx="4038600" cy="707886"/>
          </a:xfrm>
          <a:prstGeom prst="rect">
            <a:avLst/>
          </a:prstGeom>
          <a:noFill/>
        </p:spPr>
        <p:txBody>
          <a:bodyPr wrap="square" rtlCol="0">
            <a:spAutoFit/>
          </a:bodyPr>
          <a:lstStyle/>
          <a:p>
            <a:pPr algn="ctr"/>
            <a:r>
              <a:rPr lang="en-US" sz="4000" dirty="0" smtClean="0"/>
              <a:t>Or not!</a:t>
            </a:r>
            <a:endParaRPr lang="en-US" sz="4000" dirty="0"/>
          </a:p>
        </p:txBody>
      </p:sp>
    </p:spTree>
    <p:extLst>
      <p:ext uri="{BB962C8B-B14F-4D97-AF65-F5344CB8AC3E}">
        <p14:creationId xmlns:p14="http://schemas.microsoft.com/office/powerpoint/2010/main" val="2629615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Feelings Chart/ Flashcards</a:t>
            </a:r>
            <a:endParaRPr lang="en-US" dirty="0"/>
          </a:p>
        </p:txBody>
      </p:sp>
      <p:sp>
        <p:nvSpPr>
          <p:cNvPr id="3" name="TextBox 2"/>
          <p:cNvSpPr txBox="1"/>
          <p:nvPr/>
        </p:nvSpPr>
        <p:spPr>
          <a:xfrm>
            <a:off x="685800" y="1905000"/>
            <a:ext cx="8001000" cy="2585323"/>
          </a:xfrm>
          <a:prstGeom prst="rect">
            <a:avLst/>
          </a:prstGeom>
          <a:noFill/>
        </p:spPr>
        <p:txBody>
          <a:bodyPr wrap="square" rtlCol="0">
            <a:spAutoFit/>
          </a:bodyPr>
          <a:lstStyle/>
          <a:p>
            <a:pPr marL="342900" indent="-342900">
              <a:buFont typeface="+mj-lt"/>
              <a:buAutoNum type="arabicPeriod"/>
            </a:pPr>
            <a:r>
              <a:rPr lang="en-US" b="0" i="0" dirty="0" smtClean="0">
                <a:solidFill>
                  <a:srgbClr val="373839"/>
                </a:solidFill>
                <a:effectLst/>
                <a:latin typeface="Neue Helvetica W02"/>
              </a:rPr>
              <a:t>The Center for Emotional and Social Foundations for Early Learning offers a </a:t>
            </a:r>
            <a:r>
              <a:rPr lang="en-US" b="0" i="0" u="none" strike="noStrike" dirty="0" smtClean="0">
                <a:solidFill>
                  <a:srgbClr val="8D2277"/>
                </a:solidFill>
                <a:effectLst/>
                <a:latin typeface="Neue Helvetica W02"/>
                <a:hlinkClick r:id="rId2"/>
              </a:rPr>
              <a:t>free downloadable feelings chart (PDF, 4 pages)</a:t>
            </a:r>
            <a:r>
              <a:rPr lang="en-US" b="0" i="0" dirty="0" smtClean="0">
                <a:solidFill>
                  <a:srgbClr val="373839"/>
                </a:solidFill>
                <a:effectLst/>
                <a:latin typeface="Neue Helvetica W02"/>
              </a:rPr>
              <a:t>. </a:t>
            </a:r>
          </a:p>
          <a:p>
            <a:pPr marL="342900" indent="-342900">
              <a:buFont typeface="+mj-lt"/>
              <a:buAutoNum type="arabicPeriod"/>
            </a:pPr>
            <a:r>
              <a:rPr lang="en-US" b="0" i="0" dirty="0" smtClean="0">
                <a:solidFill>
                  <a:srgbClr val="373839"/>
                </a:solidFill>
                <a:effectLst/>
                <a:latin typeface="Neue Helvetica W02"/>
              </a:rPr>
              <a:t>make your own chart, or </a:t>
            </a:r>
          </a:p>
          <a:p>
            <a:pPr marL="342900" indent="-342900">
              <a:buFont typeface="+mj-lt"/>
              <a:buAutoNum type="arabicPeriod"/>
            </a:pPr>
            <a:r>
              <a:rPr lang="en-US" b="0" i="0" dirty="0" smtClean="0">
                <a:solidFill>
                  <a:srgbClr val="373839"/>
                </a:solidFill>
                <a:effectLst/>
                <a:latin typeface="Neue Helvetica W02"/>
              </a:rPr>
              <a:t>purchase a set of Feelings Flashcards created by Todd Parr (available from an online source such as </a:t>
            </a:r>
            <a:r>
              <a:rPr lang="en-US" b="0" i="0" u="none" strike="noStrike" dirty="0" smtClean="0">
                <a:solidFill>
                  <a:srgbClr val="8D2277"/>
                </a:solidFill>
                <a:effectLst/>
                <a:latin typeface="Neue Helvetica W02"/>
                <a:hlinkClick r:id="rId3"/>
              </a:rPr>
              <a:t>Amazon</a:t>
            </a:r>
            <a:r>
              <a:rPr lang="en-US" b="0" i="0" dirty="0" smtClean="0">
                <a:solidFill>
                  <a:srgbClr val="373839"/>
                </a:solidFill>
                <a:effectLst/>
                <a:latin typeface="Neue Helvetica W02"/>
              </a:rPr>
              <a:t>).</a:t>
            </a:r>
          </a:p>
          <a:p>
            <a:pPr marL="342900" indent="-342900">
              <a:buFont typeface="+mj-lt"/>
              <a:buAutoNum type="arabicPeriod"/>
            </a:pPr>
            <a:endParaRPr lang="en-US" dirty="0">
              <a:solidFill>
                <a:srgbClr val="373839"/>
              </a:solidFill>
              <a:latin typeface="Neue Helvetica W02"/>
            </a:endParaRPr>
          </a:p>
          <a:p>
            <a:r>
              <a:rPr lang="en-US" b="0" i="0" dirty="0" smtClean="0">
                <a:solidFill>
                  <a:srgbClr val="373839"/>
                </a:solidFill>
                <a:effectLst/>
                <a:latin typeface="Neue Helvetica W02"/>
              </a:rPr>
              <a:t>TIP:  If you create your own feelings chart, make it large enough to help everyone recognize the emotions it shows from a distance across the circle. You might mount it on cardboard and/or laminate it, for durability.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724400"/>
            <a:ext cx="2476500" cy="1933575"/>
          </a:xfrm>
          <a:prstGeom prst="rect">
            <a:avLst/>
          </a:prstGeom>
        </p:spPr>
      </p:pic>
    </p:spTree>
    <p:extLst>
      <p:ext uri="{BB962C8B-B14F-4D97-AF65-F5344CB8AC3E}">
        <p14:creationId xmlns:p14="http://schemas.microsoft.com/office/powerpoint/2010/main" val="227127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27689" y="854417"/>
            <a:ext cx="5920937" cy="5126503"/>
          </a:xfrm>
          <a:prstGeom prst="rect">
            <a:avLst/>
          </a:prstGeom>
        </p:spPr>
      </p:pic>
    </p:spTree>
    <p:extLst>
      <p:ext uri="{BB962C8B-B14F-4D97-AF65-F5344CB8AC3E}">
        <p14:creationId xmlns:p14="http://schemas.microsoft.com/office/powerpoint/2010/main" val="430393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 with the detour: The Sessions!</a:t>
            </a:r>
            <a:endParaRPr lang="en-US" dirty="0"/>
          </a:p>
        </p:txBody>
      </p:sp>
      <p:sp>
        <p:nvSpPr>
          <p:cNvPr id="3" name="TextBox 2"/>
          <p:cNvSpPr txBox="1"/>
          <p:nvPr/>
        </p:nvSpPr>
        <p:spPr>
          <a:xfrm>
            <a:off x="685800" y="1828800"/>
            <a:ext cx="7924800" cy="3416320"/>
          </a:xfrm>
          <a:prstGeom prst="rect">
            <a:avLst/>
          </a:prstGeom>
          <a:noFill/>
        </p:spPr>
        <p:txBody>
          <a:bodyPr wrap="square" rtlCol="0">
            <a:spAutoFit/>
          </a:bodyPr>
          <a:lstStyle/>
          <a:p>
            <a:r>
              <a:rPr lang="en-US" sz="2400" b="1" dirty="0" smtClean="0"/>
              <a:t>Unit 1: Our Congregation is a Special Place</a:t>
            </a:r>
          </a:p>
          <a:p>
            <a:r>
              <a:rPr lang="en-US" sz="2400" dirty="0" smtClean="0"/>
              <a:t>Session 1: Welcome</a:t>
            </a:r>
          </a:p>
          <a:p>
            <a:r>
              <a:rPr lang="en-US" sz="2400" dirty="0" smtClean="0"/>
              <a:t>Session 2: A Tour of the Inside of Our Congregation</a:t>
            </a:r>
          </a:p>
          <a:p>
            <a:r>
              <a:rPr lang="en-US" sz="2400" dirty="0" smtClean="0"/>
              <a:t>Session 3: A Tour of the Outside (new)</a:t>
            </a:r>
          </a:p>
          <a:p>
            <a:r>
              <a:rPr lang="en-US" sz="2400" dirty="0" smtClean="0"/>
              <a:t>Session 4: Making Chalices</a:t>
            </a:r>
          </a:p>
          <a:p>
            <a:r>
              <a:rPr lang="en-US" sz="2400" dirty="0" smtClean="0"/>
              <a:t>Session 5: All Around Us (modified)</a:t>
            </a:r>
          </a:p>
          <a:p>
            <a:r>
              <a:rPr lang="en-US" sz="2400" dirty="0" smtClean="0"/>
              <a:t>Session 6: Chalice Necklaces</a:t>
            </a:r>
          </a:p>
          <a:p>
            <a:r>
              <a:rPr lang="en-US" sz="2400" dirty="0" smtClean="0"/>
              <a:t>Session 7: The Beauty of Nature (modified)</a:t>
            </a:r>
          </a:p>
          <a:p>
            <a:r>
              <a:rPr lang="en-US" sz="2400" dirty="0" smtClean="0"/>
              <a:t>Session 8: Fruit Chalices (modified)</a:t>
            </a:r>
            <a:endParaRPr lang="en-US" sz="2400" dirty="0"/>
          </a:p>
        </p:txBody>
      </p:sp>
    </p:spTree>
    <p:extLst>
      <p:ext uri="{BB962C8B-B14F-4D97-AF65-F5344CB8AC3E}">
        <p14:creationId xmlns:p14="http://schemas.microsoft.com/office/powerpoint/2010/main" val="2752150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Chalice Children</a:t>
            </a:r>
            <a:endParaRPr lang="en-US" dirty="0"/>
          </a:p>
        </p:txBody>
      </p:sp>
      <p:sp>
        <p:nvSpPr>
          <p:cNvPr id="3" name="Subtitle 2"/>
          <p:cNvSpPr>
            <a:spLocks noGrp="1"/>
          </p:cNvSpPr>
          <p:nvPr>
            <p:ph type="subTitle" idx="1"/>
          </p:nvPr>
        </p:nvSpPr>
        <p:spPr/>
        <p:txBody>
          <a:bodyPr/>
          <a:lstStyle/>
          <a:p>
            <a:r>
              <a:rPr lang="en-US" dirty="0" smtClean="0"/>
              <a:t>With Katie Covey, author and Pat Kahn, Developmental Editor</a:t>
            </a:r>
          </a:p>
          <a:p>
            <a:endParaRPr lang="en-US" dirty="0"/>
          </a:p>
        </p:txBody>
      </p:sp>
    </p:spTree>
    <p:extLst>
      <p:ext uri="{BB962C8B-B14F-4D97-AF65-F5344CB8AC3E}">
        <p14:creationId xmlns:p14="http://schemas.microsoft.com/office/powerpoint/2010/main" val="149304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Our Congregation is People </a:t>
            </a:r>
          </a:p>
        </p:txBody>
      </p:sp>
      <p:sp>
        <p:nvSpPr>
          <p:cNvPr id="3" name="TextBox 2"/>
          <p:cNvSpPr txBox="1"/>
          <p:nvPr/>
        </p:nvSpPr>
        <p:spPr>
          <a:xfrm>
            <a:off x="381000" y="1905000"/>
            <a:ext cx="8549969" cy="3046988"/>
          </a:xfrm>
          <a:prstGeom prst="rect">
            <a:avLst/>
          </a:prstGeom>
          <a:noFill/>
        </p:spPr>
        <p:txBody>
          <a:bodyPr wrap="none" rtlCol="0">
            <a:spAutoFit/>
          </a:bodyPr>
          <a:lstStyle/>
          <a:p>
            <a:r>
              <a:rPr lang="en-US" sz="2400" dirty="0" smtClean="0"/>
              <a:t>Session   9: Chalice Flannel Board</a:t>
            </a:r>
          </a:p>
          <a:p>
            <a:r>
              <a:rPr lang="en-US" sz="2400" dirty="0" smtClean="0"/>
              <a:t>Session 10: Helping Others</a:t>
            </a:r>
          </a:p>
          <a:p>
            <a:r>
              <a:rPr lang="en-US" sz="2400" dirty="0" smtClean="0"/>
              <a:t>Session 11: A Special Jigsaw Puzzle</a:t>
            </a:r>
          </a:p>
          <a:p>
            <a:r>
              <a:rPr lang="en-US" sz="2400" dirty="0" smtClean="0"/>
              <a:t>Session 12: Family Snack Party</a:t>
            </a:r>
          </a:p>
          <a:p>
            <a:r>
              <a:rPr lang="en-US" sz="2400" dirty="0" smtClean="0"/>
              <a:t>Session 13: Feeling Sad</a:t>
            </a:r>
          </a:p>
          <a:p>
            <a:r>
              <a:rPr lang="en-US" sz="2400" dirty="0" smtClean="0"/>
              <a:t>Session 14: Weddings and Other Services of Love and Union</a:t>
            </a:r>
          </a:p>
          <a:p>
            <a:r>
              <a:rPr lang="en-US" sz="2400" dirty="0" smtClean="0"/>
              <a:t>Session 15: Babies</a:t>
            </a:r>
          </a:p>
          <a:p>
            <a:r>
              <a:rPr lang="en-US" sz="2400" dirty="0" smtClean="0"/>
              <a:t>Session 16: Special Worship Services (new)</a:t>
            </a:r>
            <a:endParaRPr lang="en-US" sz="2400" dirty="0"/>
          </a:p>
        </p:txBody>
      </p:sp>
    </p:spTree>
    <p:extLst>
      <p:ext uri="{BB962C8B-B14F-4D97-AF65-F5344CB8AC3E}">
        <p14:creationId xmlns:p14="http://schemas.microsoft.com/office/powerpoint/2010/main" val="689556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We Wonder</a:t>
            </a:r>
            <a:endParaRPr lang="en-US" dirty="0"/>
          </a:p>
        </p:txBody>
      </p:sp>
      <p:sp>
        <p:nvSpPr>
          <p:cNvPr id="3" name="TextBox 2"/>
          <p:cNvSpPr txBox="1"/>
          <p:nvPr/>
        </p:nvSpPr>
        <p:spPr>
          <a:xfrm>
            <a:off x="685800" y="2057400"/>
            <a:ext cx="5605894" cy="2308324"/>
          </a:xfrm>
          <a:prstGeom prst="rect">
            <a:avLst/>
          </a:prstGeom>
          <a:noFill/>
        </p:spPr>
        <p:txBody>
          <a:bodyPr wrap="none" rtlCol="0">
            <a:spAutoFit/>
          </a:bodyPr>
          <a:lstStyle/>
          <a:p>
            <a:r>
              <a:rPr lang="en-US" sz="2400" dirty="0" smtClean="0"/>
              <a:t>Session 17: Wondering About Stars</a:t>
            </a:r>
          </a:p>
          <a:p>
            <a:r>
              <a:rPr lang="en-US" sz="2400" dirty="0" smtClean="0"/>
              <a:t>Session 18: Wondering About the Moon</a:t>
            </a:r>
          </a:p>
          <a:p>
            <a:r>
              <a:rPr lang="en-US" sz="2400" dirty="0" smtClean="0"/>
              <a:t>Session 19: The Wonder of Weather</a:t>
            </a:r>
          </a:p>
          <a:p>
            <a:r>
              <a:rPr lang="en-US" sz="2400" dirty="0" smtClean="0"/>
              <a:t>Session 20: Rainbows</a:t>
            </a:r>
          </a:p>
          <a:p>
            <a:r>
              <a:rPr lang="en-US" sz="2400" dirty="0" smtClean="0"/>
              <a:t>Session 21: Dreams</a:t>
            </a:r>
          </a:p>
          <a:p>
            <a:r>
              <a:rPr lang="en-US" sz="2400" dirty="0" smtClean="0"/>
              <a:t>Session 22: Imagination</a:t>
            </a:r>
            <a:endParaRPr lang="en-US" sz="2400" dirty="0"/>
          </a:p>
        </p:txBody>
      </p:sp>
    </p:spTree>
    <p:extLst>
      <p:ext uri="{BB962C8B-B14F-4D97-AF65-F5344CB8AC3E}">
        <p14:creationId xmlns:p14="http://schemas.microsoft.com/office/powerpoint/2010/main" val="1559781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We Make Friends</a:t>
            </a:r>
            <a:endParaRPr lang="en-US" dirty="0"/>
          </a:p>
        </p:txBody>
      </p:sp>
      <p:sp>
        <p:nvSpPr>
          <p:cNvPr id="3" name="TextBox 2"/>
          <p:cNvSpPr txBox="1"/>
          <p:nvPr/>
        </p:nvSpPr>
        <p:spPr>
          <a:xfrm>
            <a:off x="838200" y="2133600"/>
            <a:ext cx="6289286" cy="2677656"/>
          </a:xfrm>
          <a:prstGeom prst="rect">
            <a:avLst/>
          </a:prstGeom>
          <a:noFill/>
        </p:spPr>
        <p:txBody>
          <a:bodyPr wrap="none" rtlCol="0">
            <a:spAutoFit/>
          </a:bodyPr>
          <a:lstStyle/>
          <a:p>
            <a:r>
              <a:rPr lang="en-US" sz="2400" dirty="0" smtClean="0"/>
              <a:t>Session 23: My Shadow</a:t>
            </a:r>
          </a:p>
          <a:p>
            <a:r>
              <a:rPr lang="en-US" sz="2400" dirty="0" smtClean="0"/>
              <a:t>Session 24: Block Sunday</a:t>
            </a:r>
          </a:p>
          <a:p>
            <a:r>
              <a:rPr lang="en-US" sz="2400" dirty="0" smtClean="0"/>
              <a:t>Session 25: Teddy Bear Month — Friendship</a:t>
            </a:r>
          </a:p>
          <a:p>
            <a:r>
              <a:rPr lang="en-US" sz="2400" dirty="0" smtClean="0"/>
              <a:t>Session 26: Teddy Bear Month — Sick!</a:t>
            </a:r>
          </a:p>
          <a:p>
            <a:r>
              <a:rPr lang="en-US" sz="2400" dirty="0" smtClean="0"/>
              <a:t>Session 27: Teddy Bear Month — Lost!</a:t>
            </a:r>
          </a:p>
          <a:p>
            <a:r>
              <a:rPr lang="en-US" sz="2400" dirty="0" smtClean="0"/>
              <a:t>Session 28: Teddy Bear Party</a:t>
            </a:r>
          </a:p>
          <a:p>
            <a:r>
              <a:rPr lang="en-US" sz="2400" dirty="0" smtClean="0"/>
              <a:t>Session 29: Closing Sunday</a:t>
            </a:r>
            <a:endParaRPr lang="en-US" sz="2400" dirty="0"/>
          </a:p>
        </p:txBody>
      </p:sp>
    </p:spTree>
    <p:extLst>
      <p:ext uri="{BB962C8B-B14F-4D97-AF65-F5344CB8AC3E}">
        <p14:creationId xmlns:p14="http://schemas.microsoft.com/office/powerpoint/2010/main" val="4264785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We Celebrate Holidays</a:t>
            </a:r>
            <a:endParaRPr lang="en-US" dirty="0"/>
          </a:p>
        </p:txBody>
      </p:sp>
      <p:sp>
        <p:nvSpPr>
          <p:cNvPr id="3" name="TextBox 2"/>
          <p:cNvSpPr txBox="1"/>
          <p:nvPr/>
        </p:nvSpPr>
        <p:spPr>
          <a:xfrm>
            <a:off x="762000" y="2362200"/>
            <a:ext cx="6466835" cy="3046988"/>
          </a:xfrm>
          <a:prstGeom prst="rect">
            <a:avLst/>
          </a:prstGeom>
          <a:noFill/>
        </p:spPr>
        <p:txBody>
          <a:bodyPr wrap="none" rtlCol="0">
            <a:spAutoFit/>
          </a:bodyPr>
          <a:lstStyle/>
          <a:p>
            <a:r>
              <a:rPr lang="en-US" sz="2400" dirty="0" smtClean="0"/>
              <a:t>Session 30: Halloween</a:t>
            </a:r>
          </a:p>
          <a:p>
            <a:r>
              <a:rPr lang="en-US" sz="2400" dirty="0" smtClean="0"/>
              <a:t>Session 31: Thanksgiving</a:t>
            </a:r>
          </a:p>
          <a:p>
            <a:r>
              <a:rPr lang="en-US" sz="2400" dirty="0" smtClean="0"/>
              <a:t>Session 32: How Many Days Until Christmas?</a:t>
            </a:r>
          </a:p>
          <a:p>
            <a:r>
              <a:rPr lang="en-US" sz="2400" dirty="0" smtClean="0"/>
              <a:t>Session 33: Winter Lights</a:t>
            </a:r>
          </a:p>
          <a:p>
            <a:r>
              <a:rPr lang="en-US" sz="2400" dirty="0" smtClean="0"/>
              <a:t>Session 34: Valentine's Day</a:t>
            </a:r>
          </a:p>
          <a:p>
            <a:r>
              <a:rPr lang="en-US" sz="2400" dirty="0" smtClean="0"/>
              <a:t>Session 35: Easter</a:t>
            </a:r>
          </a:p>
          <a:p>
            <a:r>
              <a:rPr lang="en-US" sz="2400" dirty="0" smtClean="0"/>
              <a:t>Session 36: Earth Day (new)</a:t>
            </a:r>
          </a:p>
          <a:p>
            <a:r>
              <a:rPr lang="en-US" sz="2400" dirty="0" smtClean="0"/>
              <a:t>Session 37: Mother's/Father's Day</a:t>
            </a:r>
            <a:endParaRPr lang="en-US" sz="2400" dirty="0"/>
          </a:p>
        </p:txBody>
      </p:sp>
    </p:spTree>
    <p:extLst>
      <p:ext uri="{BB962C8B-B14F-4D97-AF65-F5344CB8AC3E}">
        <p14:creationId xmlns:p14="http://schemas.microsoft.com/office/powerpoint/2010/main" val="3730429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Sessions</a:t>
            </a:r>
            <a:endParaRPr lang="en-US" dirty="0"/>
          </a:p>
        </p:txBody>
      </p:sp>
      <p:sp>
        <p:nvSpPr>
          <p:cNvPr id="3" name="Content Placeholder 2"/>
          <p:cNvSpPr>
            <a:spLocks noGrp="1"/>
          </p:cNvSpPr>
          <p:nvPr>
            <p:ph idx="1"/>
          </p:nvPr>
        </p:nvSpPr>
        <p:spPr/>
        <p:txBody>
          <a:bodyPr/>
          <a:lstStyle/>
          <a:p>
            <a:r>
              <a:rPr lang="en-US" dirty="0"/>
              <a:t>4 </a:t>
            </a:r>
            <a:r>
              <a:rPr lang="en-US" dirty="0" smtClean="0"/>
              <a:t>sessions </a:t>
            </a:r>
            <a:r>
              <a:rPr lang="en-US" dirty="0"/>
              <a:t>have been modified: </a:t>
            </a:r>
          </a:p>
          <a:p>
            <a:pPr marL="0" indent="0">
              <a:buNone/>
            </a:pPr>
            <a:r>
              <a:rPr lang="en-US" dirty="0"/>
              <a:t>	"Memory Cards"                 "All Around Us</a:t>
            </a:r>
            <a:r>
              <a:rPr lang="en-US" dirty="0" smtClean="0"/>
              <a:t>“</a:t>
            </a:r>
          </a:p>
          <a:p>
            <a:pPr marL="0" indent="0">
              <a:buNone/>
            </a:pPr>
            <a:endParaRPr lang="en-US" dirty="0"/>
          </a:p>
          <a:p>
            <a:pPr marL="0" indent="0">
              <a:buNone/>
            </a:pPr>
            <a:r>
              <a:rPr lang="en-US" dirty="0"/>
              <a:t>	“Chalice Cookie"                 "Fruit Chalices" </a:t>
            </a:r>
            <a:endParaRPr lang="en-US" dirty="0" smtClean="0"/>
          </a:p>
          <a:p>
            <a:pPr marL="0" indent="0">
              <a:buNone/>
            </a:pPr>
            <a:endParaRPr lang="en-US" dirty="0"/>
          </a:p>
          <a:p>
            <a:pPr marL="0" indent="0">
              <a:buNone/>
            </a:pPr>
            <a:r>
              <a:rPr lang="en-US" dirty="0"/>
              <a:t>	"Snow" </a:t>
            </a:r>
            <a:r>
              <a:rPr lang="en-US" dirty="0" smtClean="0"/>
              <a:t>                                "Weather" </a:t>
            </a:r>
          </a:p>
          <a:p>
            <a:pPr marL="0" indent="0">
              <a:buNone/>
            </a:pPr>
            <a:endParaRPr lang="en-US" dirty="0"/>
          </a:p>
          <a:p>
            <a:pPr marL="0" indent="0">
              <a:buNone/>
            </a:pPr>
            <a:r>
              <a:rPr lang="en-US" dirty="0"/>
              <a:t>	"Planting Fall Bulbs" </a:t>
            </a:r>
            <a:r>
              <a:rPr lang="en-US" dirty="0" smtClean="0"/>
              <a:t>           "</a:t>
            </a:r>
            <a:r>
              <a:rPr lang="en-US" dirty="0"/>
              <a:t>The Beauty of </a:t>
            </a:r>
            <a:r>
              <a:rPr lang="en-US" dirty="0" smtClean="0"/>
              <a:t>Nature" </a:t>
            </a:r>
            <a:endParaRPr lang="en-US" dirty="0"/>
          </a:p>
          <a:p>
            <a:pPr marL="0" indent="0">
              <a:buNone/>
            </a:pPr>
            <a:r>
              <a:rPr lang="en-US" dirty="0"/>
              <a:t>	</a:t>
            </a:r>
            <a:r>
              <a:rPr lang="en-US" dirty="0" smtClean="0"/>
              <a:t>P.S. </a:t>
            </a:r>
            <a:r>
              <a:rPr lang="en-US" sz="1800" dirty="0" smtClean="0"/>
              <a:t>"Teddy </a:t>
            </a:r>
            <a:r>
              <a:rPr lang="en-US" sz="1800" dirty="0"/>
              <a:t>Bear Month: Fixed!" becomes "Teddy Bear Month: Sick!" to avoid implying that the session discusses </a:t>
            </a:r>
            <a:r>
              <a:rPr lang="en-US" sz="1800" dirty="0" smtClean="0"/>
              <a:t>neutering </a:t>
            </a:r>
            <a:r>
              <a:rPr lang="en-US" sz="1800" dirty="0" smtClean="0">
                <a:sym typeface="Wingdings" panose="05000000000000000000" pitchFamily="2" charset="2"/>
              </a:rPr>
              <a:t></a:t>
            </a:r>
            <a:endParaRPr lang="en-US" sz="1800" dirty="0"/>
          </a:p>
          <a:p>
            <a:endParaRPr lang="en-US" dirty="0"/>
          </a:p>
        </p:txBody>
      </p:sp>
      <p:sp>
        <p:nvSpPr>
          <p:cNvPr id="4" name="Right Arrow 3"/>
          <p:cNvSpPr/>
          <p:nvPr/>
        </p:nvSpPr>
        <p:spPr>
          <a:xfrm>
            <a:off x="3810000" y="2043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940478" y="29565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flipV="1">
            <a:off x="3833446" y="3810001"/>
            <a:ext cx="10854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299204" y="4595444"/>
            <a:ext cx="7281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03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Sessions</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2800" dirty="0" smtClean="0"/>
              <a:t>Tour of the Outside of the Congregation</a:t>
            </a:r>
          </a:p>
          <a:p>
            <a:pPr marL="742950" indent="-742950">
              <a:buFont typeface="+mj-lt"/>
              <a:buAutoNum type="arabicPeriod"/>
            </a:pPr>
            <a:r>
              <a:rPr lang="en-US" sz="2800" dirty="0" smtClean="0"/>
              <a:t>Earth Day</a:t>
            </a:r>
          </a:p>
          <a:p>
            <a:pPr marL="742950" indent="-742950">
              <a:buFont typeface="+mj-lt"/>
              <a:buAutoNum type="arabicPeriod"/>
            </a:pPr>
            <a:r>
              <a:rPr lang="en-US" sz="2800" dirty="0" smtClean="0"/>
              <a:t>Special Worship Services (i.e. Flower Service, Water Service or Sharing of Breads Service)</a:t>
            </a:r>
          </a:p>
        </p:txBody>
      </p:sp>
    </p:spTree>
    <p:extLst>
      <p:ext uri="{BB962C8B-B14F-4D97-AF65-F5344CB8AC3E}">
        <p14:creationId xmlns:p14="http://schemas.microsoft.com/office/powerpoint/2010/main" val="1960833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closer look: Session 16: Special Worship Services</a:t>
            </a:r>
            <a:endParaRPr lang="en-US" dirty="0"/>
          </a:p>
        </p:txBody>
      </p:sp>
      <p:sp>
        <p:nvSpPr>
          <p:cNvPr id="3" name="Content Placeholder 2"/>
          <p:cNvSpPr>
            <a:spLocks noGrp="1"/>
          </p:cNvSpPr>
          <p:nvPr>
            <p:ph idx="1"/>
          </p:nvPr>
        </p:nvSpPr>
        <p:spPr/>
        <p:txBody>
          <a:bodyPr/>
          <a:lstStyle/>
          <a:p>
            <a:r>
              <a:rPr lang="en-US" dirty="0" smtClean="0"/>
              <a:t>Flower Ceremony</a:t>
            </a:r>
          </a:p>
          <a:p>
            <a:pPr lvl="1"/>
            <a:r>
              <a:rPr lang="en-US" sz="2400" dirty="0" smtClean="0"/>
              <a:t>Recreate the sharing of flowers</a:t>
            </a:r>
          </a:p>
          <a:p>
            <a:pPr lvl="1"/>
            <a:r>
              <a:rPr lang="en-US" sz="2400" dirty="0" smtClean="0"/>
              <a:t>Go on a walk looking for flowers</a:t>
            </a:r>
          </a:p>
          <a:p>
            <a:pPr lvl="1"/>
            <a:r>
              <a:rPr lang="en-US" sz="2400" dirty="0" smtClean="0"/>
              <a:t>Make corsages and boutonnieres</a:t>
            </a:r>
          </a:p>
          <a:p>
            <a:pPr lvl="1"/>
            <a:r>
              <a:rPr lang="en-US" sz="2400" dirty="0" smtClean="0"/>
              <a:t>Five Little Flowers </a:t>
            </a:r>
            <a:r>
              <a:rPr lang="en-US" sz="2400" dirty="0" err="1" smtClean="0"/>
              <a:t>fingerplay</a:t>
            </a:r>
            <a:endParaRPr lang="en-US" sz="2400" dirty="0" smtClean="0"/>
          </a:p>
          <a:p>
            <a:pPr lvl="1"/>
            <a:r>
              <a:rPr lang="en-US" sz="2400" dirty="0" smtClean="0"/>
              <a:t>Flower related Story book</a:t>
            </a:r>
          </a:p>
          <a:p>
            <a:pPr lvl="1"/>
            <a:endParaRPr lang="en-US" dirty="0"/>
          </a:p>
        </p:txBody>
      </p:sp>
    </p:spTree>
    <p:extLst>
      <p:ext uri="{BB962C8B-B14F-4D97-AF65-F5344CB8AC3E}">
        <p14:creationId xmlns:p14="http://schemas.microsoft.com/office/powerpoint/2010/main" val="1682391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1. : Water Ceremony</a:t>
            </a:r>
            <a:endParaRPr lang="en-US" dirty="0"/>
          </a:p>
        </p:txBody>
      </p:sp>
      <p:sp>
        <p:nvSpPr>
          <p:cNvPr id="3" name="Content Placeholder 2"/>
          <p:cNvSpPr>
            <a:spLocks noGrp="1"/>
          </p:cNvSpPr>
          <p:nvPr>
            <p:ph idx="1"/>
          </p:nvPr>
        </p:nvSpPr>
        <p:spPr/>
        <p:txBody>
          <a:bodyPr/>
          <a:lstStyle/>
          <a:p>
            <a:r>
              <a:rPr lang="en-US" dirty="0" smtClean="0"/>
              <a:t>Recreate the Merging of the Waters ceremony</a:t>
            </a:r>
          </a:p>
          <a:p>
            <a:r>
              <a:rPr lang="en-US" dirty="0" smtClean="0"/>
              <a:t>Give a drink to a plant outside</a:t>
            </a:r>
          </a:p>
          <a:p>
            <a:r>
              <a:rPr lang="en-US" dirty="0" smtClean="0"/>
              <a:t>Five little ducks song</a:t>
            </a:r>
          </a:p>
          <a:p>
            <a:r>
              <a:rPr lang="en-US" dirty="0" smtClean="0"/>
              <a:t>Water related story book</a:t>
            </a:r>
            <a:endParaRPr lang="en-US" dirty="0"/>
          </a:p>
        </p:txBody>
      </p:sp>
    </p:spTree>
    <p:extLst>
      <p:ext uri="{BB962C8B-B14F-4D97-AF65-F5344CB8AC3E}">
        <p14:creationId xmlns:p14="http://schemas.microsoft.com/office/powerpoint/2010/main" val="1131129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2: Sharing of Breads</a:t>
            </a:r>
            <a:endParaRPr lang="en-US" dirty="0"/>
          </a:p>
        </p:txBody>
      </p:sp>
      <p:sp>
        <p:nvSpPr>
          <p:cNvPr id="3" name="Content Placeholder 2"/>
          <p:cNvSpPr>
            <a:spLocks noGrp="1"/>
          </p:cNvSpPr>
          <p:nvPr>
            <p:ph idx="1"/>
          </p:nvPr>
        </p:nvSpPr>
        <p:spPr/>
        <p:txBody>
          <a:bodyPr/>
          <a:lstStyle/>
          <a:p>
            <a:r>
              <a:rPr lang="en-US" dirty="0" smtClean="0"/>
              <a:t>Recreate a sharing of breads, cut in cubes</a:t>
            </a:r>
          </a:p>
          <a:p>
            <a:r>
              <a:rPr lang="en-US" dirty="0" smtClean="0"/>
              <a:t>Bread related books</a:t>
            </a:r>
          </a:p>
          <a:p>
            <a:r>
              <a:rPr lang="en-US" dirty="0" smtClean="0"/>
              <a:t>Do You Know the Muffin Man song</a:t>
            </a:r>
          </a:p>
          <a:p>
            <a:r>
              <a:rPr lang="en-US" dirty="0" smtClean="0"/>
              <a:t>Make biscuits or pretzels</a:t>
            </a:r>
          </a:p>
          <a:p>
            <a:r>
              <a:rPr lang="en-US" dirty="0" smtClean="0"/>
              <a:t>Sensory play with trays of flours</a:t>
            </a:r>
            <a:endParaRPr lang="en-US" dirty="0"/>
          </a:p>
        </p:txBody>
      </p:sp>
    </p:spTree>
    <p:extLst>
      <p:ext uri="{BB962C8B-B14F-4D97-AF65-F5344CB8AC3E}">
        <p14:creationId xmlns:p14="http://schemas.microsoft.com/office/powerpoint/2010/main" val="1126999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Songs and Rhymes</a:t>
            </a:r>
            <a:endParaRPr lang="en-US" dirty="0"/>
          </a:p>
        </p:txBody>
      </p:sp>
      <p:sp>
        <p:nvSpPr>
          <p:cNvPr id="3" name="Content Placeholder 2"/>
          <p:cNvSpPr>
            <a:spLocks noGrp="1"/>
          </p:cNvSpPr>
          <p:nvPr>
            <p:ph idx="1"/>
          </p:nvPr>
        </p:nvSpPr>
        <p:spPr/>
        <p:txBody>
          <a:bodyPr/>
          <a:lstStyle/>
          <a:p>
            <a:endParaRPr lang="en-US" dirty="0"/>
          </a:p>
          <a:p>
            <a:r>
              <a:rPr lang="en-US" dirty="0" smtClean="0"/>
              <a:t>For clean-up time</a:t>
            </a:r>
            <a:endParaRPr lang="en-US" dirty="0"/>
          </a:p>
          <a:p>
            <a:endParaRPr lang="en-US" dirty="0"/>
          </a:p>
          <a:p>
            <a:r>
              <a:rPr lang="en-US" dirty="0"/>
              <a:t>Sing to the tune of “Row, Row, Row Your Boat”:</a:t>
            </a:r>
          </a:p>
          <a:p>
            <a:endParaRPr lang="en-US" dirty="0"/>
          </a:p>
          <a:p>
            <a:r>
              <a:rPr lang="en-US" dirty="0"/>
              <a:t>Clean, clean, clean up play,</a:t>
            </a:r>
          </a:p>
          <a:p>
            <a:r>
              <a:rPr lang="en-US" dirty="0"/>
              <a:t>Gently as we go.</a:t>
            </a:r>
          </a:p>
          <a:p>
            <a:r>
              <a:rPr lang="en-US" dirty="0"/>
              <a:t>Merrily, merrily, merrily, merrily</a:t>
            </a:r>
          </a:p>
          <a:p>
            <a:r>
              <a:rPr lang="en-US" dirty="0"/>
              <a:t>The room is getting clean.</a:t>
            </a:r>
          </a:p>
        </p:txBody>
      </p:sp>
    </p:spTree>
    <p:extLst>
      <p:ext uri="{BB962C8B-B14F-4D97-AF65-F5344CB8AC3E}">
        <p14:creationId xmlns:p14="http://schemas.microsoft.com/office/powerpoint/2010/main" val="2514075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Chalice Lighting from Chalice Children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524000"/>
            <a:ext cx="3657600" cy="4876800"/>
          </a:xfrm>
        </p:spPr>
      </p:pic>
      <p:sp>
        <p:nvSpPr>
          <p:cNvPr id="5" name="TextBox 4"/>
          <p:cNvSpPr txBox="1"/>
          <p:nvPr/>
        </p:nvSpPr>
        <p:spPr>
          <a:xfrm>
            <a:off x="5105400" y="1828800"/>
            <a:ext cx="3581400" cy="2308324"/>
          </a:xfrm>
          <a:prstGeom prst="rect">
            <a:avLst/>
          </a:prstGeom>
          <a:noFill/>
        </p:spPr>
        <p:txBody>
          <a:bodyPr wrap="square" rtlCol="0">
            <a:spAutoFit/>
          </a:bodyPr>
          <a:lstStyle/>
          <a:p>
            <a:r>
              <a:rPr lang="en-US" sz="2400" dirty="0" smtClean="0"/>
              <a:t>We light this chalice </a:t>
            </a:r>
          </a:p>
          <a:p>
            <a:r>
              <a:rPr lang="en-US" sz="2400" dirty="0" smtClean="0"/>
              <a:t>For </a:t>
            </a:r>
          </a:p>
          <a:p>
            <a:r>
              <a:rPr lang="en-US" sz="2400" dirty="0" smtClean="0"/>
              <a:t>The Warmth of Love</a:t>
            </a:r>
          </a:p>
          <a:p>
            <a:r>
              <a:rPr lang="en-US" sz="2400" dirty="0" smtClean="0"/>
              <a:t>The Light of Truth</a:t>
            </a:r>
          </a:p>
          <a:p>
            <a:r>
              <a:rPr lang="en-US" sz="2400" dirty="0" smtClean="0"/>
              <a:t>And </a:t>
            </a:r>
          </a:p>
          <a:p>
            <a:r>
              <a:rPr lang="en-US" sz="2400" dirty="0" smtClean="0"/>
              <a:t>The Energy of Action</a:t>
            </a:r>
            <a:endParaRPr lang="en-US" sz="2400" dirty="0"/>
          </a:p>
        </p:txBody>
      </p:sp>
    </p:spTree>
    <p:extLst>
      <p:ext uri="{BB962C8B-B14F-4D97-AF65-F5344CB8AC3E}">
        <p14:creationId xmlns:p14="http://schemas.microsoft.com/office/powerpoint/2010/main" val="272142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Wiggle Rhyme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3987" y="1676400"/>
            <a:ext cx="6296025" cy="4724400"/>
          </a:xfrm>
        </p:spPr>
      </p:pic>
    </p:spTree>
    <p:extLst>
      <p:ext uri="{BB962C8B-B14F-4D97-AF65-F5344CB8AC3E}">
        <p14:creationId xmlns:p14="http://schemas.microsoft.com/office/powerpoint/2010/main" val="418884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rich </a:t>
            </a:r>
            <a:r>
              <a:rPr lang="en-US" dirty="0"/>
              <a:t>r</a:t>
            </a:r>
            <a:r>
              <a:rPr lang="en-US" dirty="0" smtClean="0"/>
              <a:t>esources online</a:t>
            </a:r>
            <a:endParaRPr lang="en-US" dirty="0"/>
          </a:p>
        </p:txBody>
      </p:sp>
      <p:sp>
        <p:nvSpPr>
          <p:cNvPr id="3" name="Content Placeholder 2"/>
          <p:cNvSpPr>
            <a:spLocks noGrp="1"/>
          </p:cNvSpPr>
          <p:nvPr>
            <p:ph idx="1"/>
          </p:nvPr>
        </p:nvSpPr>
        <p:spPr/>
        <p:txBody>
          <a:bodyPr/>
          <a:lstStyle/>
          <a:p>
            <a:r>
              <a:rPr lang="en-US" dirty="0" smtClean="0"/>
              <a:t>Advance preparation</a:t>
            </a:r>
          </a:p>
          <a:p>
            <a:r>
              <a:rPr lang="en-US" dirty="0" smtClean="0"/>
              <a:t>Songs and Rhymes for the day</a:t>
            </a:r>
          </a:p>
          <a:p>
            <a:r>
              <a:rPr lang="en-US" dirty="0" smtClean="0"/>
              <a:t>How to read a story book</a:t>
            </a:r>
          </a:p>
          <a:p>
            <a:r>
              <a:rPr lang="en-US" dirty="0" smtClean="0"/>
              <a:t>Suggestions for Preschool Chalices</a:t>
            </a:r>
          </a:p>
          <a:p>
            <a:r>
              <a:rPr lang="en-US" dirty="0" smtClean="0"/>
              <a:t>Preschool Environment</a:t>
            </a:r>
          </a:p>
          <a:p>
            <a:r>
              <a:rPr lang="en-US" dirty="0" smtClean="0"/>
              <a:t>Separating from Parents and Caregivers</a:t>
            </a:r>
          </a:p>
          <a:p>
            <a:r>
              <a:rPr lang="en-US" dirty="0" smtClean="0"/>
              <a:t>Faith in Action resources</a:t>
            </a:r>
          </a:p>
          <a:p>
            <a:r>
              <a:rPr lang="en-US" dirty="0" smtClean="0"/>
              <a:t>Background reading for all Tapestry of Faith programs</a:t>
            </a:r>
          </a:p>
          <a:p>
            <a:r>
              <a:rPr lang="en-US" dirty="0" smtClean="0"/>
              <a:t>Consider printing these sections out!</a:t>
            </a:r>
          </a:p>
          <a:p>
            <a:endParaRPr lang="en-US" dirty="0"/>
          </a:p>
          <a:p>
            <a:endParaRPr lang="en-US" dirty="0" smtClean="0"/>
          </a:p>
          <a:p>
            <a:endParaRPr lang="en-US" dirty="0"/>
          </a:p>
        </p:txBody>
      </p:sp>
    </p:spTree>
    <p:extLst>
      <p:ext uri="{BB962C8B-B14F-4D97-AF65-F5344CB8AC3E}">
        <p14:creationId xmlns:p14="http://schemas.microsoft.com/office/powerpoint/2010/main" val="400369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Chalice Children Closing</a:t>
            </a:r>
            <a:endParaRPr lang="en-US" dirty="0"/>
          </a:p>
        </p:txBody>
      </p:sp>
      <p:sp>
        <p:nvSpPr>
          <p:cNvPr id="3" name="Content Placeholder 2"/>
          <p:cNvSpPr>
            <a:spLocks noGrp="1"/>
          </p:cNvSpPr>
          <p:nvPr>
            <p:ph idx="1"/>
          </p:nvPr>
        </p:nvSpPr>
        <p:spPr/>
        <p:txBody>
          <a:bodyPr/>
          <a:lstStyle/>
          <a:p>
            <a:r>
              <a:rPr lang="en-US" dirty="0"/>
              <a:t>We gather the warmth of love, [bring hands over "flame" and gather to your heart]</a:t>
            </a:r>
          </a:p>
          <a:p>
            <a:r>
              <a:rPr lang="en-US" dirty="0"/>
              <a:t>The light of truth, [bring hands over "flame" and gather to your heart again]</a:t>
            </a:r>
          </a:p>
          <a:p>
            <a:r>
              <a:rPr lang="en-US" dirty="0"/>
              <a:t>And the energy of action [bring hands over "flame" and gather to your heart again]</a:t>
            </a:r>
          </a:p>
          <a:p>
            <a:r>
              <a:rPr lang="en-US" dirty="0"/>
              <a:t>Into our hearts as we blow out the chalice. [blow out the "flame"]</a:t>
            </a:r>
          </a:p>
          <a:p>
            <a:r>
              <a:rPr lang="en-US" dirty="0"/>
              <a:t>Back into the world of do and say, [hold world in cupped hands]</a:t>
            </a:r>
          </a:p>
          <a:p>
            <a:r>
              <a:rPr lang="en-US" dirty="0"/>
              <a:t>Carry it forward into the dawning day. [arms overhead, hands together making the sun]</a:t>
            </a:r>
          </a:p>
          <a:p>
            <a:endParaRPr lang="en-US" dirty="0"/>
          </a:p>
        </p:txBody>
      </p:sp>
    </p:spTree>
    <p:extLst>
      <p:ext uri="{BB962C8B-B14F-4D97-AF65-F5344CB8AC3E}">
        <p14:creationId xmlns:p14="http://schemas.microsoft.com/office/powerpoint/2010/main" val="12812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Wish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524000"/>
            <a:ext cx="3657600" cy="4876800"/>
          </a:xfrm>
        </p:spPr>
      </p:pic>
      <p:sp>
        <p:nvSpPr>
          <p:cNvPr id="5" name="TextBox 4"/>
          <p:cNvSpPr txBox="1"/>
          <p:nvPr/>
        </p:nvSpPr>
        <p:spPr>
          <a:xfrm>
            <a:off x="533400" y="2514600"/>
            <a:ext cx="3810000" cy="2862322"/>
          </a:xfrm>
          <a:prstGeom prst="rect">
            <a:avLst/>
          </a:prstGeom>
          <a:noFill/>
        </p:spPr>
        <p:txBody>
          <a:bodyPr wrap="square" rtlCol="0">
            <a:spAutoFit/>
          </a:bodyPr>
          <a:lstStyle/>
          <a:p>
            <a:r>
              <a:rPr lang="en-US" dirty="0" smtClean="0"/>
              <a:t>“If I had a bucket list, raising my 4 daughters to be good strong women would be #1. – Matt Damon</a:t>
            </a:r>
          </a:p>
          <a:p>
            <a:endParaRPr lang="en-US" dirty="0"/>
          </a:p>
          <a:p>
            <a:r>
              <a:rPr lang="en-US" dirty="0" smtClean="0"/>
              <a:t>Spirit of Life and Love,</a:t>
            </a:r>
          </a:p>
          <a:p>
            <a:r>
              <a:rPr lang="en-US" dirty="0" smtClean="0"/>
              <a:t>Help us raise children with love, joy, beauty, goodness, hope and community to balance all of the challenges which are a part of life.</a:t>
            </a:r>
          </a:p>
          <a:p>
            <a:r>
              <a:rPr lang="en-US" dirty="0" smtClean="0"/>
              <a:t>Amen.</a:t>
            </a:r>
            <a:endParaRPr lang="en-US" dirty="0"/>
          </a:p>
        </p:txBody>
      </p:sp>
    </p:spTree>
    <p:extLst>
      <p:ext uri="{BB962C8B-B14F-4D97-AF65-F5344CB8AC3E}">
        <p14:creationId xmlns:p14="http://schemas.microsoft.com/office/powerpoint/2010/main" val="40476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here?</a:t>
            </a:r>
            <a:endParaRPr lang="en-US" dirty="0"/>
          </a:p>
        </p:txBody>
      </p:sp>
      <p:sp>
        <p:nvSpPr>
          <p:cNvPr id="3" name="Content Placeholder 2"/>
          <p:cNvSpPr>
            <a:spLocks noGrp="1"/>
          </p:cNvSpPr>
          <p:nvPr>
            <p:ph idx="1"/>
          </p:nvPr>
        </p:nvSpPr>
        <p:spPr/>
        <p:txBody>
          <a:bodyPr/>
          <a:lstStyle/>
          <a:p>
            <a:r>
              <a:rPr lang="en-US" dirty="0" smtClean="0"/>
              <a:t>In the chat box:</a:t>
            </a:r>
          </a:p>
          <a:p>
            <a:endParaRPr lang="en-US" dirty="0"/>
          </a:p>
          <a:p>
            <a:r>
              <a:rPr lang="en-US" dirty="0" smtClean="0"/>
              <a:t>Name</a:t>
            </a:r>
          </a:p>
          <a:p>
            <a:r>
              <a:rPr lang="en-US" dirty="0" smtClean="0"/>
              <a:t>Role</a:t>
            </a:r>
          </a:p>
          <a:p>
            <a:r>
              <a:rPr lang="en-US" dirty="0" smtClean="0"/>
              <a:t>Location</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676400"/>
            <a:ext cx="3486150" cy="4648200"/>
          </a:xfrm>
          <a:prstGeom prst="rect">
            <a:avLst/>
          </a:prstGeom>
        </p:spPr>
      </p:pic>
    </p:spTree>
    <p:extLst>
      <p:ext uri="{BB962C8B-B14F-4D97-AF65-F5344CB8AC3E}">
        <p14:creationId xmlns:p14="http://schemas.microsoft.com/office/powerpoint/2010/main" val="1987328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and Welcome!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447800"/>
            <a:ext cx="3228189" cy="4038600"/>
          </a:xfrm>
        </p:spPr>
      </p:pic>
      <p:sp>
        <p:nvSpPr>
          <p:cNvPr id="5" name="TextBox 4"/>
          <p:cNvSpPr txBox="1"/>
          <p:nvPr/>
        </p:nvSpPr>
        <p:spPr>
          <a:xfrm>
            <a:off x="4191000" y="1600200"/>
            <a:ext cx="4572000" cy="3139321"/>
          </a:xfrm>
          <a:prstGeom prst="rect">
            <a:avLst/>
          </a:prstGeom>
          <a:noFill/>
        </p:spPr>
        <p:txBody>
          <a:bodyPr wrap="square" rtlCol="0">
            <a:spAutoFit/>
          </a:bodyPr>
          <a:lstStyle/>
          <a:p>
            <a:r>
              <a:rPr lang="en-US" b="0" i="0" dirty="0" smtClean="0">
                <a:solidFill>
                  <a:srgbClr val="373839"/>
                </a:solidFill>
                <a:effectLst/>
                <a:latin typeface="Neue Helvetica W02"/>
              </a:rPr>
              <a:t>Katie Covey </a:t>
            </a:r>
          </a:p>
          <a:p>
            <a:pPr marL="285750" indent="-285750">
              <a:buFont typeface="Arial" panose="020B0604020202020204" pitchFamily="34" charset="0"/>
              <a:buChar char="•"/>
            </a:pPr>
            <a:r>
              <a:rPr lang="en-US" b="0" i="0" dirty="0" smtClean="0">
                <a:solidFill>
                  <a:srgbClr val="373839"/>
                </a:solidFill>
                <a:effectLst/>
                <a:latin typeface="Neue Helvetica W02"/>
              </a:rPr>
              <a:t>Religious Educator since 1984. </a:t>
            </a:r>
          </a:p>
          <a:p>
            <a:pPr marL="285750" indent="-285750">
              <a:buFont typeface="Arial" panose="020B0604020202020204" pitchFamily="34" charset="0"/>
              <a:buChar char="•"/>
            </a:pPr>
            <a:r>
              <a:rPr lang="en-US" b="0" i="0" dirty="0" smtClean="0">
                <a:solidFill>
                  <a:srgbClr val="373839"/>
                </a:solidFill>
                <a:effectLst/>
                <a:latin typeface="Neue Helvetica W02"/>
              </a:rPr>
              <a:t>Currently Director of the School of the Spirit at the Boulder Valley Unitarian Universalist Fellowship (Colorado). </a:t>
            </a:r>
          </a:p>
          <a:p>
            <a:pPr marL="285750" indent="-285750">
              <a:buFont typeface="Arial" panose="020B0604020202020204" pitchFamily="34" charset="0"/>
              <a:buChar char="•"/>
            </a:pPr>
            <a:r>
              <a:rPr lang="en-US" b="0" i="0" dirty="0" smtClean="0">
                <a:solidFill>
                  <a:srgbClr val="373839"/>
                </a:solidFill>
                <a:effectLst/>
                <a:latin typeface="Neue Helvetica W02"/>
              </a:rPr>
              <a:t>Author of Chalice Children (1998; 2014)</a:t>
            </a:r>
          </a:p>
          <a:p>
            <a:pPr marL="1200150" lvl="2" indent="-285750">
              <a:buFont typeface="Arial" panose="020B0604020202020204" pitchFamily="34" charset="0"/>
              <a:buChar char="•"/>
            </a:pPr>
            <a:r>
              <a:rPr lang="en-US" b="0" i="0" dirty="0" smtClean="0">
                <a:solidFill>
                  <a:srgbClr val="373839"/>
                </a:solidFill>
                <a:effectLst/>
                <a:latin typeface="Neue Helvetica W02"/>
              </a:rPr>
              <a:t>Toolbox of Faith</a:t>
            </a:r>
          </a:p>
          <a:p>
            <a:pPr marL="1200150" lvl="2" indent="-285750">
              <a:buFont typeface="Arial" panose="020B0604020202020204" pitchFamily="34" charset="0"/>
              <a:buChar char="•"/>
            </a:pPr>
            <a:r>
              <a:rPr lang="en-US" b="0" i="0" dirty="0" smtClean="0">
                <a:solidFill>
                  <a:srgbClr val="373839"/>
                </a:solidFill>
                <a:effectLst/>
                <a:latin typeface="Neue Helvetica W02"/>
              </a:rPr>
              <a:t>Spirit of Adventure </a:t>
            </a:r>
          </a:p>
          <a:p>
            <a:pPr marL="1200150" lvl="2" indent="-285750">
              <a:buFont typeface="Arial" panose="020B0604020202020204" pitchFamily="34" charset="0"/>
              <a:buChar char="•"/>
            </a:pPr>
            <a:r>
              <a:rPr lang="en-US" b="0" i="0" dirty="0" smtClean="0">
                <a:solidFill>
                  <a:srgbClr val="373839"/>
                </a:solidFill>
                <a:effectLst/>
                <a:latin typeface="Neue Helvetica W02"/>
              </a:rPr>
              <a:t>Picture Book Series</a:t>
            </a:r>
          </a:p>
          <a:p>
            <a:pPr marL="1200150" lvl="2" indent="-285750">
              <a:buFont typeface="Arial" panose="020B0604020202020204" pitchFamily="34" charset="0"/>
              <a:buChar char="•"/>
            </a:pPr>
            <a:r>
              <a:rPr lang="en-US" dirty="0" err="1" smtClean="0">
                <a:solidFill>
                  <a:srgbClr val="373839"/>
                </a:solidFill>
                <a:latin typeface="Neue Helvetica W02"/>
              </a:rPr>
              <a:t>SpiritJam</a:t>
            </a:r>
            <a:r>
              <a:rPr lang="en-US" dirty="0" smtClean="0">
                <a:solidFill>
                  <a:srgbClr val="373839"/>
                </a:solidFill>
                <a:latin typeface="Neue Helvetica W02"/>
              </a:rPr>
              <a:t> Model of RE</a:t>
            </a:r>
            <a:endParaRPr lang="en-US" b="0" i="0" dirty="0" smtClean="0">
              <a:solidFill>
                <a:srgbClr val="373839"/>
              </a:solidFill>
              <a:effectLst/>
              <a:latin typeface="Neue Helvetica W02"/>
            </a:endParaRPr>
          </a:p>
          <a:p>
            <a:pPr marL="285750" indent="-285750">
              <a:buFont typeface="Arial" panose="020B0604020202020204" pitchFamily="34" charset="0"/>
              <a:buChar char="•"/>
            </a:pPr>
            <a:r>
              <a:rPr lang="en-US" b="0" i="0" dirty="0" smtClean="0">
                <a:solidFill>
                  <a:srgbClr val="373839"/>
                </a:solidFill>
                <a:effectLst/>
                <a:latin typeface="Neue Helvetica W02"/>
              </a:rPr>
              <a:t>Website </a:t>
            </a:r>
            <a:r>
              <a:rPr lang="en-US" b="0" i="0" u="none" strike="noStrike" dirty="0" smtClean="0">
                <a:solidFill>
                  <a:srgbClr val="8D2277"/>
                </a:solidFill>
                <a:effectLst/>
                <a:latin typeface="Neue Helvetica W02"/>
              </a:rPr>
              <a:t>at </a:t>
            </a:r>
            <a:r>
              <a:rPr lang="en-US" b="0" i="0" u="none" strike="noStrike" dirty="0" smtClean="0">
                <a:solidFill>
                  <a:srgbClr val="8D2277"/>
                </a:solidFill>
                <a:effectLst/>
                <a:latin typeface="Neue Helvetica W02"/>
                <a:hlinkClick r:id="rId4"/>
              </a:rPr>
              <a:t>www.uure.com</a:t>
            </a:r>
            <a:endParaRPr lang="en-US" dirty="0"/>
          </a:p>
        </p:txBody>
      </p:sp>
    </p:spTree>
    <p:extLst>
      <p:ext uri="{BB962C8B-B14F-4D97-AF65-F5344CB8AC3E}">
        <p14:creationId xmlns:p14="http://schemas.microsoft.com/office/powerpoint/2010/main" val="359796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Kahn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Children </a:t>
            </a:r>
            <a:r>
              <a:rPr lang="en-US" dirty="0"/>
              <a:t>and Families Program Director in the Resource Development Office of Ministries and Faith </a:t>
            </a:r>
            <a:r>
              <a:rPr lang="en-US" dirty="0" smtClean="0"/>
              <a:t>Development </a:t>
            </a:r>
          </a:p>
          <a:p>
            <a:r>
              <a:rPr lang="en-US" dirty="0" smtClean="0"/>
              <a:t>Joined the UUA </a:t>
            </a:r>
            <a:r>
              <a:rPr lang="en-US" dirty="0"/>
              <a:t>staff in November </a:t>
            </a:r>
            <a:r>
              <a:rPr lang="en-US" dirty="0" smtClean="0"/>
              <a:t>2011 </a:t>
            </a:r>
          </a:p>
          <a:p>
            <a:r>
              <a:rPr lang="en-US" dirty="0" smtClean="0"/>
              <a:t>Master </a:t>
            </a:r>
            <a:r>
              <a:rPr lang="en-US" dirty="0"/>
              <a:t>level Credentialed Religious Educator</a:t>
            </a:r>
          </a:p>
          <a:p>
            <a:r>
              <a:rPr lang="en-US" dirty="0" smtClean="0"/>
              <a:t>Director </a:t>
            </a:r>
            <a:r>
              <a:rPr lang="en-US" dirty="0"/>
              <a:t>of Religious Education for two Atlanta area congregations for over fifteen </a:t>
            </a:r>
            <a:r>
              <a:rPr lang="en-US" dirty="0" smtClean="0"/>
              <a:t>years </a:t>
            </a:r>
          </a:p>
          <a:p>
            <a:r>
              <a:rPr lang="en-US" dirty="0" smtClean="0"/>
              <a:t>Served </a:t>
            </a:r>
            <a:r>
              <a:rPr lang="en-US" dirty="0"/>
              <a:t>on the board and Integrity Team of the Liberal Religious Educators Association (LREDA), on the leadership team of the Southeast LREDA chapter, and in several capacities for the </a:t>
            </a:r>
            <a:r>
              <a:rPr lang="en-US" dirty="0" err="1"/>
              <a:t>MidSouth</a:t>
            </a:r>
            <a:r>
              <a:rPr lang="en-US" dirty="0"/>
              <a:t> District. </a:t>
            </a:r>
            <a:endParaRPr lang="en-US" dirty="0" smtClean="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685800"/>
            <a:ext cx="762000" cy="762000"/>
          </a:xfrm>
          <a:prstGeom prst="rect">
            <a:avLst/>
          </a:prstGeom>
        </p:spPr>
      </p:pic>
    </p:spTree>
    <p:extLst>
      <p:ext uri="{BB962C8B-B14F-4D97-AF65-F5344CB8AC3E}">
        <p14:creationId xmlns:p14="http://schemas.microsoft.com/office/powerpoint/2010/main" val="247989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Chalice Children</a:t>
            </a:r>
            <a:endParaRPr lang="en-US" dirty="0"/>
          </a:p>
        </p:txBody>
      </p:sp>
      <p:sp>
        <p:nvSpPr>
          <p:cNvPr id="3" name="Content Placeholder 2"/>
          <p:cNvSpPr>
            <a:spLocks noGrp="1"/>
          </p:cNvSpPr>
          <p:nvPr>
            <p:ph idx="1"/>
          </p:nvPr>
        </p:nvSpPr>
        <p:spPr/>
        <p:txBody>
          <a:bodyPr>
            <a:normAutofit/>
          </a:bodyPr>
          <a:lstStyle/>
          <a:p>
            <a:r>
              <a:rPr lang="en-US" dirty="0" smtClean="0"/>
              <a:t>Finding out about realities </a:t>
            </a:r>
            <a:r>
              <a:rPr lang="en-US" dirty="0"/>
              <a:t>such as death, suffering, violence, and evil, young ones </a:t>
            </a:r>
            <a:r>
              <a:rPr lang="en-US" dirty="0" smtClean="0"/>
              <a:t>need </a:t>
            </a:r>
            <a:r>
              <a:rPr lang="en-US" dirty="0"/>
              <a:t>the </a:t>
            </a:r>
            <a:r>
              <a:rPr lang="en-US" dirty="0">
                <a:solidFill>
                  <a:srgbClr val="FF0000"/>
                </a:solidFill>
              </a:rPr>
              <a:t>reassurance of love, joy, beauty, </a:t>
            </a:r>
            <a:r>
              <a:rPr lang="en-US" dirty="0" smtClean="0">
                <a:solidFill>
                  <a:srgbClr val="FF0000"/>
                </a:solidFill>
              </a:rPr>
              <a:t>goodness, </a:t>
            </a:r>
            <a:r>
              <a:rPr lang="en-US" dirty="0">
                <a:solidFill>
                  <a:srgbClr val="FF0000"/>
                </a:solidFill>
              </a:rPr>
              <a:t>hope, and community</a:t>
            </a:r>
            <a:r>
              <a:rPr lang="en-US" dirty="0"/>
              <a:t>. Helping children find that balance is </a:t>
            </a:r>
            <a:r>
              <a:rPr lang="en-US" dirty="0" smtClean="0"/>
              <a:t>the </a:t>
            </a:r>
            <a:r>
              <a:rPr lang="en-US" dirty="0"/>
              <a:t>goal of the new Chalice Children.</a:t>
            </a:r>
          </a:p>
          <a:p>
            <a:endParaRPr lang="en-US" dirty="0"/>
          </a:p>
          <a:p>
            <a:r>
              <a:rPr lang="en-US" dirty="0" smtClean="0"/>
              <a:t>Young </a:t>
            </a:r>
            <a:r>
              <a:rPr lang="en-US" dirty="0"/>
              <a:t>families come to us seeking support for their spiritual life. They experience their young children's questions and existential moments and wish to have resources. The new Chalice Children delivers those resources in the form of an extensive </a:t>
            </a:r>
            <a:r>
              <a:rPr lang="en-US" dirty="0">
                <a:solidFill>
                  <a:srgbClr val="FF0000"/>
                </a:solidFill>
              </a:rPr>
              <a:t>Taking It Home </a:t>
            </a:r>
            <a:r>
              <a:rPr lang="en-US" dirty="0" smtClean="0">
                <a:solidFill>
                  <a:srgbClr val="FF0000"/>
                </a:solidFill>
              </a:rPr>
              <a:t>section</a:t>
            </a:r>
            <a:r>
              <a:rPr lang="en-US" dirty="0" smtClean="0"/>
              <a:t>.</a:t>
            </a:r>
            <a:endParaRPr lang="en-US" dirty="0"/>
          </a:p>
        </p:txBody>
      </p:sp>
    </p:spTree>
    <p:extLst>
      <p:ext uri="{BB962C8B-B14F-4D97-AF65-F5344CB8AC3E}">
        <p14:creationId xmlns:p14="http://schemas.microsoft.com/office/powerpoint/2010/main" val="37291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melting story books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3121" y="1600200"/>
            <a:ext cx="4978679" cy="4384450"/>
          </a:xfrm>
        </p:spPr>
      </p:pic>
    </p:spTree>
    <p:extLst>
      <p:ext uri="{BB962C8B-B14F-4D97-AF65-F5344CB8AC3E}">
        <p14:creationId xmlns:p14="http://schemas.microsoft.com/office/powerpoint/2010/main" val="2101960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BOOKS by Todd Parr!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837" y="1676400"/>
            <a:ext cx="1912025" cy="19240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447800"/>
            <a:ext cx="4762500" cy="476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038600"/>
            <a:ext cx="2476500" cy="1933575"/>
          </a:xfrm>
          <a:prstGeom prst="rect">
            <a:avLst/>
          </a:prstGeom>
        </p:spPr>
      </p:pic>
    </p:spTree>
    <p:extLst>
      <p:ext uri="{BB962C8B-B14F-4D97-AF65-F5344CB8AC3E}">
        <p14:creationId xmlns:p14="http://schemas.microsoft.com/office/powerpoint/2010/main" val="16188795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1609</TotalTime>
  <Words>1443</Words>
  <Application>Microsoft Office PowerPoint</Application>
  <PresentationFormat>On-screen Show (4:3)</PresentationFormat>
  <Paragraphs>241</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PowerPoint Presentation</vt:lpstr>
      <vt:lpstr>Intro to Chalice Children</vt:lpstr>
      <vt:lpstr>Chalice Lighting from Chalice Children</vt:lpstr>
      <vt:lpstr>Who’s here?</vt:lpstr>
      <vt:lpstr>Hi and Welcome!</vt:lpstr>
      <vt:lpstr>Pat Kahn</vt:lpstr>
      <vt:lpstr>The New Chalice Children</vt:lpstr>
      <vt:lpstr>Heart melting story books</vt:lpstr>
      <vt:lpstr>ANY BOOKS by Todd Parr!</vt:lpstr>
      <vt:lpstr>More!</vt:lpstr>
      <vt:lpstr>Program Structure</vt:lpstr>
      <vt:lpstr>What’s New</vt:lpstr>
      <vt:lpstr>New to Chalice Children, part of Tapestry of Faith</vt:lpstr>
      <vt:lpstr>A little detour - Set Up before Session 1</vt:lpstr>
      <vt:lpstr>Preschool Room</vt:lpstr>
      <vt:lpstr>Master Print Copy Suggestions</vt:lpstr>
      <vt:lpstr>Feelings Chart/ Flashcards</vt:lpstr>
      <vt:lpstr>Posters</vt:lpstr>
      <vt:lpstr>Done with the detour: The Sessions!</vt:lpstr>
      <vt:lpstr>Unit 2: Our Congregation is People </vt:lpstr>
      <vt:lpstr>Unit 3: We Wonder</vt:lpstr>
      <vt:lpstr>Unit 4: We Make Friends</vt:lpstr>
      <vt:lpstr>Unit 5: We Celebrate Holidays</vt:lpstr>
      <vt:lpstr>Modified Sessions</vt:lpstr>
      <vt:lpstr>New Sessions</vt:lpstr>
      <vt:lpstr>A closer look: Session 16: Special Worship Services</vt:lpstr>
      <vt:lpstr>Alternate 1. : Water Ceremony</vt:lpstr>
      <vt:lpstr>Alternate 2: Sharing of Breads</vt:lpstr>
      <vt:lpstr>Songs and Rhymes</vt:lpstr>
      <vt:lpstr>Wiggle Rhyme</vt:lpstr>
      <vt:lpstr>Other rich resources online</vt:lpstr>
      <vt:lpstr>Chalice Children Closing</vt:lpstr>
      <vt:lpstr>Our Wish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Chalice Children</dc:title>
  <dc:creator>Katie</dc:creator>
  <cp:lastModifiedBy>Pat Kahn</cp:lastModifiedBy>
  <cp:revision>54</cp:revision>
  <dcterms:created xsi:type="dcterms:W3CDTF">2015-09-08T13:27:14Z</dcterms:created>
  <dcterms:modified xsi:type="dcterms:W3CDTF">2015-09-18T12:58:33Z</dcterms:modified>
</cp:coreProperties>
</file>