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59" r:id="rId8"/>
    <p:sldId id="266" r:id="rId9"/>
    <p:sldId id="265" r:id="rId10"/>
    <p:sldId id="267" r:id="rId11"/>
    <p:sldId id="262" r:id="rId12"/>
    <p:sldId id="260" r:id="rId13"/>
    <p:sldId id="263" r:id="rId14"/>
    <p:sldId id="264" r:id="rId15"/>
    <p:sldId id="272" r:id="rId16"/>
    <p:sldId id="273" r:id="rId17"/>
    <p:sldId id="274" r:id="rId18"/>
    <p:sldId id="275" r:id="rId19"/>
    <p:sldId id="277" r:id="rId20"/>
    <p:sldId id="279" r:id="rId21"/>
    <p:sldId id="278" r:id="rId22"/>
  </p:sldIdLst>
  <p:sldSz cx="10058400" cy="7772400"/>
  <p:notesSz cx="6858000" cy="9144000"/>
  <p:defaultTextStyle>
    <a:defPPr>
      <a:defRPr lang="en-US"/>
    </a:defPPr>
    <a:lvl1pPr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508000" indent="-50800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017588" indent="-103188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527175" indent="-155575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36763" indent="-207963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4C4C4C"/>
    <a:srgbClr val="EE2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4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488" y="6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ette\Documents\UUA\Multicultural%20Ministries\Multicultural%20Ministries%20Sharing%20Project\Data\Master%20Survey%20Data%20with%20Charts%20for%20Repo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ette\Documents\UUA\Multicultural%20Ministries\Multicultural%20Ministries%20Sharing%20Project\Data\Master%20Survey%20Data%20with%20Charts%20for%20Repo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ette\Documents\UUA\Multicultural%20Ministries\Multicultural%20Ministries%20Sharing%20Project\Data\Master%20Survey%20Data%20with%20Charts%20for%20Repo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Annette\Documents\UUA\Multicultural%20Ministries\Multicultural%20Ministries%20Sharing%20Project\Data\Master%20Survey%20Data%20with%20Charts%20for%20Report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Annette\Documents\UUA\Multicultural%20Ministries\Multicultural%20Ministries%20Sharing%20Project\Data\Master%20Survey%20Data%20with%20Charts%20for%20Repo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96200809346994"/>
          <c:y val="7.8014184397163122E-2"/>
          <c:w val="0.48617070023437708"/>
          <c:h val="0.616500809739208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'25 Neg Exp 1'!$G$4</c:f>
              <c:strCache>
                <c:ptCount val="1"/>
                <c:pt idx="0">
                  <c:v>It's happened but not in the past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'25 Neg Exp 1'!$A$5:$A$10</c:f>
              <c:strCache>
                <c:ptCount val="6"/>
                <c:pt idx="0">
                  <c:v>Threatened or physically attacked</c:v>
                </c:pt>
                <c:pt idx="1">
                  <c:v>Treated unfairly at work</c:v>
                </c:pt>
                <c:pt idx="2">
                  <c:v>Unwelcome at religious organization</c:v>
                </c:pt>
                <c:pt idx="3">
                  <c:v>Rejected by friend or family</c:v>
                </c:pt>
                <c:pt idx="4">
                  <c:v>Poor service in retail</c:v>
                </c:pt>
                <c:pt idx="5">
                  <c:v>Subject to slurs or jokes</c:v>
                </c:pt>
              </c:strCache>
            </c:strRef>
          </c:cat>
          <c:val>
            <c:numRef>
              <c:f>'25 Neg Exp 1'!$G$5:$G$10</c:f>
              <c:numCache>
                <c:formatCode>0%</c:formatCode>
                <c:ptCount val="6"/>
                <c:pt idx="0">
                  <c:v>0.41079199303742386</c:v>
                </c:pt>
                <c:pt idx="1">
                  <c:v>0.40823327615780447</c:v>
                </c:pt>
                <c:pt idx="2">
                  <c:v>0.44806866952789698</c:v>
                </c:pt>
                <c:pt idx="3">
                  <c:v>0.49655172413793103</c:v>
                </c:pt>
                <c:pt idx="4">
                  <c:v>0.39572649572649571</c:v>
                </c:pt>
                <c:pt idx="5">
                  <c:v>0.48717948717948717</c:v>
                </c:pt>
              </c:numCache>
            </c:numRef>
          </c:val>
        </c:ser>
        <c:ser>
          <c:idx val="1"/>
          <c:order val="1"/>
          <c:tx>
            <c:strRef>
              <c:f>'25 Neg Exp 1'!$H$4</c:f>
              <c:strCache>
                <c:ptCount val="1"/>
                <c:pt idx="0">
                  <c:v>It's happened in the past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'25 Neg Exp 1'!$A$5:$A$10</c:f>
              <c:strCache>
                <c:ptCount val="6"/>
                <c:pt idx="0">
                  <c:v>Threatened or physically attacked</c:v>
                </c:pt>
                <c:pt idx="1">
                  <c:v>Treated unfairly at work</c:v>
                </c:pt>
                <c:pt idx="2">
                  <c:v>Unwelcome at religious organization</c:v>
                </c:pt>
                <c:pt idx="3">
                  <c:v>Rejected by friend or family</c:v>
                </c:pt>
                <c:pt idx="4">
                  <c:v>Poor service in retail</c:v>
                </c:pt>
                <c:pt idx="5">
                  <c:v>Subject to slurs or jokes</c:v>
                </c:pt>
              </c:strCache>
            </c:strRef>
          </c:cat>
          <c:val>
            <c:numRef>
              <c:f>'25 Neg Exp 1'!$H$5:$H$10</c:f>
              <c:numCache>
                <c:formatCode>0%</c:formatCode>
                <c:ptCount val="6"/>
                <c:pt idx="0">
                  <c:v>4.2645778938207139E-2</c:v>
                </c:pt>
                <c:pt idx="1">
                  <c:v>9.6912521440823324E-2</c:v>
                </c:pt>
                <c:pt idx="2">
                  <c:v>0.16995708154506436</c:v>
                </c:pt>
                <c:pt idx="3">
                  <c:v>0.18103448275862069</c:v>
                </c:pt>
                <c:pt idx="4">
                  <c:v>0.18888888888888888</c:v>
                </c:pt>
                <c:pt idx="5">
                  <c:v>0.31196581196581197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3546032"/>
        <c:axId val="383547208"/>
      </c:barChart>
      <c:catAx>
        <c:axId val="38354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83547208"/>
        <c:crosses val="autoZero"/>
        <c:auto val="1"/>
        <c:lblAlgn val="ctr"/>
        <c:lblOffset val="100"/>
        <c:noMultiLvlLbl val="0"/>
      </c:catAx>
      <c:valAx>
        <c:axId val="383547208"/>
        <c:scaling>
          <c:orientation val="minMax"/>
          <c:max val="0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8354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751896573220673E-2"/>
          <c:y val="0.83031575172326499"/>
          <c:w val="0.89999993606158546"/>
          <c:h val="6.78758088929439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75904406838014"/>
          <c:y val="0.11583317646706802"/>
          <c:w val="0.72037031622374803"/>
          <c:h val="0.4667868898655907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'10 Education'!$A$22:$A$27</c:f>
              <c:strCache>
                <c:ptCount val="6"/>
                <c:pt idx="0">
                  <c:v>Less than high school</c:v>
                </c:pt>
                <c:pt idx="1">
                  <c:v>High school graduate or equivalent</c:v>
                </c:pt>
                <c:pt idx="2">
                  <c:v>Some college and/or 2-year degree</c:v>
                </c:pt>
                <c:pt idx="3">
                  <c:v>College degree</c:v>
                </c:pt>
                <c:pt idx="4">
                  <c:v>Graduate degree (s)</c:v>
                </c:pt>
                <c:pt idx="5">
                  <c:v>Doctoral degree</c:v>
                </c:pt>
              </c:strCache>
            </c:strRef>
          </c:cat>
          <c:val>
            <c:numRef>
              <c:f>'10 Education'!$B$22:$B$27</c:f>
              <c:numCache>
                <c:formatCode>0.0%</c:formatCode>
                <c:ptCount val="6"/>
                <c:pt idx="0">
                  <c:v>1.66015625E-2</c:v>
                </c:pt>
                <c:pt idx="1">
                  <c:v>3.3203125E-2</c:v>
                </c:pt>
                <c:pt idx="2">
                  <c:v>0.1689453125</c:v>
                </c:pt>
                <c:pt idx="3">
                  <c:v>0.2646484375</c:v>
                </c:pt>
                <c:pt idx="4">
                  <c:v>0.4189453125</c:v>
                </c:pt>
                <c:pt idx="5">
                  <c:v>9.765625E-2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549168"/>
        <c:axId val="331699288"/>
      </c:lineChart>
      <c:catAx>
        <c:axId val="38354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08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699288"/>
        <c:crosses val="autoZero"/>
        <c:auto val="1"/>
        <c:lblAlgn val="ctr"/>
        <c:lblOffset val="100"/>
        <c:noMultiLvlLbl val="0"/>
      </c:catAx>
      <c:valAx>
        <c:axId val="3316992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54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2575928008999"/>
          <c:y val="0.19356725146198833"/>
          <c:w val="0.73784409448818911"/>
          <c:h val="0.3777815291703147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'13 Class'!$G$4:$G$10</c:f>
              <c:strCache>
                <c:ptCount val="7"/>
                <c:pt idx="0">
                  <c:v>Poor</c:v>
                </c:pt>
                <c:pt idx="1">
                  <c:v>Working class</c:v>
                </c:pt>
                <c:pt idx="2">
                  <c:v>Lower-middle class</c:v>
                </c:pt>
                <c:pt idx="3">
                  <c:v>Middle class</c:v>
                </c:pt>
                <c:pt idx="4">
                  <c:v>Upper-middle class</c:v>
                </c:pt>
                <c:pt idx="5">
                  <c:v>Upper class</c:v>
                </c:pt>
                <c:pt idx="6">
                  <c:v>Other</c:v>
                </c:pt>
              </c:strCache>
            </c:strRef>
          </c:cat>
          <c:val>
            <c:numRef>
              <c:f>'13 Class'!$H$4:$H$10</c:f>
              <c:numCache>
                <c:formatCode>0.0%</c:formatCode>
                <c:ptCount val="7"/>
                <c:pt idx="0">
                  <c:v>0.09</c:v>
                </c:pt>
                <c:pt idx="1">
                  <c:v>0.127</c:v>
                </c:pt>
                <c:pt idx="2">
                  <c:v>0.18600000000000003</c:v>
                </c:pt>
                <c:pt idx="3">
                  <c:v>0.39</c:v>
                </c:pt>
                <c:pt idx="4">
                  <c:v>0.153</c:v>
                </c:pt>
                <c:pt idx="5">
                  <c:v>1.7000000000000001E-2</c:v>
                </c:pt>
                <c:pt idx="6">
                  <c:v>3.7000000000000005E-2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700464"/>
        <c:axId val="331697720"/>
      </c:lineChart>
      <c:catAx>
        <c:axId val="33170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98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697720"/>
        <c:crosses val="autoZero"/>
        <c:auto val="1"/>
        <c:lblAlgn val="ctr"/>
        <c:lblOffset val="100"/>
        <c:noMultiLvlLbl val="0"/>
      </c:catAx>
      <c:valAx>
        <c:axId val="3316977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3170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'90 Dis Exp'!$G$4</c:f>
              <c:strCache>
                <c:ptCount val="1"/>
                <c:pt idx="0">
                  <c:v>It's happened but not in the past year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'90 Dis Exp'!$A$5:$A$18</c15:sqref>
                  </c15:fullRef>
                </c:ext>
              </c:extLst>
              <c:f>'90 Dis Exp'!$A$5:$A$7</c:f>
              <c:strCache>
                <c:ptCount val="3"/>
                <c:pt idx="0">
                  <c:v>Being unable to participate fully in areas of congregational life and activity due to ability/disability</c:v>
                </c:pt>
                <c:pt idx="1">
                  <c:v>The feeling of being the only person like you / not like everyone else</c:v>
                </c:pt>
                <c:pt idx="2">
                  <c:v>Microaggressions such as unintended slights, questions founded on untrue assumptions about identity/experience, unconscious ableist or discriminatory language, subtle alienation, etc.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'90 Dis Exp'!$G$5:$G$18</c15:sqref>
                  </c15:fullRef>
                </c:ext>
              </c:extLst>
              <c:f>'90 Dis Exp'!$G$5:$G$7</c:f>
              <c:numCache>
                <c:formatCode>0%</c:formatCode>
                <c:ptCount val="3"/>
                <c:pt idx="0">
                  <c:v>0.18652849740932642</c:v>
                </c:pt>
                <c:pt idx="1">
                  <c:v>0.2062937062937063</c:v>
                </c:pt>
                <c:pt idx="2">
                  <c:v>0.19337979094076654</c:v>
                </c:pt>
              </c:numCache>
            </c:numRef>
          </c:val>
        </c:ser>
        <c:ser>
          <c:idx val="1"/>
          <c:order val="1"/>
          <c:tx>
            <c:strRef>
              <c:f>'90 Dis Exp'!$F$4</c:f>
              <c:strCache>
                <c:ptCount val="1"/>
                <c:pt idx="0">
                  <c:v>It's happened in the past year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'90 Dis Exp'!$A$5:$A$18</c15:sqref>
                  </c15:fullRef>
                </c:ext>
              </c:extLst>
              <c:f>'90 Dis Exp'!$A$5:$A$7</c:f>
              <c:strCache>
                <c:ptCount val="3"/>
                <c:pt idx="0">
                  <c:v>Being unable to participate fully in areas of congregational life and activity due to ability/disability</c:v>
                </c:pt>
                <c:pt idx="1">
                  <c:v>The feeling of being the only person like you / not like everyone else</c:v>
                </c:pt>
                <c:pt idx="2">
                  <c:v>Microaggressions such as unintended slights, questions founded on untrue assumptions about identity/experience, unconscious ableist or discriminatory language, subtle alienation, etc.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'90 Dis Exp'!$F$5:$F$18</c15:sqref>
                  </c15:fullRef>
                </c:ext>
              </c:extLst>
              <c:f>'90 Dis Exp'!$F$5:$F$7</c:f>
              <c:numCache>
                <c:formatCode>0%</c:formatCode>
                <c:ptCount val="3"/>
                <c:pt idx="0">
                  <c:v>0.36442141623488772</c:v>
                </c:pt>
                <c:pt idx="1">
                  <c:v>0.30944055944055943</c:v>
                </c:pt>
                <c:pt idx="2">
                  <c:v>0.30662020905923343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9982352"/>
        <c:axId val="388378504"/>
      </c:barChart>
      <c:catAx>
        <c:axId val="329982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378504"/>
        <c:crosses val="autoZero"/>
        <c:auto val="1"/>
        <c:lblAlgn val="ctr"/>
        <c:lblOffset val="100"/>
        <c:noMultiLvlLbl val="0"/>
      </c:catAx>
      <c:valAx>
        <c:axId val="38837850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98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'83 Race Exp'!$G$4</c:f>
              <c:strCache>
                <c:ptCount val="1"/>
                <c:pt idx="0">
                  <c:v>It's happened but not in the past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'83 Race Exp'!$A$5:$A$16</c:f>
              <c:strCache>
                <c:ptCount val="4"/>
                <c:pt idx="0">
                  <c:v>The feeling of being the only person like you / different from everyone else</c:v>
                </c:pt>
                <c:pt idx="1">
                  <c:v>Microaggressions, inc. unintended slights, questions based on untrue assumptions about identity/experience, unconscious racist language, subtle alienation, etc.</c:v>
                </c:pt>
                <c:pt idx="2">
                  <c:v>The feeling of being tokenized due to your race or ethnicity</c:v>
                </c:pt>
                <c:pt idx="3">
                  <c:v>The feeling of invisibility due to race or ethnicity, as though you don’t exist</c:v>
                </c:pt>
              </c:strCache>
            </c:strRef>
          </c:cat>
          <c:val>
            <c:numRef>
              <c:f>'83 Race Exp'!$G$5:$G$16</c:f>
              <c:numCache>
                <c:formatCode>0%</c:formatCode>
                <c:ptCount val="4"/>
                <c:pt idx="0">
                  <c:v>0.24820143884892087</c:v>
                </c:pt>
                <c:pt idx="1">
                  <c:v>0.26258992805755393</c:v>
                </c:pt>
                <c:pt idx="2">
                  <c:v>0.27436823104693142</c:v>
                </c:pt>
                <c:pt idx="3">
                  <c:v>0.25539568345323743</c:v>
                </c:pt>
              </c:numCache>
            </c:numRef>
          </c:val>
        </c:ser>
        <c:ser>
          <c:idx val="0"/>
          <c:order val="1"/>
          <c:tx>
            <c:strRef>
              <c:f>'83 Race Exp'!$F$4</c:f>
              <c:strCache>
                <c:ptCount val="1"/>
                <c:pt idx="0">
                  <c:v>It's happened in the past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'83 Race Exp'!$A$5:$A$16</c:f>
              <c:strCache>
                <c:ptCount val="4"/>
                <c:pt idx="0">
                  <c:v>The feeling of being the only person like you / different from everyone else</c:v>
                </c:pt>
                <c:pt idx="1">
                  <c:v>Microaggressions, inc. unintended slights, questions based on untrue assumptions about identity/experience, unconscious racist language, subtle alienation, etc.</c:v>
                </c:pt>
                <c:pt idx="2">
                  <c:v>The feeling of being tokenized due to your race or ethnicity</c:v>
                </c:pt>
                <c:pt idx="3">
                  <c:v>The feeling of invisibility due to race or ethnicity, as though you don’t exist</c:v>
                </c:pt>
              </c:strCache>
            </c:strRef>
          </c:cat>
          <c:val>
            <c:numRef>
              <c:f>'83 Race Exp'!$F$5:$F$16</c:f>
              <c:numCache>
                <c:formatCode>0%</c:formatCode>
                <c:ptCount val="4"/>
                <c:pt idx="0">
                  <c:v>0.42805755395683454</c:v>
                </c:pt>
                <c:pt idx="1">
                  <c:v>0.40287769784172661</c:v>
                </c:pt>
                <c:pt idx="2">
                  <c:v>0.30324909747292417</c:v>
                </c:pt>
                <c:pt idx="3">
                  <c:v>0.26978417266187049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8379680"/>
        <c:axId val="388380072"/>
      </c:barChart>
      <c:catAx>
        <c:axId val="388379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380072"/>
        <c:crosses val="autoZero"/>
        <c:auto val="1"/>
        <c:lblAlgn val="ctr"/>
        <c:lblOffset val="100"/>
        <c:noMultiLvlLbl val="0"/>
      </c:catAx>
      <c:valAx>
        <c:axId val="38838007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37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UA_PPT_background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UUA_log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195388"/>
            <a:ext cx="14922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3750348"/>
            <a:ext cx="8549640" cy="1047377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80" y="4833698"/>
            <a:ext cx="8549640" cy="1079184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FFFFFF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7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4BB31-A623-48A5-9E60-8618AFF2B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37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887132-6013-4A14-A0BE-84BC4FBC3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84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C23A70-7A7B-4993-AC0B-9D5CE0029E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96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21F648-D00F-4402-8997-A146E351A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11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C77A1C-1CC0-4FD7-87CA-AD1869E1C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64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253380-C3CA-4E8C-B656-D27336C82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06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83163F-3101-4977-882F-716FAC21E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2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35138" y="311150"/>
            <a:ext cx="78200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35138" y="1812925"/>
            <a:ext cx="782002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3800" y="6459538"/>
            <a:ext cx="741363" cy="414337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5EC4DE5-3205-44F5-99C3-A10473CF8C8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6" descr="UUA_PPT_footer-02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9263"/>
            <a:ext cx="10058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UUA_PPT_flame-02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449263"/>
            <a:ext cx="6572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xStyles>
    <p:titleStyle>
      <a:lvl1pPr algn="l" defTabSz="5080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595959"/>
          </a:solidFill>
          <a:latin typeface="Arial"/>
          <a:ea typeface="ＭＳ Ｐゴシック" pitchFamily="-65" charset="-128"/>
          <a:cs typeface="Arial"/>
        </a:defRPr>
      </a:lvl1pPr>
      <a:lvl2pPr algn="l" defTabSz="508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Arial" panose="020B0604020202020204" pitchFamily="34" charset="0"/>
          <a:ea typeface="ＭＳ Ｐゴシック" pitchFamily="-65" charset="-128"/>
          <a:cs typeface="ＭＳ Ｐゴシック" pitchFamily="-65" charset="-128"/>
        </a:defRPr>
      </a:lvl2pPr>
      <a:lvl3pPr algn="l" defTabSz="508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Arial" panose="020B0604020202020204" pitchFamily="34" charset="0"/>
          <a:ea typeface="ＭＳ Ｐゴシック" pitchFamily="-65" charset="-128"/>
          <a:cs typeface="ＭＳ Ｐゴシック" pitchFamily="-65" charset="-128"/>
        </a:defRPr>
      </a:lvl3pPr>
      <a:lvl4pPr algn="l" defTabSz="508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Arial" panose="020B0604020202020204" pitchFamily="34" charset="0"/>
          <a:ea typeface="ＭＳ Ｐゴシック" pitchFamily="-65" charset="-128"/>
          <a:cs typeface="ＭＳ Ｐゴシック" pitchFamily="-65" charset="-128"/>
        </a:defRPr>
      </a:lvl4pPr>
      <a:lvl5pPr algn="l" defTabSz="508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Arial" panose="020B0604020202020204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defTabSz="508000" rtl="0" fontAlgn="base">
        <a:spcBef>
          <a:spcPct val="0"/>
        </a:spcBef>
        <a:spcAft>
          <a:spcPct val="0"/>
        </a:spcAft>
        <a:defRPr sz="4000" b="1">
          <a:solidFill>
            <a:srgbClr val="EE2E53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508000" rtl="0" fontAlgn="base">
        <a:spcBef>
          <a:spcPct val="0"/>
        </a:spcBef>
        <a:spcAft>
          <a:spcPct val="0"/>
        </a:spcAft>
        <a:defRPr sz="4000" b="1">
          <a:solidFill>
            <a:srgbClr val="EE2E53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508000" rtl="0" fontAlgn="base">
        <a:spcBef>
          <a:spcPct val="0"/>
        </a:spcBef>
        <a:spcAft>
          <a:spcPct val="0"/>
        </a:spcAft>
        <a:defRPr sz="4000" b="1">
          <a:solidFill>
            <a:srgbClr val="EE2E53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508000" rtl="0" fontAlgn="base">
        <a:spcBef>
          <a:spcPct val="0"/>
        </a:spcBef>
        <a:spcAft>
          <a:spcPct val="0"/>
        </a:spcAft>
        <a:defRPr sz="4000" b="1">
          <a:solidFill>
            <a:srgbClr val="EE2E53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Arial"/>
          <a:ea typeface="ＭＳ Ｐゴシック" pitchFamily="-65" charset="-128"/>
          <a:cs typeface="Arial"/>
        </a:defRPr>
      </a:lvl1pPr>
      <a:lvl2pPr marL="827088" indent="-317500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Arial"/>
          <a:ea typeface="ＭＳ Ｐゴシック" pitchFamily="-65" charset="-128"/>
          <a:cs typeface="Arial"/>
        </a:defRPr>
      </a:lvl2pPr>
      <a:lvl3pPr marL="1273175" indent="-254000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ＭＳ Ｐゴシック" pitchFamily="-65" charset="-128"/>
          <a:cs typeface="Arial"/>
        </a:defRPr>
      </a:lvl3pPr>
      <a:lvl4pPr marL="1782763" indent="-254000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Arial"/>
          <a:ea typeface="ＭＳ Ｐゴシック" pitchFamily="-65" charset="-128"/>
          <a:cs typeface="Arial"/>
        </a:defRPr>
      </a:lvl4pPr>
      <a:lvl5pPr marL="2292350" indent="-254000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595959"/>
          </a:solidFill>
          <a:latin typeface="Arial"/>
          <a:ea typeface="ＭＳ Ｐゴシック" pitchFamily="-65" charset="-128"/>
          <a:cs typeface="Arial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ua.org/sharingprojec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754063" y="3749675"/>
            <a:ext cx="8550275" cy="10477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Findings from the Sharing Project</a:t>
            </a:r>
          </a:p>
        </p:txBody>
      </p:sp>
      <p:sp>
        <p:nvSpPr>
          <p:cNvPr id="10243" name="Subtitle 4"/>
          <p:cNvSpPr>
            <a:spLocks noGrp="1"/>
          </p:cNvSpPr>
          <p:nvPr>
            <p:ph type="subTitle" idx="1"/>
          </p:nvPr>
        </p:nvSpPr>
        <p:spPr>
          <a:xfrm>
            <a:off x="754062" y="5003800"/>
            <a:ext cx="8550275" cy="1077913"/>
          </a:xfrm>
        </p:spPr>
        <p:txBody>
          <a:bodyPr/>
          <a:lstStyle/>
          <a:p>
            <a:pPr algn="r"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Multicultural Ministries</a:t>
            </a:r>
          </a:p>
          <a:p>
            <a:pPr algn="r"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Multicultural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Growth and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Witness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Disabilities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8034" y="1478075"/>
            <a:ext cx="9027129" cy="95603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Mental health issues rank highest of all disabilities identified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172325"/>
              </p:ext>
            </p:extLst>
          </p:nvPr>
        </p:nvGraphicFramePr>
        <p:xfrm>
          <a:off x="528034" y="2704566"/>
          <a:ext cx="8860665" cy="352215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7451293"/>
                <a:gridCol w="1409372"/>
              </a:tblGrid>
              <a:tr h="23749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Top Four Disabilities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74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</a:rPr>
                        <a:t>Mental health issues (anxiety disorders, mood disorders, psychotic disorders, co-occurring disorders, eating disorders, personality disorders, etc.)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34%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74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</a:rPr>
                        <a:t>Food allergies (gluten, dairy, nuts, eggs, yeast, or other extreme food sensitivities)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74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Mobility </a:t>
                      </a:r>
                      <a:r>
                        <a:rPr lang="en-US" sz="2400" dirty="0">
                          <a:effectLst/>
                        </a:rPr>
                        <a:t>issues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749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</a:rPr>
                        <a:t>Learning/attention (dyslexia, attention-deficit/hyperactivity disorder, etc.)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Orientation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1606550"/>
            <a:ext cx="5563673" cy="48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Bisexuals represent a significant portion of the population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529160"/>
              </p:ext>
            </p:extLst>
          </p:nvPr>
        </p:nvGraphicFramePr>
        <p:xfrm>
          <a:off x="1906073" y="1880314"/>
          <a:ext cx="6478073" cy="38507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21937"/>
                <a:gridCol w="1756136"/>
              </a:tblGrid>
              <a:tr h="962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Lesbian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62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Bisexual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62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Queer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62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Gay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9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Identity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46" y="1606550"/>
            <a:ext cx="5847009" cy="47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"/>
          <a:stretch/>
        </p:blipFill>
        <p:spPr>
          <a:xfrm>
            <a:off x="965916" y="1220184"/>
            <a:ext cx="7907628" cy="503894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and/or Ethnicity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Justice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16" y="1812925"/>
            <a:ext cx="8589248" cy="474027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</a:t>
            </a:r>
            <a:r>
              <a:rPr lang="en-US" sz="3200" dirty="0" smtClean="0"/>
              <a:t>ighest priority:</a:t>
            </a:r>
          </a:p>
          <a:p>
            <a:pPr marL="0" lvl="0" indent="0">
              <a:buNone/>
            </a:pPr>
            <a:r>
              <a:rPr lang="en-US" sz="3200" dirty="0" smtClean="0"/>
              <a:t>Building </a:t>
            </a:r>
            <a:r>
              <a:rPr lang="en-US" sz="3200" dirty="0"/>
              <a:t>multicultural </a:t>
            </a:r>
            <a:r>
              <a:rPr lang="en-US" sz="3200" dirty="0" smtClean="0"/>
              <a:t>community</a:t>
            </a:r>
          </a:p>
          <a:p>
            <a:pPr marL="0" lvl="0" indent="0">
              <a:buNone/>
            </a:pPr>
            <a:endParaRPr lang="en-US" sz="3200" dirty="0" smtClean="0"/>
          </a:p>
          <a:p>
            <a:pPr marL="0" lvl="0" indent="0">
              <a:buNone/>
            </a:pPr>
            <a:r>
              <a:rPr lang="en-US" sz="3200" dirty="0" smtClean="0"/>
              <a:t>Top </a:t>
            </a:r>
            <a:r>
              <a:rPr lang="en-US" sz="3200" dirty="0"/>
              <a:t>UU social justice priority for the next five </a:t>
            </a:r>
            <a:r>
              <a:rPr lang="en-US" sz="3200" dirty="0" smtClean="0"/>
              <a:t>years:</a:t>
            </a:r>
          </a:p>
          <a:p>
            <a:pPr marL="0" lvl="0" indent="0">
              <a:buNone/>
            </a:pPr>
            <a:r>
              <a:rPr lang="en-US" sz="3200" dirty="0" smtClean="0"/>
              <a:t>Economic justice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Spiritual/Religious Needs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56068" y="1812925"/>
            <a:ext cx="8499095" cy="4740275"/>
          </a:xfrm>
        </p:spPr>
        <p:txBody>
          <a:bodyPr/>
          <a:lstStyle/>
          <a:p>
            <a:pPr lvl="0"/>
            <a:r>
              <a:rPr lang="en-US" sz="2800" dirty="0"/>
              <a:t>Religion is important in respondents lives yet UU involvement is relatively recent, with a significant number joining in the last ten years</a:t>
            </a:r>
          </a:p>
          <a:p>
            <a:pPr lvl="0"/>
            <a:r>
              <a:rPr lang="en-US" sz="2800" dirty="0"/>
              <a:t>Spiritual needs are generally unmet by congregations</a:t>
            </a:r>
          </a:p>
          <a:p>
            <a:pPr lvl="0"/>
            <a:r>
              <a:rPr lang="en-US" sz="2800" dirty="0"/>
              <a:t>Grief is the number one reason for seeking pastoral care/support</a:t>
            </a:r>
          </a:p>
          <a:p>
            <a:pPr lvl="0"/>
            <a:r>
              <a:rPr lang="en-US" sz="2800" dirty="0"/>
              <a:t>The majority of parents with children have had positive Religious Education (RE) experiences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18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Living with </a:t>
            </a:r>
            <a:r>
              <a:rPr lang="en-US" dirty="0" smtClean="0"/>
              <a:t>Disabilities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29144" y="1812925"/>
            <a:ext cx="8726019" cy="1316641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The primary concern raised by people with disabilities of all types is that they cannot participate fully in congregational life</a:t>
            </a:r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07756784"/>
              </p:ext>
            </p:extLst>
          </p:nvPr>
        </p:nvGraphicFramePr>
        <p:xfrm>
          <a:off x="829144" y="3129566"/>
          <a:ext cx="8508039" cy="342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13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of Color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397042"/>
              </p:ext>
            </p:extLst>
          </p:nvPr>
        </p:nvGraphicFramePr>
        <p:xfrm>
          <a:off x="682580" y="2791407"/>
          <a:ext cx="8872583" cy="376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829144" y="1606551"/>
            <a:ext cx="8726019" cy="9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381000" indent="-381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marL="827088" indent="-3175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1273175" indent="-254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1782763" indent="-254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2292350" indent="-254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rgbClr val="595959"/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 smtClean="0"/>
              <a:t>People of color </a:t>
            </a:r>
            <a:r>
              <a:rPr lang="en-US" dirty="0"/>
              <a:t>consistently experience microaggressions, tokenization, and invisibility in their congregations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67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LGBTQ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584" y="1812925"/>
            <a:ext cx="8447580" cy="4740275"/>
          </a:xfrm>
        </p:spPr>
        <p:txBody>
          <a:bodyPr/>
          <a:lstStyle/>
          <a:p>
            <a:pPr lvl="0"/>
            <a:r>
              <a:rPr lang="en-US" dirty="0"/>
              <a:t>Transgender people experience higher incidences of microaggressions and feeling different from others in their congregations than people who are lesbian, gay, bisexual or queer (LGBQ) </a:t>
            </a:r>
          </a:p>
          <a:p>
            <a:pPr lvl="0"/>
            <a:r>
              <a:rPr lang="en-US" dirty="0"/>
              <a:t>The majority of </a:t>
            </a:r>
            <a:r>
              <a:rPr lang="en-US" dirty="0" smtClean="0"/>
              <a:t>survey respondents attend congregations that have </a:t>
            </a:r>
            <a:r>
              <a:rPr lang="en-US" dirty="0"/>
              <a:t>gender-neutral bathrooms</a:t>
            </a:r>
          </a:p>
          <a:p>
            <a:pPr lvl="0"/>
            <a:r>
              <a:rPr lang="en-US"/>
              <a:t>The majority of survey respondents attend congregations that have </a:t>
            </a:r>
            <a:r>
              <a:rPr lang="en-US" dirty="0"/>
              <a:t>LGBQ-inclusive policies and procedures and use inclusive language in worship</a:t>
            </a:r>
          </a:p>
          <a:p>
            <a:pPr lvl="0"/>
            <a:r>
              <a:rPr lang="en-US" dirty="0"/>
              <a:t>Less than half of UU congregations have transgender-inclusive policies and procedures and use inclusive language in worship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 solicit input through a survey from Unitarian Universalists (UUs) historically marginalized by: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Ability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exual orientation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ender identity/expression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Race, and/or ethnicity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bout their unique experiences and ministry needs within Unitarian Universalism</a:t>
            </a:r>
            <a:endParaRPr lang="en-US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Launched in July 2013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86931" y="3151113"/>
            <a:ext cx="2573628" cy="547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137" y="1362164"/>
            <a:ext cx="7820025" cy="5450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data in this presentation is only the beginning of what we learned and are continuing to learn from the Sharing Project. 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 smtClean="0"/>
              <a:t>This report is not designed to be read and forgotten – it’s designed to be engaged…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inside yourself</a:t>
            </a:r>
          </a:p>
          <a:p>
            <a:pPr marL="0" indent="0" algn="ctr">
              <a:buNone/>
            </a:pPr>
            <a:r>
              <a:rPr lang="en-US" dirty="0" smtClean="0"/>
              <a:t>in your congregation</a:t>
            </a:r>
          </a:p>
          <a:p>
            <a:pPr marL="0" indent="0" algn="ctr">
              <a:buNone/>
            </a:pPr>
            <a:r>
              <a:rPr lang="en-US" dirty="0" smtClean="0"/>
              <a:t>and</a:t>
            </a:r>
          </a:p>
          <a:p>
            <a:pPr marL="0" indent="0" algn="ctr">
              <a:buNone/>
            </a:pPr>
            <a:r>
              <a:rPr lang="en-US" dirty="0" smtClean="0"/>
              <a:t>In your community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How might this data change your approach to welcome?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12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Download the full </a:t>
            </a:r>
            <a:r>
              <a:rPr lang="en-US" dirty="0" smtClean="0"/>
              <a:t>report at </a:t>
            </a:r>
            <a:r>
              <a:rPr lang="en-US" dirty="0" smtClean="0">
                <a:hlinkClick r:id="rId2"/>
              </a:rPr>
              <a:t>www.uua.org/sharingproject</a:t>
            </a:r>
            <a:r>
              <a:rPr lang="en-US" dirty="0" smtClean="0"/>
              <a:t> 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Watch for congregational engagement </a:t>
            </a:r>
            <a:r>
              <a:rPr lang="en-US" dirty="0" smtClean="0"/>
              <a:t>resources to be posted on this site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Presentations and webinars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Discussion guides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Worship resources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Plan some conversations in your congregations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Plan your congregation’s next steps</a:t>
            </a:r>
          </a:p>
        </p:txBody>
      </p:sp>
    </p:spTree>
    <p:extLst>
      <p:ext uri="{BB962C8B-B14F-4D97-AF65-F5344CB8AC3E}">
        <p14:creationId xmlns:p14="http://schemas.microsoft.com/office/powerpoint/2010/main" val="24197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42" y="1812925"/>
            <a:ext cx="8421822" cy="47402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help congregational leaders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and </a:t>
            </a:r>
            <a:r>
              <a:rPr lang="en-US" dirty="0"/>
              <a:t>Unitarian Universalist Association staff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understand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here </a:t>
            </a:r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e Are Now and What </a:t>
            </a:r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e </a:t>
            </a:r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eed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to </a:t>
            </a:r>
            <a:r>
              <a:rPr lang="en-US" dirty="0"/>
              <a:t>be well-equipped to meet the ministry needs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of </a:t>
            </a:r>
            <a:r>
              <a:rPr lang="en-US" dirty="0"/>
              <a:t>people seeking a liberal religious home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in </a:t>
            </a:r>
            <a:r>
              <a:rPr lang="en-US" dirty="0"/>
              <a:t>the 21st </a:t>
            </a:r>
            <a:r>
              <a:rPr lang="en-US" dirty="0" smtClean="0"/>
              <a:t>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Project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Demographic Profile</a:t>
            </a:r>
          </a:p>
          <a:p>
            <a:pPr lvl="1"/>
            <a:r>
              <a:rPr lang="en-US" sz="2000" dirty="0" smtClean="0"/>
              <a:t>Age</a:t>
            </a:r>
          </a:p>
          <a:p>
            <a:pPr lvl="1"/>
            <a:r>
              <a:rPr lang="en-US" sz="2000" dirty="0" smtClean="0"/>
              <a:t>Geography</a:t>
            </a:r>
          </a:p>
          <a:p>
            <a:pPr lvl="1"/>
            <a:r>
              <a:rPr lang="en-US" sz="2000" dirty="0" smtClean="0"/>
              <a:t>Education</a:t>
            </a:r>
          </a:p>
          <a:p>
            <a:pPr lvl="1"/>
            <a:r>
              <a:rPr lang="en-US" sz="2000" dirty="0" smtClean="0"/>
              <a:t>Employment</a:t>
            </a:r>
          </a:p>
          <a:p>
            <a:pPr lvl="1"/>
            <a:r>
              <a:rPr lang="en-US" sz="2000" dirty="0" smtClean="0"/>
              <a:t>Financial Status and Income</a:t>
            </a:r>
          </a:p>
          <a:p>
            <a:pPr lvl="1"/>
            <a:r>
              <a:rPr lang="en-US" sz="2000" dirty="0" smtClean="0"/>
              <a:t>Class</a:t>
            </a:r>
          </a:p>
          <a:p>
            <a:pPr marL="0" indent="0">
              <a:buNone/>
            </a:pPr>
            <a:r>
              <a:rPr lang="en-US" sz="2400" dirty="0"/>
              <a:t>Relationships and Family</a:t>
            </a:r>
          </a:p>
          <a:p>
            <a:pPr lvl="1"/>
            <a:r>
              <a:rPr lang="en-US" sz="2000" dirty="0"/>
              <a:t>Households</a:t>
            </a:r>
          </a:p>
          <a:p>
            <a:pPr lvl="1"/>
            <a:r>
              <a:rPr lang="en-US" sz="2000" dirty="0"/>
              <a:t>Caregiving</a:t>
            </a:r>
          </a:p>
          <a:p>
            <a:pPr lvl="1"/>
            <a:r>
              <a:rPr lang="en-US" sz="2000" dirty="0"/>
              <a:t>Parenting</a:t>
            </a:r>
          </a:p>
          <a:p>
            <a:pPr lvl="1"/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Identities and Marginalization</a:t>
            </a:r>
          </a:p>
          <a:p>
            <a:pPr lvl="1"/>
            <a:r>
              <a:rPr lang="en-US" sz="2000" dirty="0"/>
              <a:t>Sexual Orientation</a:t>
            </a:r>
          </a:p>
          <a:p>
            <a:pPr lvl="1"/>
            <a:r>
              <a:rPr lang="en-US" sz="2000" dirty="0"/>
              <a:t>Gender Identity</a:t>
            </a:r>
          </a:p>
          <a:p>
            <a:pPr lvl="1"/>
            <a:r>
              <a:rPr lang="en-US" sz="2000" dirty="0"/>
              <a:t>People with Disabilities</a:t>
            </a:r>
          </a:p>
          <a:p>
            <a:pPr marL="0" indent="0">
              <a:buNone/>
            </a:pPr>
            <a:r>
              <a:rPr lang="en-US" sz="2400" dirty="0"/>
              <a:t>Experiences of Discrimination in the World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Project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Religion and Faith</a:t>
            </a:r>
          </a:p>
          <a:p>
            <a:pPr lvl="1"/>
            <a:r>
              <a:rPr lang="en-US" sz="2000" dirty="0"/>
              <a:t>Relationship with UU Congregations</a:t>
            </a:r>
          </a:p>
          <a:p>
            <a:pPr lvl="1"/>
            <a:r>
              <a:rPr lang="en-US" sz="2000" dirty="0"/>
              <a:t>Unitarian </a:t>
            </a:r>
            <a:r>
              <a:rPr lang="en-US" sz="2000" dirty="0" smtClean="0"/>
              <a:t>Universalist Theology</a:t>
            </a:r>
            <a:endParaRPr lang="en-US" sz="2000" dirty="0"/>
          </a:p>
          <a:p>
            <a:pPr lvl="1"/>
            <a:r>
              <a:rPr lang="en-US" sz="2000" dirty="0"/>
              <a:t>Pastoral Care Needs</a:t>
            </a:r>
          </a:p>
          <a:p>
            <a:pPr lvl="1"/>
            <a:r>
              <a:rPr lang="en-US" sz="2000" dirty="0"/>
              <a:t>Adult Religious Education</a:t>
            </a:r>
          </a:p>
          <a:p>
            <a:pPr lvl="1"/>
            <a:r>
              <a:rPr lang="en-US" sz="2000" dirty="0"/>
              <a:t>Children’s Religious Education</a:t>
            </a:r>
          </a:p>
          <a:p>
            <a:pPr lvl="1"/>
            <a:r>
              <a:rPr lang="en-US" sz="2000" dirty="0"/>
              <a:t>Role of Social Justice</a:t>
            </a:r>
          </a:p>
          <a:p>
            <a:pPr lvl="1"/>
            <a:r>
              <a:rPr lang="en-US" sz="2000" dirty="0"/>
              <a:t>Preparation to Face the Moral/Ethical/Spiritual Challenges of the Future</a:t>
            </a:r>
            <a:endParaRPr lang="en-US" sz="16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Welcome and Inclusion In Congregations	</a:t>
            </a:r>
          </a:p>
          <a:p>
            <a:pPr lvl="1"/>
            <a:r>
              <a:rPr lang="en-US" sz="2000" dirty="0"/>
              <a:t>LGBTQ Welcome and Inclusion</a:t>
            </a:r>
          </a:p>
          <a:p>
            <a:pPr lvl="2"/>
            <a:r>
              <a:rPr lang="en-US" sz="1800" dirty="0"/>
              <a:t>Welcoming Congregation Program	</a:t>
            </a:r>
          </a:p>
          <a:p>
            <a:pPr lvl="1"/>
            <a:r>
              <a:rPr lang="en-US" sz="2000" dirty="0"/>
              <a:t>Race and Ethnicity Welcome and Inclusion</a:t>
            </a:r>
          </a:p>
          <a:p>
            <a:pPr lvl="1"/>
            <a:r>
              <a:rPr lang="en-US" sz="2000" dirty="0"/>
              <a:t>People with Disabilities Welcome and Inclusion</a:t>
            </a:r>
          </a:p>
          <a:p>
            <a:r>
              <a:rPr lang="en-US" sz="2400" dirty="0"/>
              <a:t>Reflections about Sharing Circles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56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5666704"/>
            <a:ext cx="8549640" cy="871468"/>
          </a:xfrm>
        </p:spPr>
        <p:txBody>
          <a:bodyPr/>
          <a:lstStyle/>
          <a:p>
            <a:r>
              <a:rPr lang="en-US" dirty="0" smtClean="0"/>
              <a:t>Demographic </a:t>
            </a:r>
            <a:r>
              <a:rPr lang="en-US" dirty="0"/>
              <a:t>Highlights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454" y="5179823"/>
            <a:ext cx="8549640" cy="486881"/>
          </a:xfrm>
        </p:spPr>
        <p:txBody>
          <a:bodyPr/>
          <a:lstStyle/>
          <a:p>
            <a:r>
              <a:rPr lang="en-US" b="1" dirty="0"/>
              <a:t>Contextualizing the </a:t>
            </a:r>
            <a:r>
              <a:rPr lang="en-US" b="1" dirty="0" smtClean="0"/>
              <a:t>Survey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70468" y="1648495"/>
            <a:ext cx="737371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1,500 responses from forty-eight U.S. states and nine other countries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All five UUA regions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Ages from 14-92 (22% youth and young adults)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27% people of color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56% people with disabilities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55% LGBTQ</a:t>
            </a:r>
          </a:p>
        </p:txBody>
      </p:sp>
    </p:spTree>
    <p:extLst>
      <p:ext uri="{BB962C8B-B14F-4D97-AF65-F5344CB8AC3E}">
        <p14:creationId xmlns:p14="http://schemas.microsoft.com/office/powerpoint/2010/main" val="26118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Discrimination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302463"/>
              </p:ext>
            </p:extLst>
          </p:nvPr>
        </p:nvGraphicFramePr>
        <p:xfrm>
          <a:off x="975285" y="2280285"/>
          <a:ext cx="7820025" cy="455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179444" y="1603241"/>
            <a:ext cx="7043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cs typeface="Arial" panose="020B0604020202020204" pitchFamily="34" charset="0"/>
              </a:rPr>
              <a:t>Respondents face discrimination every day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4671866"/>
              </p:ext>
            </p:extLst>
          </p:nvPr>
        </p:nvGraphicFramePr>
        <p:xfrm>
          <a:off x="437882" y="2787361"/>
          <a:ext cx="4856498" cy="402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61579822"/>
              </p:ext>
            </p:extLst>
          </p:nvPr>
        </p:nvGraphicFramePr>
        <p:xfrm>
          <a:off x="5457893" y="2787360"/>
          <a:ext cx="4445318" cy="402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vs Class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50650" y="2422374"/>
            <a:ext cx="4444207" cy="725064"/>
          </a:xfrm>
        </p:spPr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57258" y="2422374"/>
            <a:ext cx="4445953" cy="725064"/>
          </a:xfrm>
        </p:spPr>
        <p:txBody>
          <a:bodyPr/>
          <a:lstStyle/>
          <a:p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306" y="1484905"/>
            <a:ext cx="915687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Respondents are highly educated, although financial status is low considering the high levels of education</a:t>
            </a:r>
            <a:endParaRPr lang="en-US" sz="2800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Disabilities UUs Are Living With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0" y="1606550"/>
            <a:ext cx="7830355" cy="48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4 GA Sharing Project Roll-out.potx" id="{61400A3B-2810-445D-81C2-029CDC32BFD6}" vid="{CAAB36BD-A584-493F-95BD-2AE7BFD6F9C6}"/>
    </a:ext>
  </a:extLst>
</a:theme>
</file>

<file path=ppt/theme/themeOverride1.xml><?xml version="1.0" encoding="utf-8"?>
<a:themeOverride xmlns:a="http://schemas.openxmlformats.org/drawingml/2006/main">
  <a:clrScheme name="UUA Approved Colors">
    <a:dk1>
      <a:srgbClr val="3C3A73"/>
    </a:dk1>
    <a:lt1>
      <a:srgbClr val="FFFFFF"/>
    </a:lt1>
    <a:dk2>
      <a:srgbClr val="05180D"/>
    </a:dk2>
    <a:lt2>
      <a:srgbClr val="FFFBD3"/>
    </a:lt2>
    <a:accent1>
      <a:srgbClr val="EE2E5A"/>
    </a:accent1>
    <a:accent2>
      <a:srgbClr val="3C3A73"/>
    </a:accent2>
    <a:accent3>
      <a:srgbClr val="A0C33B"/>
    </a:accent3>
    <a:accent4>
      <a:srgbClr val="FEBE10"/>
    </a:accent4>
    <a:accent5>
      <a:srgbClr val="E30B7C"/>
    </a:accent5>
    <a:accent6>
      <a:srgbClr val="00ACCD"/>
    </a:accent6>
    <a:hlink>
      <a:srgbClr val="00ACCD"/>
    </a:hlink>
    <a:folHlink>
      <a:srgbClr val="3C3A7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UUA Approved Colors">
    <a:dk1>
      <a:srgbClr val="3C3A73"/>
    </a:dk1>
    <a:lt1>
      <a:srgbClr val="FFFFFF"/>
    </a:lt1>
    <a:dk2>
      <a:srgbClr val="05180D"/>
    </a:dk2>
    <a:lt2>
      <a:srgbClr val="FFFBD3"/>
    </a:lt2>
    <a:accent1>
      <a:srgbClr val="EE2E5A"/>
    </a:accent1>
    <a:accent2>
      <a:srgbClr val="3C3A73"/>
    </a:accent2>
    <a:accent3>
      <a:srgbClr val="A0C33B"/>
    </a:accent3>
    <a:accent4>
      <a:srgbClr val="FEBE10"/>
    </a:accent4>
    <a:accent5>
      <a:srgbClr val="E30B7C"/>
    </a:accent5>
    <a:accent6>
      <a:srgbClr val="00ACCD"/>
    </a:accent6>
    <a:hlink>
      <a:srgbClr val="00ACCD"/>
    </a:hlink>
    <a:folHlink>
      <a:srgbClr val="3C3A7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</TotalTime>
  <Words>639</Words>
  <Application>Microsoft Office PowerPoint</Application>
  <PresentationFormat>Custom</PresentationFormat>
  <Paragraphs>130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Times New Roman</vt:lpstr>
      <vt:lpstr>Office Theme</vt:lpstr>
      <vt:lpstr>Findings from the Sharing Project</vt:lpstr>
      <vt:lpstr>Launched in July 2013 </vt:lpstr>
      <vt:lpstr>Goal</vt:lpstr>
      <vt:lpstr>Sharing Project Report</vt:lpstr>
      <vt:lpstr>Sharing Project Report</vt:lpstr>
      <vt:lpstr>Demographic Highlights  </vt:lpstr>
      <vt:lpstr>Discrimination</vt:lpstr>
      <vt:lpstr>Education vs Class</vt:lpstr>
      <vt:lpstr>Disabilities UUs Are Living With</vt:lpstr>
      <vt:lpstr>Primary Disabilities</vt:lpstr>
      <vt:lpstr>Sexual Orientation</vt:lpstr>
      <vt:lpstr>Bisexuals represent a significant portion of the population </vt:lpstr>
      <vt:lpstr>Gender Identity</vt:lpstr>
      <vt:lpstr>Race and/or Ethnicity</vt:lpstr>
      <vt:lpstr>Social Justice Priorities</vt:lpstr>
      <vt:lpstr>Spiritual/Religious Needs</vt:lpstr>
      <vt:lpstr>People Living with Disabilities</vt:lpstr>
      <vt:lpstr>People of Color</vt:lpstr>
      <vt:lpstr>LGBTQ People</vt:lpstr>
      <vt:lpstr>In Summary</vt:lpstr>
      <vt:lpstr>Next Steps</vt:lpstr>
    </vt:vector>
  </TitlesOfParts>
  <Company>Proverb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Multicultural Ministries Sharing Project</dc:title>
  <dc:creator>Annette Marquis</dc:creator>
  <cp:lastModifiedBy>Annette Marquis</cp:lastModifiedBy>
  <cp:revision>57</cp:revision>
  <cp:lastPrinted>2014-02-25T19:24:04Z</cp:lastPrinted>
  <dcterms:created xsi:type="dcterms:W3CDTF">2014-02-25T17:46:38Z</dcterms:created>
  <dcterms:modified xsi:type="dcterms:W3CDTF">2014-09-30T20:00:55Z</dcterms:modified>
</cp:coreProperties>
</file>