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92" r:id="rId2"/>
    <p:sldId id="257" r:id="rId3"/>
    <p:sldId id="259" r:id="rId4"/>
    <p:sldId id="260" r:id="rId5"/>
    <p:sldId id="280" r:id="rId6"/>
    <p:sldId id="261" r:id="rId7"/>
    <p:sldId id="265" r:id="rId8"/>
    <p:sldId id="262" r:id="rId9"/>
    <p:sldId id="269" r:id="rId10"/>
    <p:sldId id="278" r:id="rId11"/>
    <p:sldId id="274" r:id="rId12"/>
    <p:sldId id="266" r:id="rId13"/>
    <p:sldId id="268" r:id="rId14"/>
    <p:sldId id="270" r:id="rId15"/>
    <p:sldId id="263" r:id="rId16"/>
    <p:sldId id="281" r:id="rId17"/>
    <p:sldId id="290" r:id="rId18"/>
    <p:sldId id="293" r:id="rId19"/>
    <p:sldId id="284" r:id="rId20"/>
    <p:sldId id="275" r:id="rId21"/>
    <p:sldId id="276" r:id="rId22"/>
    <p:sldId id="277" r:id="rId23"/>
    <p:sldId id="287" r:id="rId24"/>
    <p:sldId id="288" r:id="rId25"/>
  </p:sldIdLst>
  <p:sldSz cx="10058400" cy="7772400"/>
  <p:notesSz cx="6858000" cy="9144000"/>
  <p:defaultTextStyle>
    <a:defPPr>
      <a:defRPr lang="en-US"/>
    </a:defPPr>
    <a:lvl1pPr algn="l" defTabSz="508000"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508000"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508000"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508000"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508000"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666666"/>
    <a:srgbClr val="4C4C4C"/>
    <a:srgbClr val="EE2E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snapToObjects="1">
      <p:cViewPr>
        <p:scale>
          <a:sx n="75" d="100"/>
          <a:sy n="75" d="100"/>
        </p:scale>
        <p:origin x="-1648" y="-288"/>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DF8D1-D394-2D4D-A46F-1C82C8E27F94}" type="datetimeFigureOut">
              <a:rPr lang="en-US" smtClean="0"/>
              <a:t>6/25/14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38DA79-7EAA-3440-BD4C-31604F027955}" type="slidenum">
              <a:rPr lang="en-US" smtClean="0"/>
              <a:t>‹#›</a:t>
            </a:fld>
            <a:endParaRPr lang="en-US"/>
          </a:p>
        </p:txBody>
      </p:sp>
    </p:spTree>
    <p:extLst>
      <p:ext uri="{BB962C8B-B14F-4D97-AF65-F5344CB8AC3E}">
        <p14:creationId xmlns:p14="http://schemas.microsoft.com/office/powerpoint/2010/main" val="2876068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F37E365-76A6-0A4A-AF49-8F5D0A194BD2}" type="datetimeFigureOut">
              <a:rPr lang="en-US"/>
              <a:pPr>
                <a:defRPr/>
              </a:pPr>
              <a:t>6/25/14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0BB7134-A2DB-524F-9648-7E1F2731B0D9}" type="slidenum">
              <a:rPr lang="en-US"/>
              <a:pPr>
                <a:defRPr/>
              </a:pPr>
              <a:t>‹#›</a:t>
            </a:fld>
            <a:endParaRPr lang="en-US"/>
          </a:p>
        </p:txBody>
      </p:sp>
    </p:spTree>
    <p:extLst>
      <p:ext uri="{BB962C8B-B14F-4D97-AF65-F5344CB8AC3E}">
        <p14:creationId xmlns:p14="http://schemas.microsoft.com/office/powerpoint/2010/main" val="324402942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 </a:t>
            </a:r>
            <a:r>
              <a:rPr lang="en-US" b="1" dirty="0" smtClean="0"/>
              <a:t>3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a:t>
            </a:fld>
            <a:endParaRPr lang="en-US"/>
          </a:p>
        </p:txBody>
      </p:sp>
    </p:spTree>
    <p:extLst>
      <p:ext uri="{BB962C8B-B14F-4D97-AF65-F5344CB8AC3E}">
        <p14:creationId xmlns:p14="http://schemas.microsoft.com/office/powerpoint/2010/main" val="181435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introduce and hand to Addie – </a:t>
            </a:r>
            <a:r>
              <a:rPr lang="en-US" b="1" dirty="0" smtClean="0"/>
              <a:t>2 minutes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10</a:t>
            </a:fld>
            <a:endParaRPr lang="en-US"/>
          </a:p>
        </p:txBody>
      </p:sp>
    </p:spTree>
    <p:extLst>
      <p:ext uri="{BB962C8B-B14F-4D97-AF65-F5344CB8AC3E}">
        <p14:creationId xmlns:p14="http://schemas.microsoft.com/office/powerpoint/2010/main" val="215826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Addie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11</a:t>
            </a:fld>
            <a:endParaRPr lang="en-US"/>
          </a:p>
        </p:txBody>
      </p:sp>
    </p:spTree>
    <p:extLst>
      <p:ext uri="{BB962C8B-B14F-4D97-AF65-F5344CB8AC3E}">
        <p14:creationId xmlns:p14="http://schemas.microsoft.com/office/powerpoint/2010/main" val="387089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12</a:t>
            </a:fld>
            <a:endParaRPr lang="en-US"/>
          </a:p>
        </p:txBody>
      </p:sp>
    </p:spTree>
    <p:extLst>
      <p:ext uri="{BB962C8B-B14F-4D97-AF65-F5344CB8AC3E}">
        <p14:creationId xmlns:p14="http://schemas.microsoft.com/office/powerpoint/2010/main" val="286515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 </a:t>
            </a:r>
            <a:r>
              <a:rPr lang="en-US" b="1" dirty="0" smtClean="0"/>
              <a:t>2</a:t>
            </a:r>
            <a:r>
              <a:rPr lang="en-US" b="1" baseline="0" dirty="0" smtClean="0"/>
              <a:t>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13</a:t>
            </a:fld>
            <a:endParaRPr lang="en-US"/>
          </a:p>
        </p:txBody>
      </p:sp>
    </p:spTree>
    <p:extLst>
      <p:ext uri="{BB962C8B-B14F-4D97-AF65-F5344CB8AC3E}">
        <p14:creationId xmlns:p14="http://schemas.microsoft.com/office/powerpoint/2010/main" val="169636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14</a:t>
            </a:fld>
            <a:endParaRPr lang="en-US"/>
          </a:p>
        </p:txBody>
      </p:sp>
    </p:spTree>
    <p:extLst>
      <p:ext uri="{BB962C8B-B14F-4D97-AF65-F5344CB8AC3E}">
        <p14:creationId xmlns:p14="http://schemas.microsoft.com/office/powerpoint/2010/main" val="265576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a:t>
            </a:r>
            <a:r>
              <a:rPr lang="en-US" b="1" dirty="0" smtClean="0"/>
              <a:t> -- 1 minute</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15</a:t>
            </a:fld>
            <a:endParaRPr lang="en-US"/>
          </a:p>
        </p:txBody>
      </p:sp>
    </p:spTree>
    <p:extLst>
      <p:ext uri="{BB962C8B-B14F-4D97-AF65-F5344CB8AC3E}">
        <p14:creationId xmlns:p14="http://schemas.microsoft.com/office/powerpoint/2010/main" val="343276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16</a:t>
            </a:fld>
            <a:endParaRPr lang="en-US"/>
          </a:p>
        </p:txBody>
      </p:sp>
    </p:spTree>
    <p:extLst>
      <p:ext uri="{BB962C8B-B14F-4D97-AF65-F5344CB8AC3E}">
        <p14:creationId xmlns:p14="http://schemas.microsoft.com/office/powerpoint/2010/main" val="51141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a:t>
            </a:r>
            <a:r>
              <a:rPr lang="en-US" b="1" dirty="0" smtClean="0"/>
              <a:t> – 18 minutes</a:t>
            </a:r>
            <a:r>
              <a:rPr lang="en-US" b="1" baseline="0" dirty="0" smtClean="0"/>
              <a:t> </a:t>
            </a:r>
            <a:r>
              <a:rPr lang="en-US" b="0" i="1" baseline="0" dirty="0" smtClean="0"/>
              <a:t>including explanation &amp; reflection</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17</a:t>
            </a:fld>
            <a:endParaRPr lang="en-US"/>
          </a:p>
        </p:txBody>
      </p:sp>
    </p:spTree>
    <p:extLst>
      <p:ext uri="{BB962C8B-B14F-4D97-AF65-F5344CB8AC3E}">
        <p14:creationId xmlns:p14="http://schemas.microsoft.com/office/powerpoint/2010/main" val="1852768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6600"/>
                </a:solidFill>
              </a:rPr>
              <a:t>Joe summarize and handoff</a:t>
            </a:r>
            <a:r>
              <a:rPr lang="en-US" baseline="0" dirty="0" smtClean="0">
                <a:solidFill>
                  <a:srgbClr val="FF6600"/>
                </a:solidFill>
              </a:rPr>
              <a:t> to Frances </a:t>
            </a:r>
            <a:r>
              <a:rPr lang="en-US" b="1" baseline="0" dirty="0" smtClean="0">
                <a:solidFill>
                  <a:srgbClr val="FF6600"/>
                </a:solidFill>
              </a:rPr>
              <a:t>– 1 minute</a:t>
            </a:r>
            <a:endParaRPr lang="en-US" dirty="0" smtClean="0">
              <a:solidFill>
                <a:srgbClr val="FF6600"/>
              </a:solidFill>
            </a:endParaRPr>
          </a:p>
          <a:p>
            <a:r>
              <a:rPr lang="en-US" dirty="0" smtClean="0">
                <a:solidFill>
                  <a:srgbClr val="FF6600"/>
                </a:solidFill>
              </a:rPr>
              <a:t>Include</a:t>
            </a:r>
            <a:r>
              <a:rPr lang="en-US" baseline="0" dirty="0" smtClean="0">
                <a:solidFill>
                  <a:srgbClr val="FF6600"/>
                </a:solidFill>
              </a:rPr>
              <a:t> the Ends/Vision bowl, but don’t define?</a:t>
            </a:r>
            <a:endParaRPr lang="en-US" dirty="0">
              <a:solidFill>
                <a:srgbClr val="FF6600"/>
              </a:solidFill>
            </a:endParaRPr>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19</a:t>
            </a:fld>
            <a:endParaRPr lang="en-US"/>
          </a:p>
        </p:txBody>
      </p:sp>
    </p:spTree>
    <p:extLst>
      <p:ext uri="{BB962C8B-B14F-4D97-AF65-F5344CB8AC3E}">
        <p14:creationId xmlns:p14="http://schemas.microsoft.com/office/powerpoint/2010/main" val="367845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a:t>
            </a:r>
            <a:r>
              <a:rPr lang="en-US" b="1" dirty="0" smtClean="0"/>
              <a:t>– 3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20</a:t>
            </a:fld>
            <a:endParaRPr lang="en-US"/>
          </a:p>
        </p:txBody>
      </p:sp>
    </p:spTree>
    <p:extLst>
      <p:ext uri="{BB962C8B-B14F-4D97-AF65-F5344CB8AC3E}">
        <p14:creationId xmlns:p14="http://schemas.microsoft.com/office/powerpoint/2010/main" val="377534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screen as people enter room</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a:t>
            </a:fld>
            <a:endParaRPr lang="en-US"/>
          </a:p>
        </p:txBody>
      </p:sp>
    </p:spTree>
    <p:extLst>
      <p:ext uri="{BB962C8B-B14F-4D97-AF65-F5344CB8AC3E}">
        <p14:creationId xmlns:p14="http://schemas.microsoft.com/office/powerpoint/2010/main" val="1063465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21</a:t>
            </a:fld>
            <a:endParaRPr lang="en-US"/>
          </a:p>
        </p:txBody>
      </p:sp>
    </p:spTree>
    <p:extLst>
      <p:ext uri="{BB962C8B-B14F-4D97-AF65-F5344CB8AC3E}">
        <p14:creationId xmlns:p14="http://schemas.microsoft.com/office/powerpoint/2010/main" val="1893512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handoff to Addie &amp; Jo Ann</a:t>
            </a:r>
            <a:r>
              <a:rPr lang="en-US" b="1" dirty="0" smtClean="0"/>
              <a:t> – 4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22</a:t>
            </a:fld>
            <a:endParaRPr lang="en-US"/>
          </a:p>
        </p:txBody>
      </p:sp>
    </p:spTree>
    <p:extLst>
      <p:ext uri="{BB962C8B-B14F-4D97-AF65-F5344CB8AC3E}">
        <p14:creationId xmlns:p14="http://schemas.microsoft.com/office/powerpoint/2010/main" val="2355982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handoff to Addie &amp; Jo Ann –</a:t>
            </a:r>
            <a:r>
              <a:rPr lang="en-US" b="1" dirty="0" smtClean="0"/>
              <a:t> 4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23</a:t>
            </a:fld>
            <a:endParaRPr lang="en-US"/>
          </a:p>
        </p:txBody>
      </p:sp>
    </p:spTree>
    <p:extLst>
      <p:ext uri="{BB962C8B-B14F-4D97-AF65-F5344CB8AC3E}">
        <p14:creationId xmlns:p14="http://schemas.microsoft.com/office/powerpoint/2010/main" val="235598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a:t>
            </a:r>
            <a:r>
              <a:rPr lang="en-US" baseline="0" dirty="0" smtClean="0"/>
              <a:t> – </a:t>
            </a:r>
            <a:r>
              <a:rPr lang="en-US" b="1" baseline="0" dirty="0" smtClean="0"/>
              <a:t>3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24</a:t>
            </a:fld>
            <a:endParaRPr lang="en-US"/>
          </a:p>
        </p:txBody>
      </p:sp>
    </p:spTree>
    <p:extLst>
      <p:ext uri="{BB962C8B-B14F-4D97-AF65-F5344CB8AC3E}">
        <p14:creationId xmlns:p14="http://schemas.microsoft.com/office/powerpoint/2010/main" val="235598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a:t>
            </a:r>
            <a:r>
              <a:rPr lang="en-US" b="1" dirty="0" smtClean="0"/>
              <a:t> 1 minute</a:t>
            </a:r>
          </a:p>
          <a:p>
            <a:r>
              <a:rPr lang="en-US" b="0" i="1" dirty="0" smtClean="0"/>
              <a:t>Say why</a:t>
            </a:r>
            <a:r>
              <a:rPr lang="en-US" b="0" i="1" baseline="0" dirty="0" smtClean="0"/>
              <a:t> this quote</a:t>
            </a:r>
            <a:endParaRPr lang="en-US" b="0" i="1"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3</a:t>
            </a:fld>
            <a:endParaRPr lang="en-US"/>
          </a:p>
        </p:txBody>
      </p:sp>
    </p:spTree>
    <p:extLst>
      <p:ext uri="{BB962C8B-B14F-4D97-AF65-F5344CB8AC3E}">
        <p14:creationId xmlns:p14="http://schemas.microsoft.com/office/powerpoint/2010/main" val="240016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a:t>
            </a:r>
            <a:r>
              <a:rPr lang="en-US" b="1" dirty="0" smtClean="0"/>
              <a:t>– 5 minutes </a:t>
            </a:r>
            <a:r>
              <a:rPr lang="en-US" b="0" i="1" dirty="0" smtClean="0"/>
              <a:t>(2 minutes for</a:t>
            </a:r>
            <a:r>
              <a:rPr lang="en-US" b="0" i="1" baseline="0" dirty="0" smtClean="0"/>
              <a:t> each individual in pair to share plus a brief time (1/2-minute) at the beginning to explain and at the end to comment)</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4</a:t>
            </a:fld>
            <a:endParaRPr lang="en-US"/>
          </a:p>
        </p:txBody>
      </p:sp>
    </p:spTree>
    <p:extLst>
      <p:ext uri="{BB962C8B-B14F-4D97-AF65-F5344CB8AC3E}">
        <p14:creationId xmlns:p14="http://schemas.microsoft.com/office/powerpoint/2010/main" val="256989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a:t>
            </a:r>
            <a:r>
              <a:rPr lang="en-US" b="1" dirty="0" smtClean="0"/>
              <a:t>– 1 minute</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5</a:t>
            </a:fld>
            <a:endParaRPr lang="en-US"/>
          </a:p>
        </p:txBody>
      </p:sp>
    </p:spTree>
    <p:extLst>
      <p:ext uri="{BB962C8B-B14F-4D97-AF65-F5344CB8AC3E}">
        <p14:creationId xmlns:p14="http://schemas.microsoft.com/office/powerpoint/2010/main" val="268572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 </a:t>
            </a:r>
            <a:r>
              <a:rPr lang="en-US" b="1" dirty="0" smtClean="0"/>
              <a:t>1 minute</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6</a:t>
            </a:fld>
            <a:endParaRPr lang="en-US"/>
          </a:p>
        </p:txBody>
      </p:sp>
    </p:spTree>
    <p:extLst>
      <p:ext uri="{BB962C8B-B14F-4D97-AF65-F5344CB8AC3E}">
        <p14:creationId xmlns:p14="http://schemas.microsoft.com/office/powerpoint/2010/main" val="393883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6600"/>
                </a:solidFill>
              </a:rPr>
              <a:t>Joe </a:t>
            </a:r>
            <a:r>
              <a:rPr lang="en-US" b="1" dirty="0" smtClean="0">
                <a:solidFill>
                  <a:srgbClr val="FF6600"/>
                </a:solidFill>
              </a:rPr>
              <a:t>– 1 minute</a:t>
            </a:r>
            <a:endParaRPr lang="en-US" dirty="0" smtClean="0">
              <a:solidFill>
                <a:srgbClr val="FF6600"/>
              </a:solidFill>
            </a:endParaRPr>
          </a:p>
          <a:p>
            <a:r>
              <a:rPr lang="en-US" dirty="0" smtClean="0">
                <a:solidFill>
                  <a:srgbClr val="FF6600"/>
                </a:solidFill>
              </a:rPr>
              <a:t>Include</a:t>
            </a:r>
            <a:r>
              <a:rPr lang="en-US" baseline="0" dirty="0" smtClean="0">
                <a:solidFill>
                  <a:srgbClr val="FF6600"/>
                </a:solidFill>
              </a:rPr>
              <a:t> the Ends/Vision bowl, but don’t define?</a:t>
            </a:r>
            <a:endParaRPr lang="en-US" dirty="0">
              <a:solidFill>
                <a:srgbClr val="FF6600"/>
              </a:solidFill>
            </a:endParaRPr>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7</a:t>
            </a:fld>
            <a:endParaRPr lang="en-US"/>
          </a:p>
        </p:txBody>
      </p:sp>
    </p:spTree>
    <p:extLst>
      <p:ext uri="{BB962C8B-B14F-4D97-AF65-F5344CB8AC3E}">
        <p14:creationId xmlns:p14="http://schemas.microsoft.com/office/powerpoint/2010/main" val="3678459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Joe – </a:t>
            </a:r>
            <a:r>
              <a:rPr lang="en-US" b="1" dirty="0" smtClean="0"/>
              <a:t>1 minute</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8</a:t>
            </a:fld>
            <a:endParaRPr lang="en-US"/>
          </a:p>
        </p:txBody>
      </p:sp>
    </p:spTree>
    <p:extLst>
      <p:ext uri="{BB962C8B-B14F-4D97-AF65-F5344CB8AC3E}">
        <p14:creationId xmlns:p14="http://schemas.microsoft.com/office/powerpoint/2010/main" val="90658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 – </a:t>
            </a:r>
            <a:r>
              <a:rPr lang="en-US" b="1" dirty="0" smtClean="0"/>
              <a:t>2 minutes</a:t>
            </a:r>
            <a:endParaRPr lang="en-US" dirty="0"/>
          </a:p>
        </p:txBody>
      </p:sp>
      <p:sp>
        <p:nvSpPr>
          <p:cNvPr id="4" name="Slide Number Placeholder 3"/>
          <p:cNvSpPr>
            <a:spLocks noGrp="1"/>
          </p:cNvSpPr>
          <p:nvPr>
            <p:ph type="sldNum" sz="quarter" idx="10"/>
          </p:nvPr>
        </p:nvSpPr>
        <p:spPr/>
        <p:txBody>
          <a:bodyPr/>
          <a:lstStyle/>
          <a:p>
            <a:pPr>
              <a:defRPr/>
            </a:pPr>
            <a:fld id="{00BB7134-A2DB-524F-9648-7E1F2731B0D9}" type="slidenum">
              <a:rPr lang="en-US" smtClean="0"/>
              <a:pPr>
                <a:defRPr/>
              </a:pPr>
              <a:t>9</a:t>
            </a:fld>
            <a:endParaRPr lang="en-US"/>
          </a:p>
        </p:txBody>
      </p:sp>
    </p:spTree>
    <p:extLst>
      <p:ext uri="{BB962C8B-B14F-4D97-AF65-F5344CB8AC3E}">
        <p14:creationId xmlns:p14="http://schemas.microsoft.com/office/powerpoint/2010/main" val="260457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UA_PPT_background-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UA_logo_white-0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063" y="1195388"/>
            <a:ext cx="1492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54380" y="3750348"/>
            <a:ext cx="8549640" cy="1047377"/>
          </a:xfrm>
        </p:spPr>
        <p:txBody>
          <a:bodyPr>
            <a:normAutofit/>
          </a:bodyPr>
          <a:lstStyle>
            <a:lvl1pPr algn="l">
              <a:defRPr sz="36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80" y="4833698"/>
            <a:ext cx="8549640" cy="1079184"/>
          </a:xfrm>
        </p:spPr>
        <p:txBody>
          <a:bodyPr>
            <a:normAutofit/>
          </a:bodyPr>
          <a:lstStyle>
            <a:lvl1pPr marL="0" indent="0" algn="l">
              <a:buNone/>
              <a:defRPr sz="2700">
                <a:solidFill>
                  <a:srgbClr val="FFFFFF"/>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0533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E4AB229F-11E8-6D48-8E4A-F0169E2DD5CE}" type="slidenum">
              <a:rPr lang="en-US"/>
              <a:pPr>
                <a:defRPr/>
              </a:pPr>
              <a:t>‹#›</a:t>
            </a:fld>
            <a:endParaRPr lang="en-US"/>
          </a:p>
        </p:txBody>
      </p:sp>
    </p:spTree>
    <p:extLst>
      <p:ext uri="{BB962C8B-B14F-4D97-AF65-F5344CB8AC3E}">
        <p14:creationId xmlns:p14="http://schemas.microsoft.com/office/powerpoint/2010/main" val="410397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6BDAC710-AA0B-2D45-B915-00CE12A269C4}" type="slidenum">
              <a:rPr lang="en-US"/>
              <a:pPr>
                <a:defRPr/>
              </a:pPr>
              <a:t>‹#›</a:t>
            </a:fld>
            <a:endParaRPr lang="en-US"/>
          </a:p>
        </p:txBody>
      </p:sp>
    </p:spTree>
    <p:extLst>
      <p:ext uri="{BB962C8B-B14F-4D97-AF65-F5344CB8AC3E}">
        <p14:creationId xmlns:p14="http://schemas.microsoft.com/office/powerpoint/2010/main" val="209219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CA2D4A0B-3F2A-F541-AD61-0A246854D5C7}" type="slidenum">
              <a:rPr lang="en-US"/>
              <a:pPr>
                <a:defRPr/>
              </a:pPr>
              <a:t>‹#›</a:t>
            </a:fld>
            <a:endParaRPr lang="en-US"/>
          </a:p>
        </p:txBody>
      </p:sp>
    </p:spTree>
    <p:extLst>
      <p:ext uri="{BB962C8B-B14F-4D97-AF65-F5344CB8AC3E}">
        <p14:creationId xmlns:p14="http://schemas.microsoft.com/office/powerpoint/2010/main" val="361327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2A9C9E8-A0C7-9E41-844E-757E283CEE97}" type="slidenum">
              <a:rPr lang="en-US"/>
              <a:pPr>
                <a:defRPr/>
              </a:pPr>
              <a:t>‹#›</a:t>
            </a:fld>
            <a:endParaRPr lang="en-US"/>
          </a:p>
        </p:txBody>
      </p:sp>
    </p:spTree>
    <p:extLst>
      <p:ext uri="{BB962C8B-B14F-4D97-AF65-F5344CB8AC3E}">
        <p14:creationId xmlns:p14="http://schemas.microsoft.com/office/powerpoint/2010/main" val="208293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E247D88-6B34-1344-B58C-EB6360D387D1}" type="slidenum">
              <a:rPr lang="en-US"/>
              <a:pPr>
                <a:defRPr/>
              </a:pPr>
              <a:t>‹#›</a:t>
            </a:fld>
            <a:endParaRPr lang="en-US"/>
          </a:p>
        </p:txBody>
      </p:sp>
    </p:spTree>
    <p:extLst>
      <p:ext uri="{BB962C8B-B14F-4D97-AF65-F5344CB8AC3E}">
        <p14:creationId xmlns:p14="http://schemas.microsoft.com/office/powerpoint/2010/main" val="358461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DC25556-C282-9149-957C-60F24E659C77}" type="slidenum">
              <a:rPr lang="en-US"/>
              <a:pPr>
                <a:defRPr/>
              </a:pPr>
              <a:t>‹#›</a:t>
            </a:fld>
            <a:endParaRPr lang="en-US"/>
          </a:p>
        </p:txBody>
      </p:sp>
    </p:spTree>
    <p:extLst>
      <p:ext uri="{BB962C8B-B14F-4D97-AF65-F5344CB8AC3E}">
        <p14:creationId xmlns:p14="http://schemas.microsoft.com/office/powerpoint/2010/main" val="255598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B536BFA-5F90-6443-9BC9-9FAF5A64930E}" type="slidenum">
              <a:rPr lang="en-US"/>
              <a:pPr>
                <a:defRPr/>
              </a:pPr>
              <a:t>‹#›</a:t>
            </a:fld>
            <a:endParaRPr lang="en-US"/>
          </a:p>
        </p:txBody>
      </p:sp>
    </p:spTree>
    <p:extLst>
      <p:ext uri="{BB962C8B-B14F-4D97-AF65-F5344CB8AC3E}">
        <p14:creationId xmlns:p14="http://schemas.microsoft.com/office/powerpoint/2010/main" val="3444624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35138" y="311150"/>
            <a:ext cx="7820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882" tIns="50941" rIns="101882" bIns="5094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735138" y="1812925"/>
            <a:ext cx="78200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13800" y="6459538"/>
            <a:ext cx="741363" cy="414337"/>
          </a:xfrm>
          <a:prstGeom prst="rect">
            <a:avLst/>
          </a:prstGeom>
        </p:spPr>
        <p:txBody>
          <a:bodyPr vert="horz" wrap="square" lIns="101882" tIns="50941" rIns="101882" bIns="50941" numCol="1" anchor="ctr" anchorCtr="0" compatLnSpc="1">
            <a:prstTxWarp prst="textNoShape">
              <a:avLst/>
            </a:prstTxWarp>
          </a:bodyPr>
          <a:lstStyle>
            <a:lvl1pPr algn="r">
              <a:defRPr sz="1200" smtClean="0">
                <a:solidFill>
                  <a:srgbClr val="898989"/>
                </a:solidFill>
                <a:latin typeface="Calibri" charset="0"/>
              </a:defRPr>
            </a:lvl1pPr>
          </a:lstStyle>
          <a:p>
            <a:pPr>
              <a:defRPr/>
            </a:pPr>
            <a:fld id="{760CA3F1-33A8-9144-9DDC-EB2E3D217FEA}" type="slidenum">
              <a:rPr lang="en-US"/>
              <a:pPr>
                <a:defRPr/>
              </a:pPr>
              <a:t>‹#›</a:t>
            </a:fld>
            <a:endParaRPr lang="en-US"/>
          </a:p>
        </p:txBody>
      </p:sp>
      <p:pic>
        <p:nvPicPr>
          <p:cNvPr id="1029" name="Picture 6" descr="UUA_PPT_footer-0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6799263"/>
            <a:ext cx="10058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8" descr="UUA_PPT_flame-02.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93775" y="449263"/>
            <a:ext cx="657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l" defTabSz="508000" rtl="0" eaLnBrk="0" fontAlgn="base" hangingPunct="0">
        <a:spcBef>
          <a:spcPct val="0"/>
        </a:spcBef>
        <a:spcAft>
          <a:spcPct val="0"/>
        </a:spcAft>
        <a:defRPr sz="3200" b="1" kern="1200">
          <a:solidFill>
            <a:srgbClr val="595959"/>
          </a:solidFill>
          <a:latin typeface="Arial"/>
          <a:ea typeface="ＭＳ Ｐゴシック" pitchFamily="-65" charset="-128"/>
          <a:cs typeface="Arial"/>
        </a:defRPr>
      </a:lvl1pPr>
      <a:lvl2pPr algn="l" defTabSz="508000" rtl="0" eaLnBrk="0" fontAlgn="base" hangingPunct="0">
        <a:spcBef>
          <a:spcPct val="0"/>
        </a:spcBef>
        <a:spcAft>
          <a:spcPct val="0"/>
        </a:spcAft>
        <a:defRPr sz="3200" b="1">
          <a:solidFill>
            <a:srgbClr val="595959"/>
          </a:solidFill>
          <a:latin typeface="Arial" charset="0"/>
          <a:ea typeface="ＭＳ Ｐゴシック" pitchFamily="-65" charset="-128"/>
          <a:cs typeface="ＭＳ Ｐゴシック" pitchFamily="-65" charset="-128"/>
        </a:defRPr>
      </a:lvl2pPr>
      <a:lvl3pPr algn="l" defTabSz="508000" rtl="0" eaLnBrk="0" fontAlgn="base" hangingPunct="0">
        <a:spcBef>
          <a:spcPct val="0"/>
        </a:spcBef>
        <a:spcAft>
          <a:spcPct val="0"/>
        </a:spcAft>
        <a:defRPr sz="3200" b="1">
          <a:solidFill>
            <a:srgbClr val="595959"/>
          </a:solidFill>
          <a:latin typeface="Arial" charset="0"/>
          <a:ea typeface="ＭＳ Ｐゴシック" pitchFamily="-65" charset="-128"/>
          <a:cs typeface="ＭＳ Ｐゴシック" pitchFamily="-65" charset="-128"/>
        </a:defRPr>
      </a:lvl3pPr>
      <a:lvl4pPr algn="l" defTabSz="508000" rtl="0" eaLnBrk="0" fontAlgn="base" hangingPunct="0">
        <a:spcBef>
          <a:spcPct val="0"/>
        </a:spcBef>
        <a:spcAft>
          <a:spcPct val="0"/>
        </a:spcAft>
        <a:defRPr sz="3200" b="1">
          <a:solidFill>
            <a:srgbClr val="595959"/>
          </a:solidFill>
          <a:latin typeface="Arial" charset="0"/>
          <a:ea typeface="ＭＳ Ｐゴシック" pitchFamily="-65" charset="-128"/>
          <a:cs typeface="ＭＳ Ｐゴシック" pitchFamily="-65" charset="-128"/>
        </a:defRPr>
      </a:lvl4pPr>
      <a:lvl5pPr algn="l" defTabSz="508000" rtl="0" eaLnBrk="0" fontAlgn="base" hangingPunct="0">
        <a:spcBef>
          <a:spcPct val="0"/>
        </a:spcBef>
        <a:spcAft>
          <a:spcPct val="0"/>
        </a:spcAft>
        <a:defRPr sz="3200" b="1">
          <a:solidFill>
            <a:srgbClr val="595959"/>
          </a:solidFill>
          <a:latin typeface="Arial" charset="0"/>
          <a:ea typeface="ＭＳ Ｐゴシック" pitchFamily="-65" charset="-128"/>
          <a:cs typeface="ＭＳ Ｐゴシック" pitchFamily="-65" charset="-128"/>
        </a:defRPr>
      </a:lvl5pPr>
      <a:lvl6pPr marL="457200" algn="l" defTabSz="508000" rtl="0" fontAlgn="base">
        <a:spcBef>
          <a:spcPct val="0"/>
        </a:spcBef>
        <a:spcAft>
          <a:spcPct val="0"/>
        </a:spcAft>
        <a:defRPr sz="4000" b="1">
          <a:solidFill>
            <a:srgbClr val="EE2E53"/>
          </a:solidFill>
          <a:latin typeface="Calibri" pitchFamily="-65" charset="0"/>
          <a:ea typeface="ＭＳ Ｐゴシック" pitchFamily="-65" charset="-128"/>
          <a:cs typeface="ＭＳ Ｐゴシック" pitchFamily="-65" charset="-128"/>
        </a:defRPr>
      </a:lvl6pPr>
      <a:lvl7pPr marL="914400" algn="l" defTabSz="508000" rtl="0" fontAlgn="base">
        <a:spcBef>
          <a:spcPct val="0"/>
        </a:spcBef>
        <a:spcAft>
          <a:spcPct val="0"/>
        </a:spcAft>
        <a:defRPr sz="4000" b="1">
          <a:solidFill>
            <a:srgbClr val="EE2E53"/>
          </a:solidFill>
          <a:latin typeface="Calibri" pitchFamily="-65" charset="0"/>
          <a:ea typeface="ＭＳ Ｐゴシック" pitchFamily="-65" charset="-128"/>
          <a:cs typeface="ＭＳ Ｐゴシック" pitchFamily="-65" charset="-128"/>
        </a:defRPr>
      </a:lvl7pPr>
      <a:lvl8pPr marL="1371600" algn="l" defTabSz="508000" rtl="0" fontAlgn="base">
        <a:spcBef>
          <a:spcPct val="0"/>
        </a:spcBef>
        <a:spcAft>
          <a:spcPct val="0"/>
        </a:spcAft>
        <a:defRPr sz="4000" b="1">
          <a:solidFill>
            <a:srgbClr val="EE2E53"/>
          </a:solidFill>
          <a:latin typeface="Calibri" pitchFamily="-65" charset="0"/>
          <a:ea typeface="ＭＳ Ｐゴシック" pitchFamily="-65" charset="-128"/>
          <a:cs typeface="ＭＳ Ｐゴシック" pitchFamily="-65" charset="-128"/>
        </a:defRPr>
      </a:lvl8pPr>
      <a:lvl9pPr marL="1828800" algn="l" defTabSz="508000" rtl="0" fontAlgn="base">
        <a:spcBef>
          <a:spcPct val="0"/>
        </a:spcBef>
        <a:spcAft>
          <a:spcPct val="0"/>
        </a:spcAft>
        <a:defRPr sz="4000" b="1">
          <a:solidFill>
            <a:srgbClr val="EE2E53"/>
          </a:solidFill>
          <a:latin typeface="Calibri" pitchFamily="-65" charset="0"/>
          <a:ea typeface="ＭＳ Ｐゴシック" pitchFamily="-65" charset="-128"/>
          <a:cs typeface="ＭＳ Ｐゴシック" pitchFamily="-65" charset="-128"/>
        </a:defRPr>
      </a:lvl9pPr>
    </p:titleStyle>
    <p:bodyStyle>
      <a:lvl1pPr marL="381000" indent="-381000" algn="l" defTabSz="5080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Arial"/>
        </a:defRPr>
      </a:lvl1pPr>
      <a:lvl2pPr marL="827088" indent="-317500" algn="l" defTabSz="5080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Arial"/>
        </a:defRPr>
      </a:lvl2pPr>
      <a:lvl3pPr marL="1273175" indent="-254000" algn="l" defTabSz="508000" rtl="0" eaLnBrk="0" fontAlgn="base" hangingPunct="0">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782763"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4pPr>
      <a:lvl5pPr marL="2292350"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p6zval3" TargetMode="External"/><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jsullivan@uua.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 Workshop Series</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r>
              <a:rPr lang="en-US" i="1" dirty="0" smtClean="0">
                <a:latin typeface="Arial" charset="0"/>
                <a:ea typeface="ＭＳ Ｐゴシック" charset="0"/>
              </a:rPr>
              <a:t>Living your Purpose I: Core Values and Mission</a:t>
            </a:r>
          </a:p>
          <a:p>
            <a:pPr marL="0" indent="0">
              <a:buNone/>
            </a:pPr>
            <a:r>
              <a:rPr lang="en-US" i="1" dirty="0">
                <a:solidFill>
                  <a:srgbClr val="FF6600"/>
                </a:solidFill>
                <a:latin typeface="Arial" charset="0"/>
                <a:ea typeface="ＭＳ Ｐゴシック" charset="0"/>
              </a:rPr>
              <a:t> </a:t>
            </a:r>
            <a:r>
              <a:rPr lang="en-US" i="1" dirty="0" smtClean="0">
                <a:solidFill>
                  <a:srgbClr val="FF6600"/>
                </a:solidFill>
                <a:latin typeface="Arial" charset="0"/>
                <a:ea typeface="ＭＳ Ｐゴシック" charset="0"/>
              </a:rPr>
              <a:t>  </a:t>
            </a:r>
            <a:r>
              <a:rPr lang="en-US" b="1" i="1" dirty="0" smtClean="0">
                <a:solidFill>
                  <a:srgbClr val="FF6600"/>
                </a:solidFill>
                <a:latin typeface="Arial" charset="0"/>
                <a:ea typeface="ＭＳ Ｐゴシック" charset="0"/>
              </a:rPr>
              <a:t>Thursday, June 26, 2014 10:15 – 11:30</a:t>
            </a:r>
          </a:p>
          <a:p>
            <a:pPr marL="0" indent="0">
              <a:buNone/>
            </a:pPr>
            <a:endParaRPr lang="en-US" b="1" i="1" dirty="0" smtClean="0">
              <a:solidFill>
                <a:srgbClr val="FF6600"/>
              </a:solidFill>
              <a:latin typeface="Arial" charset="0"/>
              <a:ea typeface="ＭＳ Ｐゴシック" charset="0"/>
            </a:endParaRPr>
          </a:p>
          <a:p>
            <a:pPr marL="0" indent="0">
              <a:buNone/>
            </a:pPr>
            <a:r>
              <a:rPr lang="en-US" i="1" dirty="0" smtClean="0">
                <a:solidFill>
                  <a:schemeClr val="tx1"/>
                </a:solidFill>
                <a:latin typeface="Arial" charset="0"/>
                <a:ea typeface="ＭＳ Ｐゴシック" charset="0"/>
              </a:rPr>
              <a:t>Living Your Purpose II: Aspirational Values and Vision</a:t>
            </a:r>
          </a:p>
          <a:p>
            <a:pPr marL="0" indent="0">
              <a:buNone/>
            </a:pPr>
            <a:r>
              <a:rPr lang="en-US" i="1" dirty="0">
                <a:solidFill>
                  <a:srgbClr val="FF6600"/>
                </a:solidFill>
                <a:latin typeface="Arial" charset="0"/>
                <a:ea typeface="ＭＳ Ｐゴシック" charset="0"/>
              </a:rPr>
              <a:t> </a:t>
            </a:r>
            <a:r>
              <a:rPr lang="en-US" i="1" dirty="0" smtClean="0">
                <a:solidFill>
                  <a:srgbClr val="FF6600"/>
                </a:solidFill>
                <a:latin typeface="Arial" charset="0"/>
                <a:ea typeface="ＭＳ Ｐゴシック" charset="0"/>
              </a:rPr>
              <a:t>  </a:t>
            </a:r>
            <a:r>
              <a:rPr lang="en-US" b="1" i="1" dirty="0" smtClean="0">
                <a:solidFill>
                  <a:srgbClr val="FF6600"/>
                </a:solidFill>
                <a:latin typeface="Arial" charset="0"/>
                <a:ea typeface="ＭＳ Ｐゴシック" charset="0"/>
              </a:rPr>
              <a:t>Thursday, June 26, 2014 2:15 – 3:30</a:t>
            </a:r>
          </a:p>
          <a:p>
            <a:pPr marL="0" indent="0">
              <a:buNone/>
            </a:pPr>
            <a:endParaRPr lang="en-US" b="1" i="1" dirty="0" smtClean="0">
              <a:solidFill>
                <a:srgbClr val="FF6600"/>
              </a:solidFill>
              <a:latin typeface="Arial" charset="0"/>
              <a:ea typeface="ＭＳ Ｐゴシック" charset="0"/>
            </a:endParaRPr>
          </a:p>
          <a:p>
            <a:pPr marL="0" indent="0">
              <a:buNone/>
            </a:pPr>
            <a:r>
              <a:rPr lang="en-US" i="1" dirty="0" smtClean="0">
                <a:solidFill>
                  <a:srgbClr val="000000"/>
                </a:solidFill>
                <a:latin typeface="Arial" charset="0"/>
                <a:ea typeface="ＭＳ Ｐゴシック" charset="0"/>
              </a:rPr>
              <a:t>Living Your Purpose III: Making It Stick</a:t>
            </a:r>
          </a:p>
          <a:p>
            <a:pPr marL="0" indent="0">
              <a:buNone/>
            </a:pPr>
            <a:r>
              <a:rPr lang="en-US" i="1" dirty="0">
                <a:solidFill>
                  <a:srgbClr val="FF6600"/>
                </a:solidFill>
                <a:latin typeface="Arial" charset="0"/>
                <a:ea typeface="ＭＳ Ｐゴシック" charset="0"/>
              </a:rPr>
              <a:t> </a:t>
            </a:r>
            <a:r>
              <a:rPr lang="en-US" i="1" dirty="0" smtClean="0">
                <a:solidFill>
                  <a:srgbClr val="FF6600"/>
                </a:solidFill>
                <a:latin typeface="Arial" charset="0"/>
                <a:ea typeface="ＭＳ Ｐゴシック" charset="0"/>
              </a:rPr>
              <a:t>  </a:t>
            </a:r>
            <a:r>
              <a:rPr lang="en-US" b="1" i="1" dirty="0" smtClean="0">
                <a:solidFill>
                  <a:srgbClr val="FF6600"/>
                </a:solidFill>
                <a:latin typeface="Arial" charset="0"/>
                <a:ea typeface="ＭＳ Ｐゴシック" charset="0"/>
              </a:rPr>
              <a:t> Friday, June 27, 2014 10:15 – 11:30</a:t>
            </a:r>
            <a:endParaRPr lang="en-US" b="1" i="1" dirty="0">
              <a:solidFill>
                <a:srgbClr val="FF6600"/>
              </a:solidFill>
              <a:latin typeface="Arial" charset="0"/>
              <a:ea typeface="ＭＳ Ｐゴシック" charset="0"/>
            </a:endParaRPr>
          </a:p>
        </p:txBody>
      </p:sp>
    </p:spTree>
    <p:extLst>
      <p:ext uri="{BB962C8B-B14F-4D97-AF65-F5344CB8AC3E}">
        <p14:creationId xmlns:p14="http://schemas.microsoft.com/office/powerpoint/2010/main" val="25784662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5" name="Content Placeholder 2"/>
          <p:cNvSpPr txBox="1">
            <a:spLocks/>
          </p:cNvSpPr>
          <p:nvPr/>
        </p:nvSpPr>
        <p:spPr bwMode="auto">
          <a:xfrm>
            <a:off x="1185333" y="1829858"/>
            <a:ext cx="8369831"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381000" indent="-381000" algn="l" defTabSz="5080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Arial"/>
              </a:defRPr>
            </a:lvl1pPr>
            <a:lvl2pPr marL="827088" indent="-317500" algn="l" defTabSz="5080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Arial"/>
              </a:defRPr>
            </a:lvl2pPr>
            <a:lvl3pPr marL="1273175" indent="-254000" algn="l" defTabSz="508000" rtl="0" eaLnBrk="0" fontAlgn="base" hangingPunct="0">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782763"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4pPr>
            <a:lvl5pPr marL="2292350"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Arial" charset="0"/>
              <a:buNone/>
            </a:pPr>
            <a:r>
              <a:rPr lang="en-US" dirty="0" smtClean="0">
                <a:latin typeface="Arial" charset="0"/>
                <a:ea typeface="ＭＳ Ｐゴシック" charset="0"/>
              </a:rPr>
              <a:t>Readiness -- </a:t>
            </a:r>
            <a:r>
              <a:rPr lang="en-US" sz="2200" i="1" dirty="0" smtClean="0">
                <a:latin typeface="Arial" charset="0"/>
                <a:ea typeface="ＭＳ Ｐゴシック" charset="0"/>
              </a:rPr>
              <a:t>Case Study: UU Congregation of Binghamton, NY</a:t>
            </a:r>
          </a:p>
          <a:p>
            <a:pPr marL="0" indent="0">
              <a:buFont typeface="Arial" charset="0"/>
              <a:buNone/>
            </a:pPr>
            <a:endParaRPr lang="en-US" i="1" dirty="0" smtClean="0">
              <a:latin typeface="Arial" charset="0"/>
              <a:ea typeface="ＭＳ Ｐゴシック" charset="0"/>
            </a:endParaRPr>
          </a:p>
          <a:p>
            <a:pPr marL="446088" lvl="1" indent="0">
              <a:buFont typeface="Arial" charset="0"/>
              <a:buNone/>
            </a:pPr>
            <a:r>
              <a:rPr lang="en-US" dirty="0" smtClean="0">
                <a:latin typeface="Arial" charset="0"/>
                <a:ea typeface="ＭＳ Ｐゴシック" charset="0"/>
              </a:rPr>
              <a:t>UUCB conditions or circumstances before this work:</a:t>
            </a:r>
          </a:p>
          <a:p>
            <a:pPr marL="1235075" lvl="2" indent="-342900"/>
            <a:r>
              <a:rPr lang="en-US" sz="2000" i="1" dirty="0" smtClean="0">
                <a:latin typeface="Arial" charset="0"/>
                <a:ea typeface="ＭＳ Ｐゴシック" charset="0"/>
              </a:rPr>
              <a:t>Membership stagnant </a:t>
            </a:r>
          </a:p>
          <a:p>
            <a:pPr marL="1235075" lvl="2" indent="-342900"/>
            <a:r>
              <a:rPr lang="en-US" sz="2000" i="1" dirty="0" smtClean="0">
                <a:latin typeface="Arial" charset="0"/>
                <a:ea typeface="ＭＳ Ｐゴシック" charset="0"/>
              </a:rPr>
              <a:t>Stuck in Pastoral to Program transition:</a:t>
            </a:r>
          </a:p>
          <a:p>
            <a:pPr marL="1744663" lvl="3" indent="-342900"/>
            <a:r>
              <a:rPr lang="en-US" sz="1800" i="1" dirty="0">
                <a:latin typeface="Arial" charset="0"/>
                <a:ea typeface="ＭＳ Ｐゴシック" charset="0"/>
              </a:rPr>
              <a:t>U</a:t>
            </a:r>
            <a:r>
              <a:rPr lang="en-US" sz="1800" i="1" dirty="0" smtClean="0">
                <a:latin typeface="Arial" charset="0"/>
                <a:ea typeface="ＭＳ Ｐゴシック" charset="0"/>
              </a:rPr>
              <a:t>nclear leadership roles</a:t>
            </a:r>
          </a:p>
          <a:p>
            <a:pPr marL="1744663" lvl="3" indent="-342900"/>
            <a:r>
              <a:rPr lang="en-US" sz="1800" i="1" dirty="0" smtClean="0">
                <a:latin typeface="Arial" charset="0"/>
                <a:ea typeface="ＭＳ Ｐゴシック" charset="0"/>
              </a:rPr>
              <a:t>Program Council without clear purpose</a:t>
            </a:r>
          </a:p>
          <a:p>
            <a:pPr marL="1744663" lvl="3" indent="-342900"/>
            <a:r>
              <a:rPr lang="en-US" sz="1800" i="1" dirty="0" smtClean="0">
                <a:latin typeface="Arial" charset="0"/>
                <a:ea typeface="ＭＳ Ｐゴシック" charset="0"/>
              </a:rPr>
              <a:t>Programs/committees operating in silos</a:t>
            </a:r>
          </a:p>
          <a:p>
            <a:pPr marL="1235075" lvl="2" indent="-342900"/>
            <a:r>
              <a:rPr lang="en-US" i="1" dirty="0" smtClean="0">
                <a:latin typeface="Arial" charset="0"/>
                <a:ea typeface="ＭＳ Ｐゴシック" charset="0"/>
              </a:rPr>
              <a:t>Existing old mission offered no guidance</a:t>
            </a:r>
          </a:p>
          <a:p>
            <a:pPr marL="0" indent="0">
              <a:buFont typeface="Arial" charset="0"/>
              <a:buNone/>
            </a:pPr>
            <a:endParaRPr lang="en-US" i="1" dirty="0" smtClean="0">
              <a:latin typeface="Arial" charset="0"/>
              <a:ea typeface="ＭＳ Ｐゴシック" charset="0"/>
            </a:endParaRPr>
          </a:p>
          <a:p>
            <a:pPr marL="0" indent="0">
              <a:buFont typeface="Arial" charset="0"/>
              <a:buNone/>
            </a:pPr>
            <a:endParaRPr lang="en-US" dirty="0" smtClean="0">
              <a:latin typeface="Arial" charset="0"/>
              <a:ea typeface="ＭＳ Ｐゴシック" charset="0"/>
            </a:endParaRPr>
          </a:p>
          <a:p>
            <a:pPr marL="0" indent="0">
              <a:buFont typeface="Arial" charset="0"/>
              <a:buNone/>
            </a:pPr>
            <a:endParaRPr lang="en-US" i="1" dirty="0" smtClean="0">
              <a:latin typeface="Arial" charset="0"/>
              <a:ea typeface="ＭＳ Ｐゴシック" charset="0"/>
            </a:endParaRPr>
          </a:p>
          <a:p>
            <a:pPr marL="0" indent="0" algn="ctr">
              <a:buFont typeface="Arial" charset="0"/>
              <a:buNone/>
            </a:pPr>
            <a:endParaRPr lang="en-US" i="1" dirty="0" smtClean="0">
              <a:latin typeface="Arial" charset="0"/>
              <a:ea typeface="ＭＳ Ｐゴシック" charset="0"/>
            </a:endParaRPr>
          </a:p>
          <a:p>
            <a:pPr lvl="2"/>
            <a:endParaRPr lang="en-US" i="1" dirty="0" smtClean="0">
              <a:latin typeface="Arial" charset="0"/>
              <a:ea typeface="ＭＳ Ｐゴシック" charset="0"/>
            </a:endParaRPr>
          </a:p>
          <a:p>
            <a:pPr marL="0" indent="0" algn="ctr">
              <a:buFont typeface="Arial" charset="0"/>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3136952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185333" y="1812925"/>
            <a:ext cx="8369831" cy="4740275"/>
          </a:xfrm>
        </p:spPr>
        <p:txBody>
          <a:bodyPr/>
          <a:lstStyle/>
          <a:p>
            <a:pPr marL="0" indent="0">
              <a:buNone/>
            </a:pPr>
            <a:r>
              <a:rPr lang="en-US" dirty="0" smtClean="0">
                <a:latin typeface="Arial" charset="0"/>
                <a:ea typeface="ＭＳ Ｐゴシック" charset="0"/>
              </a:rPr>
              <a:t>Readiness -- </a:t>
            </a:r>
            <a:r>
              <a:rPr lang="en-US" sz="2200" i="1" dirty="0" smtClean="0">
                <a:latin typeface="Arial" charset="0"/>
                <a:ea typeface="ＭＳ Ｐゴシック" charset="0"/>
              </a:rPr>
              <a:t>Case Study: UU Congregation of Binghamton, NY</a:t>
            </a:r>
          </a:p>
          <a:p>
            <a:pPr marL="446088" lvl="1" indent="0">
              <a:buNone/>
            </a:pPr>
            <a:endParaRPr lang="en-US" sz="2400" dirty="0" smtClean="0">
              <a:latin typeface="Arial" charset="0"/>
              <a:ea typeface="ＭＳ Ｐゴシック" charset="0"/>
            </a:endParaRPr>
          </a:p>
          <a:p>
            <a:pPr marL="446088" lvl="1" indent="0">
              <a:buNone/>
            </a:pPr>
            <a:r>
              <a:rPr lang="en-US" dirty="0" smtClean="0">
                <a:latin typeface="Arial" charset="0"/>
                <a:ea typeface="ＭＳ Ｐゴシック" charset="0"/>
              </a:rPr>
              <a:t>UUCB Leadership awareness &amp; preparation:</a:t>
            </a:r>
          </a:p>
          <a:p>
            <a:pPr marL="1235075" lvl="2" indent="-342900"/>
            <a:r>
              <a:rPr lang="en-US" sz="2000" i="1" dirty="0" smtClean="0">
                <a:latin typeface="Arial" charset="0"/>
                <a:ea typeface="ＭＳ Ｐゴシック" charset="0"/>
              </a:rPr>
              <a:t>Recognized difficult pastoral to program size transition</a:t>
            </a:r>
          </a:p>
          <a:p>
            <a:pPr marL="1235075" lvl="2" indent="-342900"/>
            <a:r>
              <a:rPr lang="en-US" sz="2000" i="1" dirty="0" smtClean="0">
                <a:latin typeface="Arial" charset="0"/>
                <a:ea typeface="ＭＳ Ｐゴシック" charset="0"/>
              </a:rPr>
              <a:t>Significant lay leadership development</a:t>
            </a:r>
          </a:p>
          <a:p>
            <a:pPr marL="1235075" lvl="2" indent="-342900"/>
            <a:r>
              <a:rPr lang="en-US" sz="2000" i="1" dirty="0" smtClean="0">
                <a:latin typeface="Arial" charset="0"/>
                <a:ea typeface="ＭＳ Ｐゴシック" charset="0"/>
              </a:rPr>
              <a:t>Strong program staff &amp; lay leadership relationships</a:t>
            </a:r>
          </a:p>
          <a:p>
            <a:pPr marL="1235075" lvl="2" indent="-342900"/>
            <a:r>
              <a:rPr lang="en-US" sz="2000" i="1" dirty="0" smtClean="0">
                <a:latin typeface="Arial" charset="0"/>
                <a:ea typeface="ＭＳ Ｐゴシック" charset="0"/>
              </a:rPr>
              <a:t>Broadened the circle of leadership awareness &amp; preparation</a:t>
            </a:r>
          </a:p>
          <a:p>
            <a:pPr marL="1235075" lvl="2" indent="-342900"/>
            <a:r>
              <a:rPr lang="en-US" sz="2000" i="1" dirty="0" smtClean="0">
                <a:latin typeface="Arial" charset="0"/>
                <a:ea typeface="ＭＳ Ｐゴシック" charset="0"/>
              </a:rPr>
              <a:t>Worked closely with UUA/Regional staff:</a:t>
            </a:r>
          </a:p>
          <a:p>
            <a:pPr marL="1744663" lvl="3" indent="-342900"/>
            <a:r>
              <a:rPr lang="en-US" sz="1800" i="1" dirty="0" smtClean="0">
                <a:latin typeface="Arial" charset="0"/>
                <a:ea typeface="ＭＳ Ｐゴシック" charset="0"/>
              </a:rPr>
              <a:t>Gained “balcony” view of our condition &amp; circumstances</a:t>
            </a:r>
          </a:p>
          <a:p>
            <a:pPr marL="1744663" lvl="3" indent="-342900"/>
            <a:r>
              <a:rPr lang="en-US" sz="1800" i="1" dirty="0" smtClean="0">
                <a:latin typeface="Arial" charset="0"/>
                <a:ea typeface="ＭＳ Ｐゴシック" charset="0"/>
              </a:rPr>
              <a:t>Helped establish growth plan</a:t>
            </a:r>
            <a:endParaRPr lang="en-US" i="1" dirty="0" smtClean="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i="1" dirty="0" smtClean="0">
              <a:latin typeface="Arial" charset="0"/>
              <a:ea typeface="ＭＳ Ｐゴシック" charset="0"/>
            </a:endParaRPr>
          </a:p>
          <a:p>
            <a:pPr marL="0" indent="0" algn="ctr">
              <a:buNone/>
            </a:pPr>
            <a:endParaRPr lang="en-US" i="1" dirty="0" smtClean="0">
              <a:latin typeface="Arial" charset="0"/>
              <a:ea typeface="ＭＳ Ｐゴシック" charset="0"/>
            </a:endParaRPr>
          </a:p>
          <a:p>
            <a:pPr lvl="2"/>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2648575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r>
              <a:rPr lang="en-US" i="1" dirty="0" smtClean="0">
                <a:solidFill>
                  <a:srgbClr val="EE2E53"/>
                </a:solidFill>
                <a:latin typeface="Arial" charset="0"/>
                <a:ea typeface="ＭＳ Ｐゴシック" charset="0"/>
              </a:rPr>
              <a:t>We assume grounding of this work</a:t>
            </a:r>
          </a:p>
          <a:p>
            <a:endParaRPr lang="en-US" dirty="0">
              <a:latin typeface="Arial" charset="0"/>
              <a:ea typeface="ＭＳ Ｐゴシック" charset="0"/>
            </a:endParaRPr>
          </a:p>
          <a:p>
            <a:pPr marL="0" indent="0" algn="ctr">
              <a:buNone/>
            </a:pPr>
            <a:r>
              <a:rPr lang="en-US" dirty="0" smtClean="0">
                <a:latin typeface="Arial" charset="0"/>
                <a:ea typeface="ＭＳ Ｐゴシック" charset="0"/>
              </a:rPr>
              <a:t>Where do we ground this work?</a:t>
            </a:r>
          </a:p>
          <a:p>
            <a:pPr marL="0" indent="0" algn="ctr">
              <a:buNone/>
            </a:pPr>
            <a:r>
              <a:rPr lang="en-US" dirty="0" smtClean="0">
                <a:latin typeface="Arial" charset="0"/>
                <a:ea typeface="ＭＳ Ｐゴシック" charset="0"/>
              </a:rPr>
              <a:t>What informs &amp; guides it?</a:t>
            </a:r>
          </a:p>
          <a:p>
            <a:pPr marL="0" indent="0" algn="ctr">
              <a:buNone/>
            </a:pPr>
            <a:endParaRPr lang="en-US" dirty="0">
              <a:latin typeface="Arial" charset="0"/>
              <a:ea typeface="ＭＳ Ｐゴシック" charset="0"/>
            </a:endParaRPr>
          </a:p>
          <a:p>
            <a:pPr marL="446088" lvl="1" indent="0">
              <a:buNone/>
            </a:pPr>
            <a:r>
              <a:rPr lang="en-US" i="1" dirty="0">
                <a:latin typeface="Arial" charset="0"/>
                <a:ea typeface="ＭＳ Ｐゴシック" charset="0"/>
              </a:rPr>
              <a:t>Our UU theology &amp; faith tradition</a:t>
            </a:r>
          </a:p>
          <a:p>
            <a:pPr marL="446088" lvl="1" indent="0">
              <a:buNone/>
            </a:pPr>
            <a:endParaRPr lang="en-US" i="1" dirty="0" smtClean="0">
              <a:latin typeface="Arial" charset="0"/>
              <a:ea typeface="ＭＳ Ｐゴシック" charset="0"/>
            </a:endParaRPr>
          </a:p>
          <a:p>
            <a:pPr marL="446088" lvl="1" indent="0">
              <a:buNone/>
            </a:pPr>
            <a:r>
              <a:rPr lang="en-US" i="1" dirty="0" smtClean="0">
                <a:latin typeface="Arial" charset="0"/>
                <a:ea typeface="ＭＳ Ｐゴシック" charset="0"/>
              </a:rPr>
              <a:t>Personal experience</a:t>
            </a:r>
          </a:p>
          <a:p>
            <a:pPr marL="446088" lvl="1" indent="0">
              <a:buNone/>
            </a:pPr>
            <a:endParaRPr lang="en-US" i="1" dirty="0">
              <a:latin typeface="Arial" charset="0"/>
              <a:ea typeface="ＭＳ Ｐゴシック" charset="0"/>
            </a:endParaRPr>
          </a:p>
          <a:p>
            <a:pPr marL="446088" lvl="1" indent="0">
              <a:buNone/>
            </a:pPr>
            <a:r>
              <a:rPr lang="en-US" i="1" dirty="0" smtClean="0">
                <a:latin typeface="Arial" charset="0"/>
                <a:ea typeface="ＭＳ Ｐゴシック" charset="0"/>
              </a:rPr>
              <a:t>Our contexts of place &amp; time</a:t>
            </a:r>
          </a:p>
          <a:p>
            <a:pPr marL="0" indent="0" algn="ctr">
              <a:buNone/>
            </a:pPr>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395680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r>
              <a:rPr lang="en-US" i="1" dirty="0" smtClean="0">
                <a:solidFill>
                  <a:srgbClr val="EE2E53"/>
                </a:solidFill>
                <a:latin typeface="Arial" charset="0"/>
                <a:ea typeface="ＭＳ Ｐゴシック" charset="0"/>
              </a:rPr>
              <a:t>We assume intentional connection of process to product</a:t>
            </a:r>
          </a:p>
          <a:p>
            <a:endParaRPr lang="en-US" sz="2000" dirty="0">
              <a:latin typeface="Arial" charset="0"/>
              <a:ea typeface="ＭＳ Ｐゴシック" charset="0"/>
            </a:endParaRPr>
          </a:p>
          <a:p>
            <a:pPr marL="0" indent="0" algn="ctr">
              <a:buNone/>
            </a:pPr>
            <a:r>
              <a:rPr lang="en-US" dirty="0" smtClean="0">
                <a:latin typeface="Arial" charset="0"/>
                <a:ea typeface="ＭＳ Ｐゴシック" charset="0"/>
              </a:rPr>
              <a:t>How can the process inform the product?</a:t>
            </a:r>
          </a:p>
          <a:p>
            <a:pPr marL="0" indent="0" algn="ctr">
              <a:buNone/>
            </a:pPr>
            <a:endParaRPr lang="en-US" sz="2000" dirty="0">
              <a:latin typeface="Arial" charset="0"/>
              <a:ea typeface="ＭＳ Ｐゴシック" charset="0"/>
            </a:endParaRPr>
          </a:p>
          <a:p>
            <a:pPr marL="446088" lvl="1" indent="0">
              <a:buNone/>
            </a:pPr>
            <a:r>
              <a:rPr lang="en-US" i="1" dirty="0" smtClean="0">
                <a:latin typeface="Arial" charset="0"/>
                <a:ea typeface="ＭＳ Ｐゴシック" charset="0"/>
              </a:rPr>
              <a:t>The process as an embodiment of the product:</a:t>
            </a:r>
          </a:p>
          <a:p>
            <a:pPr marL="0" indent="0">
              <a:buNone/>
            </a:pPr>
            <a:endParaRPr lang="en-US" sz="1200" i="1" dirty="0" smtClean="0">
              <a:latin typeface="Arial" charset="0"/>
              <a:ea typeface="ＭＳ Ｐゴシック" charset="0"/>
            </a:endParaRPr>
          </a:p>
          <a:p>
            <a:pPr lvl="2"/>
            <a:r>
              <a:rPr lang="en-US" sz="2000" i="1" dirty="0" smtClean="0">
                <a:latin typeface="Arial" charset="0"/>
                <a:ea typeface="ＭＳ Ｐゴシック" charset="0"/>
              </a:rPr>
              <a:t>Spiritual practices of leadership</a:t>
            </a:r>
          </a:p>
          <a:p>
            <a:pPr lvl="2"/>
            <a:r>
              <a:rPr lang="en-US" sz="2000" i="1" dirty="0" smtClean="0">
                <a:latin typeface="Arial" charset="0"/>
                <a:ea typeface="ＭＳ Ｐゴシック" charset="0"/>
              </a:rPr>
              <a:t>Stories – past &amp; future</a:t>
            </a:r>
          </a:p>
          <a:p>
            <a:pPr lvl="2"/>
            <a:r>
              <a:rPr lang="en-US" sz="2000" i="1" dirty="0" smtClean="0">
                <a:latin typeface="Arial" charset="0"/>
                <a:ea typeface="ＭＳ Ｐゴシック" charset="0"/>
              </a:rPr>
              <a:t>The art of listening &amp; speaking from the heart</a:t>
            </a:r>
          </a:p>
          <a:p>
            <a:pPr lvl="2"/>
            <a:r>
              <a:rPr lang="en-US" sz="2000" i="1" dirty="0" smtClean="0">
                <a:latin typeface="Arial" charset="0"/>
                <a:ea typeface="ＭＳ Ｐゴシック" charset="0"/>
              </a:rPr>
              <a:t>Reflects &amp; helps define a congregation’s DNA</a:t>
            </a:r>
          </a:p>
          <a:p>
            <a:pPr lvl="2"/>
            <a:endParaRPr lang="en-US" i="1" dirty="0" smtClean="0">
              <a:latin typeface="Arial" charset="0"/>
              <a:ea typeface="ＭＳ Ｐゴシック" charset="0"/>
            </a:endParaRPr>
          </a:p>
          <a:p>
            <a:pPr lvl="2"/>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999887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270000" y="1812925"/>
            <a:ext cx="8285164" cy="4740275"/>
          </a:xfrm>
        </p:spPr>
        <p:txBody>
          <a:bodyPr/>
          <a:lstStyle/>
          <a:p>
            <a:pPr marL="0" indent="0">
              <a:buNone/>
            </a:pPr>
            <a:r>
              <a:rPr lang="en-US" i="1" dirty="0" smtClean="0">
                <a:solidFill>
                  <a:srgbClr val="EE2E53"/>
                </a:solidFill>
                <a:latin typeface="Arial" charset="0"/>
                <a:ea typeface="ＭＳ Ｐゴシック" charset="0"/>
              </a:rPr>
              <a:t>We assume certain overarching purposes for UU congregations</a:t>
            </a:r>
          </a:p>
          <a:p>
            <a:pPr marL="0" indent="0" algn="ctr">
              <a:buNone/>
            </a:pPr>
            <a:endParaRPr lang="en-US" sz="2000" dirty="0" smtClean="0">
              <a:latin typeface="Arial" charset="0"/>
              <a:ea typeface="ＭＳ Ｐゴシック" charset="0"/>
            </a:endParaRPr>
          </a:p>
          <a:p>
            <a:pPr marL="0" indent="0" algn="ctr">
              <a:buNone/>
            </a:pPr>
            <a:r>
              <a:rPr lang="en-US" dirty="0" smtClean="0">
                <a:latin typeface="Arial" charset="0"/>
                <a:ea typeface="ＭＳ Ｐゴシック" charset="0"/>
              </a:rPr>
              <a:t>What is unique and what is shared among UU congregational missions?</a:t>
            </a:r>
          </a:p>
          <a:p>
            <a:pPr marL="0" indent="0" algn="ctr">
              <a:buNone/>
            </a:pPr>
            <a:endParaRPr lang="en-US" sz="1400" dirty="0">
              <a:latin typeface="Arial" charset="0"/>
              <a:ea typeface="ＭＳ Ｐゴシック" charset="0"/>
            </a:endParaRPr>
          </a:p>
          <a:p>
            <a:pPr marL="446088" lvl="1" indent="0">
              <a:buNone/>
            </a:pPr>
            <a:r>
              <a:rPr lang="en-US" i="1" dirty="0" smtClean="0">
                <a:latin typeface="Arial" charset="0"/>
                <a:ea typeface="ＭＳ Ｐゴシック" charset="0"/>
              </a:rPr>
              <a:t>Unique:</a:t>
            </a:r>
          </a:p>
          <a:p>
            <a:pPr lvl="1"/>
            <a:r>
              <a:rPr lang="en-US" sz="1800" i="1" dirty="0" smtClean="0">
                <a:latin typeface="Arial" charset="0"/>
                <a:ea typeface="ＭＳ Ｐゴシック" charset="0"/>
              </a:rPr>
              <a:t>Personal experiences &amp; gifts</a:t>
            </a:r>
          </a:p>
          <a:p>
            <a:pPr lvl="1"/>
            <a:r>
              <a:rPr lang="en-US" sz="1800" i="1" dirty="0" smtClean="0">
                <a:latin typeface="Arial" charset="0"/>
                <a:ea typeface="ＭＳ Ｐゴシック" charset="0"/>
              </a:rPr>
              <a:t>Local context</a:t>
            </a:r>
          </a:p>
          <a:p>
            <a:pPr lvl="1"/>
            <a:endParaRPr lang="en-US" sz="800" i="1" dirty="0">
              <a:latin typeface="Arial" charset="0"/>
              <a:ea typeface="ＭＳ Ｐゴシック" charset="0"/>
            </a:endParaRPr>
          </a:p>
          <a:p>
            <a:pPr marL="446088" lvl="1" indent="0">
              <a:buNone/>
            </a:pPr>
            <a:r>
              <a:rPr lang="en-US" i="1" dirty="0" smtClean="0">
                <a:latin typeface="Arial" charset="0"/>
                <a:ea typeface="ＭＳ Ｐゴシック" charset="0"/>
              </a:rPr>
              <a:t>Common:</a:t>
            </a:r>
          </a:p>
          <a:p>
            <a:pPr lvl="1"/>
            <a:r>
              <a:rPr lang="en-US" sz="1800" i="1" dirty="0" smtClean="0">
                <a:latin typeface="Arial" charset="0"/>
                <a:ea typeface="ＭＳ Ｐゴシック" charset="0"/>
              </a:rPr>
              <a:t>Teach the faith</a:t>
            </a:r>
          </a:p>
          <a:p>
            <a:pPr lvl="1"/>
            <a:r>
              <a:rPr lang="en-US" sz="1800" i="1" dirty="0" smtClean="0">
                <a:latin typeface="Arial" charset="0"/>
                <a:ea typeface="ＭＳ Ｐゴシック" charset="0"/>
              </a:rPr>
              <a:t>Change lives through living Unitarian Universalism</a:t>
            </a:r>
          </a:p>
          <a:p>
            <a:pPr marL="0" indent="0">
              <a:buNone/>
            </a:pPr>
            <a:endParaRPr lang="en-US" i="1" dirty="0" smtClean="0">
              <a:latin typeface="Arial" charset="0"/>
              <a:ea typeface="ＭＳ Ｐゴシック" charset="0"/>
            </a:endParaRPr>
          </a:p>
          <a:p>
            <a:pPr marL="0" indent="0" algn="ctr">
              <a:buNone/>
            </a:pPr>
            <a:endParaRPr lang="en-US" i="1" dirty="0" smtClean="0">
              <a:latin typeface="Arial" charset="0"/>
              <a:ea typeface="ＭＳ Ｐゴシック" charset="0"/>
            </a:endParaRPr>
          </a:p>
          <a:p>
            <a:pPr lvl="2"/>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119346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931334" y="1812925"/>
            <a:ext cx="8623830" cy="4740275"/>
          </a:xfrm>
        </p:spPr>
        <p:txBody>
          <a:bodyPr/>
          <a:lstStyle/>
          <a:p>
            <a:pPr marL="0" indent="0">
              <a:buNone/>
            </a:pPr>
            <a:r>
              <a:rPr lang="en-US" dirty="0" smtClean="0">
                <a:latin typeface="Arial" charset="0"/>
                <a:ea typeface="ＭＳ Ｐゴシック" charset="0"/>
              </a:rPr>
              <a:t>Naming our Assumptions</a:t>
            </a:r>
          </a:p>
          <a:p>
            <a:pPr marL="0" indent="0">
              <a:buNone/>
            </a:pPr>
            <a:endParaRPr lang="en-US" dirty="0" smtClean="0">
              <a:latin typeface="Arial" charset="0"/>
              <a:ea typeface="ＭＳ Ｐゴシック" charset="0"/>
            </a:endParaRPr>
          </a:p>
          <a:p>
            <a:pPr marL="446088" lvl="1" indent="0">
              <a:lnSpc>
                <a:spcPct val="150000"/>
              </a:lnSpc>
              <a:buNone/>
            </a:pPr>
            <a:r>
              <a:rPr lang="en-US" sz="2200" i="1" dirty="0">
                <a:latin typeface="Arial" charset="0"/>
                <a:ea typeface="ＭＳ Ｐゴシック" charset="0"/>
              </a:rPr>
              <a:t>We assume meaning &amp; </a:t>
            </a:r>
            <a:r>
              <a:rPr lang="en-US" sz="2200" i="1" dirty="0" smtClean="0">
                <a:latin typeface="Arial" charset="0"/>
                <a:ea typeface="ＭＳ Ｐゴシック" charset="0"/>
              </a:rPr>
              <a:t>connection</a:t>
            </a:r>
          </a:p>
          <a:p>
            <a:pPr marL="446088" lvl="1" indent="0">
              <a:lnSpc>
                <a:spcPct val="150000"/>
              </a:lnSpc>
              <a:buNone/>
            </a:pPr>
            <a:r>
              <a:rPr lang="en-US" sz="2200" i="1" dirty="0">
                <a:latin typeface="Arial" charset="0"/>
                <a:ea typeface="ＭＳ Ｐゴシック" charset="0"/>
              </a:rPr>
              <a:t>We assume accountability for this </a:t>
            </a:r>
            <a:r>
              <a:rPr lang="en-US" sz="2200" i="1" dirty="0" smtClean="0">
                <a:latin typeface="Arial" charset="0"/>
                <a:ea typeface="ＭＳ Ｐゴシック" charset="0"/>
              </a:rPr>
              <a:t>work</a:t>
            </a:r>
          </a:p>
          <a:p>
            <a:pPr marL="446088" lvl="1" indent="0">
              <a:lnSpc>
                <a:spcPct val="150000"/>
              </a:lnSpc>
              <a:buNone/>
            </a:pPr>
            <a:r>
              <a:rPr lang="en-US" sz="2200" i="1" dirty="0">
                <a:latin typeface="Arial" charset="0"/>
                <a:ea typeface="ＭＳ Ｐゴシック" charset="0"/>
              </a:rPr>
              <a:t>We assume readiness for this </a:t>
            </a:r>
            <a:r>
              <a:rPr lang="en-US" sz="2200" i="1" dirty="0" smtClean="0">
                <a:latin typeface="Arial" charset="0"/>
                <a:ea typeface="ＭＳ Ｐゴシック" charset="0"/>
              </a:rPr>
              <a:t>work</a:t>
            </a:r>
          </a:p>
          <a:p>
            <a:pPr marL="446088" lvl="1" indent="0">
              <a:lnSpc>
                <a:spcPct val="150000"/>
              </a:lnSpc>
              <a:buNone/>
            </a:pPr>
            <a:r>
              <a:rPr lang="en-US" sz="2200" i="1" dirty="0">
                <a:latin typeface="Arial" charset="0"/>
                <a:ea typeface="ＭＳ Ｐゴシック" charset="0"/>
              </a:rPr>
              <a:t>We assume grounding of this </a:t>
            </a:r>
            <a:r>
              <a:rPr lang="en-US" sz="2200" i="1" dirty="0" smtClean="0">
                <a:latin typeface="Arial" charset="0"/>
                <a:ea typeface="ＭＳ Ｐゴシック" charset="0"/>
              </a:rPr>
              <a:t>work</a:t>
            </a:r>
          </a:p>
          <a:p>
            <a:pPr marL="446088" lvl="1" indent="0">
              <a:lnSpc>
                <a:spcPct val="150000"/>
              </a:lnSpc>
              <a:buNone/>
            </a:pPr>
            <a:r>
              <a:rPr lang="en-US" sz="2200" i="1" dirty="0">
                <a:latin typeface="Arial" charset="0"/>
                <a:ea typeface="ＭＳ Ｐゴシック" charset="0"/>
              </a:rPr>
              <a:t>We assume intentional connection of process to </a:t>
            </a:r>
            <a:r>
              <a:rPr lang="en-US" sz="2200" i="1" dirty="0" smtClean="0">
                <a:latin typeface="Arial" charset="0"/>
                <a:ea typeface="ＭＳ Ｐゴシック" charset="0"/>
              </a:rPr>
              <a:t>product</a:t>
            </a:r>
          </a:p>
          <a:p>
            <a:pPr marL="446088" lvl="1" indent="0">
              <a:lnSpc>
                <a:spcPct val="150000"/>
              </a:lnSpc>
              <a:buNone/>
            </a:pPr>
            <a:r>
              <a:rPr lang="en-US" sz="2200" i="1" dirty="0">
                <a:latin typeface="Arial" charset="0"/>
                <a:ea typeface="ＭＳ Ｐゴシック" charset="0"/>
              </a:rPr>
              <a:t>We assume certain overarching purposes for UU congregations</a:t>
            </a:r>
          </a:p>
          <a:p>
            <a:pPr marL="0" indent="0">
              <a:buNone/>
            </a:pPr>
            <a:endParaRPr lang="en-US" i="1" dirty="0">
              <a:latin typeface="Arial" charset="0"/>
              <a:ea typeface="ＭＳ Ｐゴシック" charset="0"/>
            </a:endParaRPr>
          </a:p>
          <a:p>
            <a:pPr marL="0" indent="0">
              <a:buNone/>
            </a:pPr>
            <a:endParaRPr lang="en-US" i="1" dirty="0">
              <a:latin typeface="Arial" charset="0"/>
              <a:ea typeface="ＭＳ Ｐゴシック" charset="0"/>
            </a:endParaRPr>
          </a:p>
          <a:p>
            <a:pPr marL="0" indent="0">
              <a:buNone/>
            </a:pPr>
            <a:endParaRPr lang="en-US" i="1" dirty="0">
              <a:latin typeface="Arial" charset="0"/>
              <a:ea typeface="ＭＳ Ｐゴシック" charset="0"/>
            </a:endParaRPr>
          </a:p>
          <a:p>
            <a:pPr marL="0" indent="0">
              <a:buNone/>
            </a:pPr>
            <a:endParaRPr lang="en-US" i="1" dirty="0">
              <a:latin typeface="Arial" charset="0"/>
              <a:ea typeface="ＭＳ Ｐゴシック" charset="0"/>
            </a:endParaRPr>
          </a:p>
          <a:p>
            <a:pPr marL="0" indent="0">
              <a:buNone/>
            </a:pPr>
            <a:endParaRPr lang="en-US" i="1" dirty="0">
              <a:latin typeface="Arial" charset="0"/>
              <a:ea typeface="ＭＳ Ｐゴシック" charset="0"/>
            </a:endParaRPr>
          </a:p>
          <a:p>
            <a:pPr marL="0" indent="0">
              <a:buNone/>
            </a:pPr>
            <a:endParaRPr lang="en-US" dirty="0" smtClean="0">
              <a:latin typeface="Arial" charset="0"/>
              <a:ea typeface="ＭＳ Ｐゴシック" charset="0"/>
            </a:endParaRPr>
          </a:p>
        </p:txBody>
      </p:sp>
    </p:spTree>
    <p:extLst>
      <p:ext uri="{BB962C8B-B14F-4D97-AF65-F5344CB8AC3E}">
        <p14:creationId xmlns:p14="http://schemas.microsoft.com/office/powerpoint/2010/main" val="20372980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endParaRPr lang="en-US" dirty="0" smtClean="0">
              <a:latin typeface="Arial" charset="0"/>
              <a:ea typeface="ＭＳ Ｐゴシック" charset="0"/>
            </a:endParaRPr>
          </a:p>
          <a:p>
            <a:pPr marL="0" indent="0" algn="ctr">
              <a:buNone/>
            </a:pPr>
            <a:r>
              <a:rPr lang="en-US" dirty="0" smtClean="0">
                <a:latin typeface="Arial" charset="0"/>
                <a:ea typeface="ＭＳ Ｐゴシック" charset="0"/>
              </a:rPr>
              <a:t>Experience of the Holy</a:t>
            </a:r>
          </a:p>
          <a:p>
            <a:pPr marL="0" indent="0" algn="ctr">
              <a:buNone/>
            </a:pPr>
            <a:endParaRPr lang="en-US" dirty="0">
              <a:latin typeface="Arial" charset="0"/>
              <a:ea typeface="ＭＳ Ｐゴシック" charset="0"/>
            </a:endParaRPr>
          </a:p>
          <a:p>
            <a:pPr marL="0" indent="0" algn="ctr">
              <a:buNone/>
            </a:pPr>
            <a:r>
              <a:rPr lang="en-US" i="1" dirty="0" smtClean="0">
                <a:latin typeface="Arial" charset="0"/>
                <a:ea typeface="ＭＳ Ｐゴシック" charset="0"/>
              </a:rPr>
              <a:t>Revealing core values through intentional spiritual conversation</a:t>
            </a:r>
          </a:p>
          <a:p>
            <a:pPr marL="0" indent="0" algn="ctr">
              <a:buNone/>
            </a:pPr>
            <a:endParaRPr lang="en-US" i="1" dirty="0">
              <a:latin typeface="Arial" charset="0"/>
              <a:ea typeface="ＭＳ Ｐゴシック" charset="0"/>
            </a:endParaRPr>
          </a:p>
          <a:p>
            <a:pPr lvl="2"/>
            <a:r>
              <a:rPr lang="en-US" sz="2000" i="1" dirty="0" smtClean="0">
                <a:latin typeface="Arial" charset="0"/>
                <a:ea typeface="ＭＳ Ｐゴシック" charset="0"/>
              </a:rPr>
              <a:t>Reflection</a:t>
            </a:r>
          </a:p>
          <a:p>
            <a:pPr lvl="2"/>
            <a:r>
              <a:rPr lang="en-US" sz="2000" i="1" dirty="0" smtClean="0">
                <a:latin typeface="Arial" charset="0"/>
                <a:ea typeface="ＭＳ Ｐゴシック" charset="0"/>
              </a:rPr>
              <a:t>Speaking from the heart</a:t>
            </a:r>
          </a:p>
          <a:p>
            <a:pPr lvl="2"/>
            <a:r>
              <a:rPr lang="en-US" sz="2000" i="1" dirty="0" smtClean="0">
                <a:latin typeface="Arial" charset="0"/>
                <a:ea typeface="ＭＳ Ｐゴシック" charset="0"/>
              </a:rPr>
              <a:t>Deep listening</a:t>
            </a:r>
          </a:p>
        </p:txBody>
      </p:sp>
    </p:spTree>
    <p:extLst>
      <p:ext uri="{BB962C8B-B14F-4D97-AF65-F5344CB8AC3E}">
        <p14:creationId xmlns:p14="http://schemas.microsoft.com/office/powerpoint/2010/main" val="1445571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1890713" indent="-1890713" defTabSz="914400">
              <a:spcAft>
                <a:spcPts val="1800"/>
              </a:spcAft>
              <a:buSzPct val="80000"/>
              <a:buFont typeface="Wingdings" charset="2"/>
              <a:buNone/>
            </a:pPr>
            <a:r>
              <a:rPr lang="en-US" i="1" dirty="0" smtClean="0">
                <a:ea typeface="Century Gothic" charset="0"/>
              </a:rPr>
              <a:t>Experience of the Holy</a:t>
            </a:r>
          </a:p>
          <a:p>
            <a:pPr marL="1890713" indent="-1890713" defTabSz="914400">
              <a:spcAft>
                <a:spcPts val="1800"/>
              </a:spcAft>
              <a:buSzPct val="80000"/>
              <a:buFont typeface="Wingdings" charset="2"/>
              <a:buNone/>
            </a:pPr>
            <a:endParaRPr lang="en-US" i="1" dirty="0" smtClean="0">
              <a:ea typeface="Century Gothic" charset="0"/>
            </a:endParaRPr>
          </a:p>
          <a:p>
            <a:pPr marL="1890713" indent="-1890713" defTabSz="914400">
              <a:spcAft>
                <a:spcPts val="1800"/>
              </a:spcAft>
              <a:buSzPct val="80000"/>
              <a:buFont typeface="Wingdings" charset="2"/>
              <a:buNone/>
            </a:pPr>
            <a:endParaRPr lang="en-US" i="1" dirty="0" smtClean="0">
              <a:ea typeface="Century 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1603219"/>
              </p:ext>
            </p:extLst>
          </p:nvPr>
        </p:nvGraphicFramePr>
        <p:xfrm>
          <a:off x="1828805" y="2599258"/>
          <a:ext cx="6993462" cy="4077935"/>
        </p:xfrm>
        <a:graphic>
          <a:graphicData uri="http://schemas.openxmlformats.org/drawingml/2006/table">
            <a:tbl>
              <a:tblPr>
                <a:tableStyleId>{ED083AE6-46FA-4A59-8FB0-9F97EB10719F}</a:tableStyleId>
              </a:tblPr>
              <a:tblGrid>
                <a:gridCol w="1574795"/>
                <a:gridCol w="5418667"/>
              </a:tblGrid>
              <a:tr h="626913">
                <a:tc>
                  <a:txBody>
                    <a:bodyPr/>
                    <a:lstStyle/>
                    <a:p>
                      <a:r>
                        <a:rPr lang="en-US" dirty="0" smtClean="0">
                          <a:latin typeface="Arial"/>
                          <a:cs typeface="Arial"/>
                        </a:rPr>
                        <a:t>2 minutes</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latin typeface="Arial"/>
                          <a:cs typeface="Arial"/>
                        </a:rPr>
                        <a:t>Reflection</a:t>
                      </a:r>
                      <a:r>
                        <a:rPr lang="en-US" baseline="0" dirty="0" smtClean="0">
                          <a:latin typeface="Arial"/>
                          <a:cs typeface="Arial"/>
                        </a:rPr>
                        <a:t> on your experience of the holy</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26913">
                <a:tc>
                  <a:txBody>
                    <a:bodyPr/>
                    <a:lstStyle/>
                    <a:p>
                      <a:r>
                        <a:rPr lang="en-US" dirty="0" smtClean="0">
                          <a:latin typeface="Arial"/>
                          <a:cs typeface="Arial"/>
                        </a:rPr>
                        <a:t>2 minutes</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509412" rtl="0" eaLnBrk="1" fontAlgn="auto" latinLnBrk="0" hangingPunct="1">
                        <a:lnSpc>
                          <a:spcPct val="100000"/>
                        </a:lnSpc>
                        <a:spcBef>
                          <a:spcPts val="0"/>
                        </a:spcBef>
                        <a:spcAft>
                          <a:spcPts val="0"/>
                        </a:spcAft>
                        <a:buClrTx/>
                        <a:buSzTx/>
                        <a:buFontTx/>
                        <a:buNone/>
                        <a:tabLst/>
                        <a:defRPr/>
                      </a:pPr>
                      <a:r>
                        <a:rPr lang="en-US" sz="2000" dirty="0" smtClean="0">
                          <a:latin typeface="Arial"/>
                          <a:cs typeface="Arial"/>
                        </a:rPr>
                        <a:t>Tell your partner your experience</a:t>
                      </a:r>
                    </a:p>
                    <a:p>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662102">
                <a:tc>
                  <a:txBody>
                    <a:bodyPr/>
                    <a:lstStyle/>
                    <a:p>
                      <a:r>
                        <a:rPr lang="en-US" dirty="0" smtClean="0">
                          <a:latin typeface="Arial"/>
                          <a:cs typeface="Arial"/>
                        </a:rPr>
                        <a:t>2 minutes</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latin typeface="Arial"/>
                          <a:cs typeface="Arial"/>
                        </a:rPr>
                        <a:t>Listen to your partner’s experience</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990600">
                <a:tc>
                  <a:txBody>
                    <a:bodyPr/>
                    <a:lstStyle/>
                    <a:p>
                      <a:r>
                        <a:rPr lang="en-US" dirty="0" smtClean="0">
                          <a:latin typeface="Arial"/>
                          <a:cs typeface="Arial"/>
                        </a:rPr>
                        <a:t>5 minutes</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defTabSz="914400">
                        <a:buNone/>
                      </a:pPr>
                      <a:r>
                        <a:rPr lang="en-US" sz="2000" dirty="0" smtClean="0">
                          <a:latin typeface="Arial"/>
                          <a:cs typeface="Arial"/>
                        </a:rPr>
                        <a:t>Consider &amp; list values</a:t>
                      </a:r>
                    </a:p>
                    <a:p>
                      <a:pPr marL="0" indent="0" defTabSz="914400">
                        <a:spcAft>
                          <a:spcPts val="1800"/>
                        </a:spcAft>
                        <a:buNone/>
                      </a:pPr>
                      <a:r>
                        <a:rPr lang="en-US" sz="2000" dirty="0" smtClean="0">
                          <a:latin typeface="Arial"/>
                          <a:cs typeface="Arial"/>
                        </a:rPr>
                        <a:t>Pick 3 you both want to bring forward</a:t>
                      </a:r>
                      <a:endParaRPr lang="en-US" sz="2000" dirty="0" smtClean="0">
                        <a:latin typeface="Arial"/>
                        <a:ea typeface="Century Gothic" charset="0"/>
                        <a:cs typeface="Arial"/>
                      </a:endParaRPr>
                    </a:p>
                    <a:p>
                      <a:pPr marL="0" indent="0" defTabSz="914400">
                        <a:spcAft>
                          <a:spcPts val="1800"/>
                        </a:spcAft>
                        <a:buNone/>
                      </a:pPr>
                      <a:endParaRPr lang="en-US" sz="1000" dirty="0" smtClean="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21179">
                <a:tc>
                  <a:txBody>
                    <a:bodyPr/>
                    <a:lstStyle/>
                    <a:p>
                      <a:r>
                        <a:rPr lang="en-US" dirty="0" smtClean="0">
                          <a:latin typeface="Arial"/>
                          <a:cs typeface="Arial"/>
                        </a:rPr>
                        <a:t>5 minutes</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smtClean="0">
                          <a:latin typeface="Arial"/>
                          <a:cs typeface="Arial"/>
                        </a:rPr>
                        <a:t>Join another pair &amp; share chosen</a:t>
                      </a:r>
                      <a:r>
                        <a:rPr lang="en-US" sz="2000" baseline="0" dirty="0" smtClean="0">
                          <a:latin typeface="Arial"/>
                          <a:cs typeface="Arial"/>
                        </a:rPr>
                        <a:t> values</a:t>
                      </a:r>
                      <a:endParaRPr lang="en-US" sz="2000" dirty="0" smtClean="0">
                        <a:latin typeface="Arial"/>
                        <a:cs typeface="Arial"/>
                      </a:endParaRPr>
                    </a:p>
                    <a:p>
                      <a:r>
                        <a:rPr lang="en-US" sz="2000" dirty="0" smtClean="0">
                          <a:latin typeface="Arial"/>
                          <a:cs typeface="Arial"/>
                        </a:rPr>
                        <a:t>Choose 3 values all four of you want to bring forward</a:t>
                      </a:r>
                      <a:endParaRPr lang="en-US" dirty="0">
                        <a:latin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856408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220" y="259080"/>
            <a:ext cx="7820025" cy="1295400"/>
          </a:xfrm>
        </p:spPr>
        <p:txBody>
          <a:bodyPr/>
          <a:lstStyle/>
          <a:p>
            <a:r>
              <a:rPr lang="en-US" dirty="0" smtClean="0"/>
              <a:t>Experience of the Holy Handout</a:t>
            </a:r>
            <a:endParaRPr lang="en-US" dirty="0"/>
          </a:p>
        </p:txBody>
      </p:sp>
      <p:sp>
        <p:nvSpPr>
          <p:cNvPr id="3" name="Content Placeholder 2"/>
          <p:cNvSpPr>
            <a:spLocks noGrp="1"/>
          </p:cNvSpPr>
          <p:nvPr>
            <p:ph idx="1"/>
          </p:nvPr>
        </p:nvSpPr>
        <p:spPr/>
        <p:txBody>
          <a:bodyPr/>
          <a:lstStyle/>
          <a:p>
            <a:pPr marL="0" indent="0">
              <a:buNone/>
            </a:pPr>
            <a:r>
              <a:rPr lang="en-US" sz="4900" b="1" dirty="0">
                <a:hlinkClick r:id="rId2"/>
              </a:rPr>
              <a:t>http://tinyurl.com/p6zval3</a:t>
            </a:r>
            <a:r>
              <a:rPr lang="en-US" sz="4900" b="1" dirty="0"/>
              <a:t> </a:t>
            </a:r>
            <a:endParaRPr lang="en-US" sz="4900" dirty="0"/>
          </a:p>
          <a:p>
            <a:pPr marL="0" indent="0">
              <a:buNone/>
            </a:pPr>
            <a:r>
              <a:rPr lang="en-US" dirty="0" smtClean="0"/>
              <a:t> </a:t>
            </a:r>
            <a:endParaRPr lang="en-US" dirty="0"/>
          </a:p>
          <a:p>
            <a:pPr marL="0" indent="0">
              <a:buNone/>
            </a:pPr>
            <a:endParaRPr lang="en-US" dirty="0" smtClean="0"/>
          </a:p>
          <a:p>
            <a:pPr marL="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260" y="2849880"/>
            <a:ext cx="3520440" cy="362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23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endParaRPr lang="en-US" dirty="0" smtClean="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smtClean="0">
              <a:latin typeface="Arial" charset="0"/>
              <a:ea typeface="ＭＳ Ｐゴシック" charset="0"/>
            </a:endParaRPr>
          </a:p>
          <a:p>
            <a:pPr marL="0" indent="0">
              <a:buNone/>
            </a:pPr>
            <a:endParaRPr lang="en-US" dirty="0" smtClean="0">
              <a:latin typeface="Arial" charset="0"/>
              <a:ea typeface="ＭＳ Ｐゴシック" charset="0"/>
            </a:endParaRPr>
          </a:p>
        </p:txBody>
      </p:sp>
      <p:grpSp>
        <p:nvGrpSpPr>
          <p:cNvPr id="5" name="Group 25"/>
          <p:cNvGrpSpPr>
            <a:grpSpLocks/>
          </p:cNvGrpSpPr>
          <p:nvPr/>
        </p:nvGrpSpPr>
        <p:grpSpPr bwMode="auto">
          <a:xfrm>
            <a:off x="1971660" y="40222"/>
            <a:ext cx="6440488" cy="4759823"/>
            <a:chOff x="480" y="0"/>
            <a:chExt cx="4704" cy="3812"/>
          </a:xfrm>
        </p:grpSpPr>
        <p:grpSp>
          <p:nvGrpSpPr>
            <p:cNvPr id="6" name="Group 31"/>
            <p:cNvGrpSpPr>
              <a:grpSpLocks/>
            </p:cNvGrpSpPr>
            <p:nvPr/>
          </p:nvGrpSpPr>
          <p:grpSpPr bwMode="auto">
            <a:xfrm>
              <a:off x="480" y="0"/>
              <a:ext cx="4704" cy="3812"/>
              <a:chOff x="762000" y="0"/>
              <a:chExt cx="7467600" cy="6051551"/>
            </a:xfrm>
          </p:grpSpPr>
          <p:sp>
            <p:nvSpPr>
              <p:cNvPr id="13" name="AutoShape 3"/>
              <p:cNvSpPr>
                <a:spLocks noChangeArrowheads="1"/>
              </p:cNvSpPr>
              <p:nvPr/>
            </p:nvSpPr>
            <p:spPr bwMode="auto">
              <a:xfrm flipV="1">
                <a:off x="762000" y="0"/>
                <a:ext cx="7467600" cy="6019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0 w 21600"/>
                  <a:gd name="T13" fmla="*/ 0 h 21600"/>
                  <a:gd name="T14" fmla="*/ 21350 w 21600"/>
                  <a:gd name="T15" fmla="*/ 12645 h 21600"/>
                </a:gdLst>
                <a:ahLst/>
                <a:cxnLst>
                  <a:cxn ang="T8">
                    <a:pos x="T0" y="T1"/>
                  </a:cxn>
                  <a:cxn ang="T9">
                    <a:pos x="T2" y="T3"/>
                  </a:cxn>
                  <a:cxn ang="T10">
                    <a:pos x="T4" y="T5"/>
                  </a:cxn>
                  <a:cxn ang="T11">
                    <a:pos x="T6" y="T7"/>
                  </a:cxn>
                </a:cxnLst>
                <a:rect l="T12" t="T13" r="T14" b="T15"/>
                <a:pathLst>
                  <a:path w="21600" h="21600">
                    <a:moveTo>
                      <a:pt x="2190" y="10213"/>
                    </a:moveTo>
                    <a:cubicBezTo>
                      <a:pt x="2499" y="5685"/>
                      <a:pt x="6262" y="2170"/>
                      <a:pt x="10800" y="2170"/>
                    </a:cubicBezTo>
                    <a:cubicBezTo>
                      <a:pt x="15337" y="2170"/>
                      <a:pt x="19100" y="5685"/>
                      <a:pt x="19409" y="10213"/>
                    </a:cubicBezTo>
                    <a:lnTo>
                      <a:pt x="21574" y="10065"/>
                    </a:lnTo>
                    <a:cubicBezTo>
                      <a:pt x="21188" y="4398"/>
                      <a:pt x="16479" y="0"/>
                      <a:pt x="10799" y="0"/>
                    </a:cubicBezTo>
                    <a:cubicBezTo>
                      <a:pt x="5120" y="0"/>
                      <a:pt x="411" y="4398"/>
                      <a:pt x="25" y="10065"/>
                    </a:cubicBezTo>
                    <a:lnTo>
                      <a:pt x="2190" y="10213"/>
                    </a:lnTo>
                    <a:close/>
                  </a:path>
                </a:pathLst>
              </a:custGeom>
              <a:gradFill rotWithShape="0">
                <a:gsLst>
                  <a:gs pos="0">
                    <a:srgbClr val="0023DD"/>
                  </a:gs>
                  <a:gs pos="30000">
                    <a:srgbClr val="862CDE"/>
                  </a:gs>
                  <a:gs pos="64000">
                    <a:srgbClr val="C12564"/>
                  </a:gs>
                  <a:gs pos="88000">
                    <a:srgbClr val="FF0000"/>
                  </a:gs>
                  <a:gs pos="100000">
                    <a:srgbClr val="FF8200"/>
                  </a:gs>
                </a:gsLst>
                <a:lin ang="5400000" scaled="1"/>
              </a:gradFill>
              <a:ln w="9525">
                <a:solidFill>
                  <a:srgbClr val="333333"/>
                </a:solidFill>
                <a:miter lim="800000"/>
                <a:headEnd/>
                <a:tailEnd/>
              </a:ln>
            </p:spPr>
            <p:txBody>
              <a:bodyPr rot="10800000" wrap="none" anchor="ctr"/>
              <a:lstStyle/>
              <a:p>
                <a:endParaRPr lang="en-US"/>
              </a:p>
            </p:txBody>
          </p:sp>
          <p:sp>
            <p:nvSpPr>
              <p:cNvPr id="14" name="Text Box 6"/>
              <p:cNvSpPr txBox="1">
                <a:spLocks noChangeArrowheads="1"/>
              </p:cNvSpPr>
              <p:nvPr/>
            </p:nvSpPr>
            <p:spPr bwMode="auto">
              <a:xfrm>
                <a:off x="3963988" y="5481638"/>
                <a:ext cx="11890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chemeClr val="bg1"/>
                    </a:solidFill>
                    <a:latin typeface="Papyrus" charset="0"/>
                  </a:rPr>
                  <a:t>Values</a:t>
                </a:r>
              </a:p>
            </p:txBody>
          </p:sp>
        </p:grpSp>
        <p:grpSp>
          <p:nvGrpSpPr>
            <p:cNvPr id="7" name="Group 32"/>
            <p:cNvGrpSpPr>
              <a:grpSpLocks/>
            </p:cNvGrpSpPr>
            <p:nvPr/>
          </p:nvGrpSpPr>
          <p:grpSpPr bwMode="auto">
            <a:xfrm>
              <a:off x="960" y="384"/>
              <a:ext cx="3744" cy="3024"/>
              <a:chOff x="1524000" y="609600"/>
              <a:chExt cx="5943600" cy="4800600"/>
            </a:xfrm>
          </p:grpSpPr>
          <p:sp>
            <p:nvSpPr>
              <p:cNvPr id="11" name="AutoShape 4"/>
              <p:cNvSpPr>
                <a:spLocks noChangeArrowheads="1"/>
              </p:cNvSpPr>
              <p:nvPr/>
            </p:nvSpPr>
            <p:spPr bwMode="auto">
              <a:xfrm flipV="1">
                <a:off x="1524000" y="609600"/>
                <a:ext cx="5943600" cy="480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0 w 21600"/>
                  <a:gd name="T13" fmla="*/ 0 h 21600"/>
                  <a:gd name="T14" fmla="*/ 21350 w 21600"/>
                  <a:gd name="T15" fmla="*/ 12645 h 21600"/>
                </a:gdLst>
                <a:ahLst/>
                <a:cxnLst>
                  <a:cxn ang="T8">
                    <a:pos x="T0" y="T1"/>
                  </a:cxn>
                  <a:cxn ang="T9">
                    <a:pos x="T2" y="T3"/>
                  </a:cxn>
                  <a:cxn ang="T10">
                    <a:pos x="T4" y="T5"/>
                  </a:cxn>
                  <a:cxn ang="T11">
                    <a:pos x="T6" y="T7"/>
                  </a:cxn>
                </a:cxnLst>
                <a:rect l="T12" t="T13" r="T14" b="T15"/>
                <a:pathLst>
                  <a:path w="21600" h="21600">
                    <a:moveTo>
                      <a:pt x="2190" y="10213"/>
                    </a:moveTo>
                    <a:cubicBezTo>
                      <a:pt x="2499" y="5685"/>
                      <a:pt x="6262" y="2170"/>
                      <a:pt x="10800" y="2170"/>
                    </a:cubicBezTo>
                    <a:cubicBezTo>
                      <a:pt x="15337" y="2170"/>
                      <a:pt x="19100" y="5685"/>
                      <a:pt x="19409" y="10213"/>
                    </a:cubicBezTo>
                    <a:lnTo>
                      <a:pt x="21574" y="10065"/>
                    </a:lnTo>
                    <a:cubicBezTo>
                      <a:pt x="21188" y="4398"/>
                      <a:pt x="16479" y="0"/>
                      <a:pt x="10799" y="0"/>
                    </a:cubicBezTo>
                    <a:cubicBezTo>
                      <a:pt x="5120" y="0"/>
                      <a:pt x="411" y="4398"/>
                      <a:pt x="25" y="10065"/>
                    </a:cubicBezTo>
                    <a:lnTo>
                      <a:pt x="2190" y="10213"/>
                    </a:lnTo>
                    <a:close/>
                  </a:path>
                </a:pathLst>
              </a:custGeom>
              <a:gradFill rotWithShape="0">
                <a:gsLst>
                  <a:gs pos="0">
                    <a:srgbClr val="663C1A"/>
                  </a:gs>
                  <a:gs pos="20000">
                    <a:srgbClr val="00137A"/>
                  </a:gs>
                  <a:gs pos="50000">
                    <a:srgbClr val="791E81"/>
                  </a:gs>
                  <a:gs pos="75000">
                    <a:srgbClr val="A91F46"/>
                  </a:gs>
                  <a:gs pos="88000">
                    <a:srgbClr val="F27300"/>
                  </a:gs>
                  <a:gs pos="100000">
                    <a:srgbClr val="FFBF00"/>
                  </a:gs>
                </a:gsLst>
                <a:lin ang="5400000" scaled="1"/>
              </a:gradFill>
              <a:ln w="9525">
                <a:solidFill>
                  <a:srgbClr val="333333"/>
                </a:solidFill>
                <a:miter lim="800000"/>
                <a:headEnd/>
                <a:tailEnd/>
              </a:ln>
            </p:spPr>
            <p:txBody>
              <a:bodyPr rot="10800000" wrap="none" anchor="ctr"/>
              <a:lstStyle/>
              <a:p>
                <a:endParaRPr lang="en-US"/>
              </a:p>
            </p:txBody>
          </p:sp>
          <p:sp>
            <p:nvSpPr>
              <p:cNvPr id="12" name="Text Box 7"/>
              <p:cNvSpPr txBox="1">
                <a:spLocks noChangeArrowheads="1"/>
              </p:cNvSpPr>
              <p:nvPr/>
            </p:nvSpPr>
            <p:spPr bwMode="auto">
              <a:xfrm>
                <a:off x="3919538" y="4890000"/>
                <a:ext cx="11604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FFFFFF"/>
                    </a:solidFill>
                    <a:latin typeface="Papyrus" charset="0"/>
                  </a:rPr>
                  <a:t>Mission</a:t>
                </a:r>
              </a:p>
            </p:txBody>
          </p:sp>
        </p:grpSp>
        <p:sp>
          <p:nvSpPr>
            <p:cNvPr id="10" name="Text Box 8"/>
            <p:cNvSpPr txBox="1">
              <a:spLocks noChangeArrowheads="1"/>
            </p:cNvSpPr>
            <p:nvPr/>
          </p:nvSpPr>
          <p:spPr bwMode="auto">
            <a:xfrm>
              <a:off x="2587" y="2859"/>
              <a:ext cx="50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bg1"/>
                  </a:solidFill>
                  <a:latin typeface="Papyrus" charset="0"/>
                </a:rPr>
                <a:t>Ends</a:t>
              </a:r>
            </a:p>
          </p:txBody>
        </p:sp>
      </p:grpSp>
      <p:sp>
        <p:nvSpPr>
          <p:cNvPr id="15" name="Title 1"/>
          <p:cNvSpPr>
            <a:spLocks/>
          </p:cNvSpPr>
          <p:nvPr/>
        </p:nvSpPr>
        <p:spPr bwMode="auto">
          <a:xfrm>
            <a:off x="1422384" y="3647121"/>
            <a:ext cx="8172450" cy="303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eaLnBrk="0" hangingPunct="0"/>
            <a:endParaRPr lang="en-US" sz="1800" b="1" dirty="0">
              <a:latin typeface="Arial"/>
              <a:cs typeface="Arial"/>
            </a:endParaRPr>
          </a:p>
          <a:p>
            <a:pPr defTabSz="914400" eaLnBrk="0" hangingPunct="0"/>
            <a:r>
              <a:rPr lang="en-US" sz="1800" b="1" dirty="0" smtClean="0">
                <a:latin typeface="Arial"/>
                <a:cs typeface="Arial"/>
              </a:rPr>
              <a:t>Core Values</a:t>
            </a:r>
            <a:r>
              <a:rPr lang="en-US" sz="1800" b="1" dirty="0">
                <a:latin typeface="Arial"/>
                <a:cs typeface="Arial"/>
              </a:rPr>
              <a:t>:</a:t>
            </a:r>
            <a:r>
              <a:rPr lang="en-US" sz="1800" dirty="0">
                <a:latin typeface="Arial"/>
                <a:cs typeface="Arial"/>
              </a:rPr>
              <a:t> What timeless, transcendent qualities of our religious community will we carry forward to guide our future?</a:t>
            </a:r>
          </a:p>
          <a:p>
            <a:pPr defTabSz="914400" eaLnBrk="0" hangingPunct="0"/>
            <a:endParaRPr lang="en-US" sz="1800" b="1" dirty="0">
              <a:latin typeface="Arial"/>
              <a:cs typeface="Arial"/>
            </a:endParaRPr>
          </a:p>
          <a:p>
            <a:pPr defTabSz="914400" eaLnBrk="0" hangingPunct="0"/>
            <a:r>
              <a:rPr lang="en-US" sz="1800" b="1" dirty="0" smtClean="0">
                <a:latin typeface="Arial"/>
                <a:cs typeface="Arial"/>
              </a:rPr>
              <a:t>Mission:</a:t>
            </a:r>
            <a:r>
              <a:rPr lang="en-US" sz="1800" dirty="0" smtClean="0">
                <a:latin typeface="Arial"/>
                <a:cs typeface="Arial"/>
              </a:rPr>
              <a:t> </a:t>
            </a:r>
            <a:r>
              <a:rPr lang="en-US" sz="1800" dirty="0">
                <a:latin typeface="Arial"/>
                <a:cs typeface="Arial"/>
              </a:rPr>
              <a:t>As we work to embody our values, what overarching purpose calls to us? What overarching difference are we here to make in the world and for whom?  </a:t>
            </a:r>
          </a:p>
        </p:txBody>
      </p:sp>
      <p:sp>
        <p:nvSpPr>
          <p:cNvPr id="16" name="Footer Placeholder 4"/>
          <p:cNvSpPr txBox="1">
            <a:spLocks noGrp="1"/>
          </p:cNvSpPr>
          <p:nvPr/>
        </p:nvSpPr>
        <p:spPr>
          <a:xfrm>
            <a:off x="3699922" y="6441545"/>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ea typeface="+mn-ea"/>
                <a:cs typeface="+mn-cs"/>
              </a:rPr>
              <a:t>© Unity Consulting</a:t>
            </a:r>
          </a:p>
        </p:txBody>
      </p:sp>
      <p:sp>
        <p:nvSpPr>
          <p:cNvPr id="20" name="Content Placeholder 2"/>
          <p:cNvSpPr txBox="1">
            <a:spLocks/>
          </p:cNvSpPr>
          <p:nvPr/>
        </p:nvSpPr>
        <p:spPr bwMode="auto">
          <a:xfrm>
            <a:off x="1345682" y="1592800"/>
            <a:ext cx="7820025" cy="71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381000" indent="-381000" algn="l" defTabSz="5080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Arial"/>
              </a:defRPr>
            </a:lvl1pPr>
            <a:lvl2pPr marL="827088" indent="-317500" algn="l" defTabSz="5080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Arial"/>
              </a:defRPr>
            </a:lvl2pPr>
            <a:lvl3pPr marL="1273175" indent="-254000" algn="l" defTabSz="508000" rtl="0" eaLnBrk="0" fontAlgn="base" hangingPunct="0">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782763"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4pPr>
            <a:lvl5pPr marL="2292350"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Arial" charset="0"/>
              <a:buNone/>
            </a:pPr>
            <a:r>
              <a:rPr lang="en-US" i="1" dirty="0" smtClean="0">
                <a:latin typeface="Arial" charset="0"/>
                <a:ea typeface="ＭＳ Ｐゴシック" charset="0"/>
              </a:rPr>
              <a:t>From Core Values to Mission</a:t>
            </a:r>
          </a:p>
        </p:txBody>
      </p:sp>
    </p:spTree>
    <p:extLst>
      <p:ext uri="{BB962C8B-B14F-4D97-AF65-F5344CB8AC3E}">
        <p14:creationId xmlns:p14="http://schemas.microsoft.com/office/powerpoint/2010/main" val="3091499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 I</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735138" y="1846791"/>
            <a:ext cx="7820025" cy="4740275"/>
          </a:xfrm>
        </p:spPr>
        <p:txBody>
          <a:bodyPr/>
          <a:lstStyle/>
          <a:p>
            <a:pPr marL="0" indent="0" algn="ctr">
              <a:buNone/>
            </a:pPr>
            <a:r>
              <a:rPr lang="en-US" i="1" dirty="0" smtClean="0">
                <a:latin typeface="Arial" charset="0"/>
                <a:ea typeface="ＭＳ Ｐゴシック" charset="0"/>
              </a:rPr>
              <a:t>Workshop #210</a:t>
            </a:r>
          </a:p>
          <a:p>
            <a:pPr marL="0" indent="0" algn="ctr">
              <a:buNone/>
            </a:pPr>
            <a:endParaRPr lang="en-US" sz="2000" i="1" dirty="0" smtClean="0">
              <a:latin typeface="Arial" charset="0"/>
              <a:ea typeface="ＭＳ Ｐゴシック" charset="0"/>
            </a:endParaRPr>
          </a:p>
          <a:p>
            <a:pPr marL="0" indent="0">
              <a:buNone/>
            </a:pPr>
            <a:endParaRPr lang="en-US" sz="2000" b="1" i="1" dirty="0" smtClean="0">
              <a:latin typeface="Arial" charset="0"/>
              <a:ea typeface="ＭＳ Ｐゴシック" charset="0"/>
            </a:endParaRPr>
          </a:p>
          <a:p>
            <a:pPr marL="0" indent="0">
              <a:buNone/>
            </a:pPr>
            <a:r>
              <a:rPr lang="en-US" sz="2000" b="1" i="1" dirty="0" smtClean="0">
                <a:latin typeface="Arial" charset="0"/>
                <a:ea typeface="ＭＳ Ｐゴシック" charset="0"/>
              </a:rPr>
              <a:t>Joe Sullivan</a:t>
            </a:r>
            <a:r>
              <a:rPr lang="en-US" sz="2000" i="1" dirty="0" smtClean="0">
                <a:latin typeface="Arial" charset="0"/>
                <a:ea typeface="ＭＳ Ｐゴシック" charset="0"/>
              </a:rPr>
              <a:t>, UUA New England Regional Staff, </a:t>
            </a:r>
            <a:r>
              <a:rPr lang="en-US" sz="2000" i="1" dirty="0" smtClean="0">
                <a:latin typeface="Arial" charset="0"/>
                <a:ea typeface="ＭＳ Ｐゴシック" charset="0"/>
                <a:hlinkClick r:id="rId3"/>
              </a:rPr>
              <a:t>jsullivan@uua.org</a:t>
            </a:r>
            <a:r>
              <a:rPr lang="en-US" sz="2000" i="1" dirty="0" smtClean="0">
                <a:latin typeface="Arial" charset="0"/>
                <a:ea typeface="ＭＳ Ｐゴシック" charset="0"/>
              </a:rPr>
              <a:t> </a:t>
            </a:r>
            <a:endParaRPr lang="en-US" sz="2000" i="1" dirty="0">
              <a:latin typeface="Arial" charset="0"/>
              <a:ea typeface="ＭＳ Ｐゴシック" charset="0"/>
            </a:endParaRPr>
          </a:p>
          <a:p>
            <a:pPr marL="0" indent="0">
              <a:buNone/>
            </a:pPr>
            <a:r>
              <a:rPr lang="en-US" sz="2000" b="1" i="1" dirty="0" smtClean="0">
                <a:latin typeface="Arial" charset="0"/>
                <a:ea typeface="ＭＳ Ｐゴシック" charset="0"/>
              </a:rPr>
              <a:t>Rev. Dr. Frances Sink</a:t>
            </a:r>
            <a:r>
              <a:rPr lang="en-US" sz="2000" i="1" dirty="0" smtClean="0">
                <a:latin typeface="Arial" charset="0"/>
                <a:ea typeface="ＭＳ Ｐゴシック" charset="0"/>
              </a:rPr>
              <a:t>, Developmental Minister, UU Congregation in Stamford, CT</a:t>
            </a:r>
            <a:endParaRPr lang="en-US" sz="2000" i="1" dirty="0">
              <a:latin typeface="Arial" charset="0"/>
              <a:ea typeface="ＭＳ Ｐゴシック" charset="0"/>
            </a:endParaRPr>
          </a:p>
          <a:p>
            <a:pPr marL="0" indent="0">
              <a:buNone/>
            </a:pPr>
            <a:r>
              <a:rPr lang="en-US" sz="2000" b="1" i="1" dirty="0" smtClean="0">
                <a:latin typeface="Arial" charset="0"/>
                <a:ea typeface="ＭＳ Ｐゴシック" charset="0"/>
              </a:rPr>
              <a:t>Addie Deacon</a:t>
            </a:r>
            <a:r>
              <a:rPr lang="en-US" sz="2000" i="1" dirty="0" smtClean="0">
                <a:latin typeface="Arial" charset="0"/>
                <a:ea typeface="ＭＳ Ｐゴシック" charset="0"/>
              </a:rPr>
              <a:t>, Lay Leader, UU Congregation of Binghamton, NY</a:t>
            </a:r>
            <a:endParaRPr lang="en-US" sz="2000" i="1" dirty="0">
              <a:latin typeface="Arial" charset="0"/>
              <a:ea typeface="ＭＳ Ｐゴシック" charset="0"/>
            </a:endParaRPr>
          </a:p>
          <a:p>
            <a:pPr marL="0" indent="0">
              <a:buNone/>
            </a:pPr>
            <a:r>
              <a:rPr lang="en-US" sz="2000" b="1" i="1" dirty="0" smtClean="0">
                <a:latin typeface="Arial" charset="0"/>
                <a:ea typeface="ＭＳ Ｐゴシック" charset="0"/>
              </a:rPr>
              <a:t>Jo Ann Freer</a:t>
            </a:r>
            <a:r>
              <a:rPr lang="en-US" sz="2000" i="1" dirty="0" smtClean="0">
                <a:latin typeface="Arial" charset="0"/>
                <a:ea typeface="ＭＳ Ｐゴシック" charset="0"/>
              </a:rPr>
              <a:t>, Lay Leader, UU Congregation of Binghamton, NY</a:t>
            </a:r>
            <a:endParaRPr lang="en-US" sz="2000" i="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6" name="Content Placeholder 2"/>
          <p:cNvSpPr>
            <a:spLocks noGrp="1"/>
          </p:cNvSpPr>
          <p:nvPr>
            <p:ph idx="1"/>
          </p:nvPr>
        </p:nvSpPr>
        <p:spPr>
          <a:xfrm>
            <a:off x="1320800" y="1812925"/>
            <a:ext cx="8234363" cy="4740275"/>
          </a:xfrm>
        </p:spPr>
        <p:txBody>
          <a:bodyPr/>
          <a:lstStyle/>
          <a:p>
            <a:pPr marL="0" indent="0">
              <a:buNone/>
            </a:pPr>
            <a:r>
              <a:rPr lang="en-US" i="1" dirty="0" smtClean="0">
                <a:latin typeface="Arial" charset="0"/>
                <a:ea typeface="ＭＳ Ｐゴシック" charset="0"/>
              </a:rPr>
              <a:t>From Core Values to Mission</a:t>
            </a:r>
          </a:p>
          <a:p>
            <a:pPr marL="0" indent="0" algn="ctr">
              <a:buNone/>
            </a:pPr>
            <a:endParaRPr lang="en-US" sz="1400" dirty="0" smtClean="0">
              <a:latin typeface="Arial" charset="0"/>
              <a:ea typeface="ＭＳ Ｐゴシック" charset="0"/>
            </a:endParaRPr>
          </a:p>
          <a:p>
            <a:pPr marL="0" indent="0" algn="ctr">
              <a:buNone/>
            </a:pPr>
            <a:r>
              <a:rPr lang="en-US" dirty="0" smtClean="0">
                <a:latin typeface="Arial" charset="0"/>
                <a:ea typeface="ＭＳ Ｐゴシック" charset="0"/>
              </a:rPr>
              <a:t>How does Experience of the Holy inform and help us prepare for Mission work?</a:t>
            </a:r>
          </a:p>
          <a:p>
            <a:pPr marL="0" indent="0" algn="ctr">
              <a:buNone/>
            </a:pPr>
            <a:endParaRPr lang="en-US" dirty="0">
              <a:latin typeface="Arial" charset="0"/>
              <a:ea typeface="ＭＳ Ｐゴシック" charset="0"/>
            </a:endParaRPr>
          </a:p>
          <a:p>
            <a:r>
              <a:rPr lang="en-US" sz="2000" i="1" dirty="0" smtClean="0">
                <a:latin typeface="Arial" charset="0"/>
                <a:ea typeface="ＭＳ Ｐゴシック" charset="0"/>
              </a:rPr>
              <a:t>Through experiencing the intentional process</a:t>
            </a:r>
          </a:p>
          <a:p>
            <a:pPr marL="509588" lvl="1" indent="0">
              <a:buNone/>
            </a:pPr>
            <a:endParaRPr lang="en-US" sz="2400" i="1" dirty="0">
              <a:latin typeface="Arial" charset="0"/>
              <a:ea typeface="ＭＳ Ｐゴシック" charset="0"/>
            </a:endParaRPr>
          </a:p>
          <a:p>
            <a:r>
              <a:rPr lang="en-US" sz="2000" i="1" dirty="0" smtClean="0">
                <a:latin typeface="Arial" charset="0"/>
                <a:ea typeface="ＭＳ Ｐゴシック" charset="0"/>
              </a:rPr>
              <a:t>Through clarifying the transcendent qualities to guide our Mission</a:t>
            </a:r>
            <a:endParaRPr lang="en-US" i="1" dirty="0" smtClean="0">
              <a:latin typeface="Arial" charset="0"/>
              <a:ea typeface="ＭＳ Ｐゴシック" charset="0"/>
            </a:endParaRPr>
          </a:p>
          <a:p>
            <a:pPr marL="0" indent="0" algn="ctr">
              <a:buNone/>
            </a:pPr>
            <a:endParaRPr lang="en-US" i="1" dirty="0" smtClean="0">
              <a:latin typeface="Arial" charset="0"/>
              <a:ea typeface="ＭＳ Ｐゴシック" charset="0"/>
            </a:endParaRPr>
          </a:p>
          <a:p>
            <a:pPr lvl="2"/>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37139431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371600" y="1812925"/>
            <a:ext cx="8183563" cy="4740275"/>
          </a:xfrm>
        </p:spPr>
        <p:txBody>
          <a:bodyPr/>
          <a:lstStyle/>
          <a:p>
            <a:pPr marL="0" lvl="0" indent="0">
              <a:buNone/>
            </a:pPr>
            <a:r>
              <a:rPr lang="en-US" i="1" dirty="0"/>
              <a:t>Mission </a:t>
            </a:r>
            <a:r>
              <a:rPr lang="en-US" i="1" dirty="0" smtClean="0"/>
              <a:t>discernment </a:t>
            </a:r>
          </a:p>
          <a:p>
            <a:pPr marL="0" lvl="0" indent="0">
              <a:buNone/>
            </a:pPr>
            <a:endParaRPr lang="en-US" i="1" dirty="0"/>
          </a:p>
          <a:p>
            <a:pPr marL="446088" lvl="1" indent="0">
              <a:buNone/>
            </a:pPr>
            <a:r>
              <a:rPr lang="en-US" dirty="0"/>
              <a:t>Given we have UU identity to live into and </a:t>
            </a:r>
            <a:r>
              <a:rPr lang="en-US" dirty="0" smtClean="0"/>
              <a:t>teach</a:t>
            </a:r>
          </a:p>
          <a:p>
            <a:pPr marL="446088" lvl="1" indent="0">
              <a:buNone/>
            </a:pPr>
            <a:endParaRPr lang="en-US" sz="1200" dirty="0"/>
          </a:p>
          <a:p>
            <a:pPr marL="446088" lvl="1" indent="0">
              <a:buNone/>
            </a:pPr>
            <a:r>
              <a:rPr lang="en-US" dirty="0"/>
              <a:t>Given we embody the values we have </a:t>
            </a:r>
            <a:r>
              <a:rPr lang="en-US" dirty="0" smtClean="0"/>
              <a:t>named</a:t>
            </a:r>
          </a:p>
          <a:p>
            <a:pPr marL="446088" lvl="1" indent="0">
              <a:buNone/>
            </a:pPr>
            <a:endParaRPr lang="en-US" sz="1200" dirty="0"/>
          </a:p>
          <a:p>
            <a:pPr marL="446088" lvl="1" indent="0">
              <a:buNone/>
            </a:pPr>
            <a:r>
              <a:rPr lang="en-US" dirty="0"/>
              <a:t>Given our particular context </a:t>
            </a:r>
            <a:r>
              <a:rPr lang="en-US" dirty="0" smtClean="0"/>
              <a:t>of time, </a:t>
            </a:r>
            <a:r>
              <a:rPr lang="en-US" dirty="0"/>
              <a:t>location, size, </a:t>
            </a:r>
            <a:r>
              <a:rPr lang="en-US" dirty="0" smtClean="0"/>
              <a:t>strengths, etc.</a:t>
            </a:r>
            <a:endParaRPr lang="en-US" dirty="0"/>
          </a:p>
          <a:p>
            <a:pPr marL="446088" lvl="1" indent="0">
              <a:buNone/>
            </a:pPr>
            <a:r>
              <a:rPr lang="en-US" dirty="0"/>
              <a:t>          </a:t>
            </a:r>
            <a:endParaRPr lang="en-US" dirty="0" smtClean="0"/>
          </a:p>
          <a:p>
            <a:pPr marL="446088" lvl="1" indent="0" algn="ctr">
              <a:buNone/>
            </a:pPr>
            <a:r>
              <a:rPr lang="en-US" dirty="0" smtClean="0"/>
              <a:t> </a:t>
            </a:r>
            <a:r>
              <a:rPr lang="en-US" dirty="0"/>
              <a:t>Ask: </a:t>
            </a:r>
            <a:r>
              <a:rPr lang="en-US" i="1" dirty="0" smtClean="0"/>
              <a:t>What </a:t>
            </a:r>
            <a:r>
              <a:rPr lang="en-US" i="1" dirty="0"/>
              <a:t>is different because we are here? </a:t>
            </a:r>
            <a:endParaRPr lang="en-US" i="1" dirty="0" smtClean="0"/>
          </a:p>
          <a:p>
            <a:pPr marL="446088" lvl="1" indent="0" algn="ctr">
              <a:buNone/>
            </a:pPr>
            <a:r>
              <a:rPr lang="en-US" i="1" dirty="0" smtClean="0"/>
              <a:t>What differences in lives are </a:t>
            </a:r>
            <a:r>
              <a:rPr lang="en-US" i="1" dirty="0"/>
              <a:t>we here to </a:t>
            </a:r>
            <a:r>
              <a:rPr lang="en-US" i="1" dirty="0" smtClean="0"/>
              <a:t>make and for whom?  </a:t>
            </a:r>
            <a:endParaRPr lang="en-US" i="1" dirty="0"/>
          </a:p>
          <a:p>
            <a:pPr marL="1890713" indent="-1890713" defTabSz="914400">
              <a:spcAft>
                <a:spcPts val="1800"/>
              </a:spcAft>
              <a:buSzPct val="80000"/>
              <a:buFont typeface="Wingdings" charset="2"/>
              <a:buNone/>
            </a:pPr>
            <a:endParaRPr lang="en-US" i="1" dirty="0" smtClean="0">
              <a:solidFill>
                <a:srgbClr val="000000"/>
              </a:solidFill>
              <a:ea typeface="Century Gothic" charset="0"/>
            </a:endParaRPr>
          </a:p>
        </p:txBody>
      </p:sp>
    </p:spTree>
    <p:extLst>
      <p:ext uri="{BB962C8B-B14F-4D97-AF65-F5344CB8AC3E}">
        <p14:creationId xmlns:p14="http://schemas.microsoft.com/office/powerpoint/2010/main" val="1697465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548872" y="1812925"/>
            <a:ext cx="7820025" cy="4740275"/>
          </a:xfrm>
        </p:spPr>
        <p:txBody>
          <a:bodyPr/>
          <a:lstStyle/>
          <a:p>
            <a:pPr marL="0" lvl="0" indent="0">
              <a:buNone/>
            </a:pPr>
            <a:r>
              <a:rPr lang="en-US" dirty="0">
                <a:solidFill>
                  <a:srgbClr val="4C4C4C"/>
                </a:solidFill>
              </a:rPr>
              <a:t>Case study: </a:t>
            </a:r>
            <a:r>
              <a:rPr lang="en-US" dirty="0" smtClean="0">
                <a:solidFill>
                  <a:srgbClr val="4C4C4C"/>
                </a:solidFill>
              </a:rPr>
              <a:t>UU Congregation of Binghamton, NY</a:t>
            </a:r>
          </a:p>
          <a:p>
            <a:pPr marL="0" lvl="0" indent="0">
              <a:buNone/>
            </a:pPr>
            <a:endParaRPr lang="en-US" sz="1400" dirty="0" smtClean="0">
              <a:solidFill>
                <a:srgbClr val="4C4C4C"/>
              </a:solidFill>
            </a:endParaRPr>
          </a:p>
          <a:p>
            <a:pPr marL="0" lvl="0" indent="0">
              <a:buNone/>
            </a:pPr>
            <a:r>
              <a:rPr lang="en-US" dirty="0" smtClean="0">
                <a:solidFill>
                  <a:srgbClr val="4C4C4C"/>
                </a:solidFill>
              </a:rPr>
              <a:t>UUCB process steps: </a:t>
            </a:r>
            <a:r>
              <a:rPr lang="en-US" sz="2000" i="1" dirty="0" smtClean="0">
                <a:solidFill>
                  <a:srgbClr val="4C4C4C"/>
                </a:solidFill>
              </a:rPr>
              <a:t>(year(s) &amp; total duration in months</a:t>
            </a:r>
            <a:r>
              <a:rPr lang="en-US" i="1" dirty="0" smtClean="0">
                <a:solidFill>
                  <a:srgbClr val="4C4C4C"/>
                </a:solidFill>
              </a:rPr>
              <a:t>)</a:t>
            </a:r>
          </a:p>
          <a:p>
            <a:pPr marL="457200" indent="-457200">
              <a:buFont typeface="+mj-lt"/>
              <a:buAutoNum type="arabicPeriod"/>
            </a:pPr>
            <a:r>
              <a:rPr lang="en-US" sz="2000" dirty="0" smtClean="0">
                <a:solidFill>
                  <a:srgbClr val="4C4C4C"/>
                </a:solidFill>
              </a:rPr>
              <a:t>Board met with UUA-District staff about process</a:t>
            </a:r>
          </a:p>
          <a:p>
            <a:pPr marL="457200" indent="-457200">
              <a:buFont typeface="+mj-lt"/>
              <a:buAutoNum type="arabicPeriod"/>
            </a:pPr>
            <a:r>
              <a:rPr lang="en-US" sz="2000" dirty="0" smtClean="0">
                <a:solidFill>
                  <a:srgbClr val="4C4C4C"/>
                </a:solidFill>
              </a:rPr>
              <a:t>Board led Experience of the Holy (</a:t>
            </a:r>
            <a:r>
              <a:rPr lang="en-US" sz="2000" dirty="0" err="1" smtClean="0">
                <a:solidFill>
                  <a:srgbClr val="4C4C4C"/>
                </a:solidFill>
              </a:rPr>
              <a:t>EoH</a:t>
            </a:r>
            <a:r>
              <a:rPr lang="en-US" sz="2000" dirty="0" smtClean="0">
                <a:solidFill>
                  <a:srgbClr val="4C4C4C"/>
                </a:solidFill>
              </a:rPr>
              <a:t>) with committees/small groups</a:t>
            </a:r>
          </a:p>
          <a:p>
            <a:pPr marL="457200" indent="-457200">
              <a:buFont typeface="+mj-lt"/>
              <a:buAutoNum type="arabicPeriod"/>
            </a:pPr>
            <a:r>
              <a:rPr lang="en-US" sz="2000" dirty="0" smtClean="0">
                <a:solidFill>
                  <a:srgbClr val="4C4C4C"/>
                </a:solidFill>
              </a:rPr>
              <a:t>Congregational event to distill results of </a:t>
            </a:r>
            <a:r>
              <a:rPr lang="en-US" sz="2000" dirty="0" err="1" smtClean="0">
                <a:solidFill>
                  <a:srgbClr val="4C4C4C"/>
                </a:solidFill>
              </a:rPr>
              <a:t>EoH</a:t>
            </a:r>
            <a:r>
              <a:rPr lang="en-US" sz="2000" dirty="0" smtClean="0">
                <a:solidFill>
                  <a:srgbClr val="4C4C4C"/>
                </a:solidFill>
              </a:rPr>
              <a:t> to 3 Core Values</a:t>
            </a:r>
          </a:p>
          <a:p>
            <a:pPr marL="457200" indent="-457200">
              <a:buFont typeface="+mj-lt"/>
              <a:buAutoNum type="arabicPeriod"/>
            </a:pPr>
            <a:r>
              <a:rPr lang="en-US" sz="2000" dirty="0" smtClean="0">
                <a:solidFill>
                  <a:srgbClr val="4C4C4C"/>
                </a:solidFill>
              </a:rPr>
              <a:t>Small group of “poets” craft a Mission statement from 3 Values</a:t>
            </a:r>
          </a:p>
          <a:p>
            <a:pPr marL="457200" indent="-457200">
              <a:buFont typeface="+mj-lt"/>
              <a:buAutoNum type="arabicPeriod"/>
            </a:pPr>
            <a:r>
              <a:rPr lang="en-US" sz="2000" dirty="0" smtClean="0">
                <a:solidFill>
                  <a:srgbClr val="4C4C4C"/>
                </a:solidFill>
              </a:rPr>
              <a:t>Mission statement revealed as “final” at town hall meetings</a:t>
            </a:r>
          </a:p>
          <a:p>
            <a:pPr marL="457200" indent="-457200">
              <a:buFont typeface="+mj-lt"/>
              <a:buAutoNum type="arabicPeriod"/>
            </a:pPr>
            <a:r>
              <a:rPr lang="en-US" sz="2000" dirty="0" smtClean="0">
                <a:solidFill>
                  <a:srgbClr val="4C4C4C"/>
                </a:solidFill>
              </a:rPr>
              <a:t>At Annual Meeting statement not approved. Board charged to rewrite using same 3 Core Values. Dissenters invited to participate.</a:t>
            </a:r>
          </a:p>
          <a:p>
            <a:pPr marL="457200" indent="-457200">
              <a:buFont typeface="+mj-lt"/>
              <a:buAutoNum type="arabicPeriod"/>
            </a:pPr>
            <a:r>
              <a:rPr lang="en-US" sz="2000" dirty="0" smtClean="0">
                <a:solidFill>
                  <a:srgbClr val="4C4C4C"/>
                </a:solidFill>
              </a:rPr>
              <a:t>Revised Mission statement approved at congregational meeting</a:t>
            </a:r>
          </a:p>
          <a:p>
            <a:pPr marL="457200" indent="-457200">
              <a:buFont typeface="+mj-lt"/>
              <a:buAutoNum type="arabicPeriod"/>
            </a:pPr>
            <a:endParaRPr lang="en-US" sz="2000" dirty="0" smtClean="0">
              <a:solidFill>
                <a:srgbClr val="4C4C4C"/>
              </a:solidFill>
            </a:endParaRPr>
          </a:p>
          <a:p>
            <a:pPr marL="457200" indent="-457200">
              <a:buFont typeface="+mj-lt"/>
              <a:buAutoNum type="arabicPeriod"/>
            </a:pPr>
            <a:endParaRPr lang="en-US" sz="2000" dirty="0" smtClean="0">
              <a:solidFill>
                <a:srgbClr val="4C4C4C"/>
              </a:solidFill>
            </a:endParaRPr>
          </a:p>
          <a:p>
            <a:endParaRPr lang="en-US" sz="2000" dirty="0" smtClean="0">
              <a:solidFill>
                <a:srgbClr val="4C4C4C"/>
              </a:solidFill>
            </a:endParaRPr>
          </a:p>
          <a:p>
            <a:endParaRPr lang="en-US" sz="2000" dirty="0" smtClean="0">
              <a:solidFill>
                <a:srgbClr val="4C4C4C"/>
              </a:solidFill>
            </a:endParaRPr>
          </a:p>
          <a:p>
            <a:endParaRPr lang="en-US" sz="2000" dirty="0" smtClean="0">
              <a:solidFill>
                <a:srgbClr val="4C4C4C"/>
              </a:solidFill>
            </a:endParaRPr>
          </a:p>
          <a:p>
            <a:pPr marL="0" lvl="0" indent="0">
              <a:buNone/>
            </a:pPr>
            <a:endParaRPr lang="en-US" sz="1200" dirty="0" smtClean="0">
              <a:solidFill>
                <a:srgbClr val="4C4C4C"/>
              </a:solidFill>
            </a:endParaRPr>
          </a:p>
          <a:p>
            <a:pPr marL="1890713" indent="-1890713" defTabSz="914400">
              <a:spcAft>
                <a:spcPts val="1800"/>
              </a:spcAft>
              <a:buSzPct val="80000"/>
              <a:buFont typeface="Wingdings" charset="2"/>
              <a:buNone/>
            </a:pPr>
            <a:endParaRPr lang="en-US" i="1" dirty="0" smtClean="0">
              <a:solidFill>
                <a:srgbClr val="4C4C4C"/>
              </a:solidFill>
              <a:ea typeface="Century Gothic" charset="0"/>
            </a:endParaRPr>
          </a:p>
        </p:txBody>
      </p:sp>
    </p:spTree>
    <p:extLst>
      <p:ext uri="{BB962C8B-B14F-4D97-AF65-F5344CB8AC3E}">
        <p14:creationId xmlns:p14="http://schemas.microsoft.com/office/powerpoint/2010/main" val="37200421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540932" y="1812925"/>
            <a:ext cx="8014231" cy="4740275"/>
          </a:xfrm>
        </p:spPr>
        <p:txBody>
          <a:bodyPr/>
          <a:lstStyle/>
          <a:p>
            <a:pPr marL="0" lvl="0" indent="0">
              <a:buNone/>
            </a:pPr>
            <a:r>
              <a:rPr lang="en-US" dirty="0">
                <a:solidFill>
                  <a:srgbClr val="4C4C4C"/>
                </a:solidFill>
              </a:rPr>
              <a:t>Case study: </a:t>
            </a:r>
            <a:r>
              <a:rPr lang="en-US" dirty="0" smtClean="0">
                <a:solidFill>
                  <a:srgbClr val="4C4C4C"/>
                </a:solidFill>
              </a:rPr>
              <a:t>UU Congregation of Binghamton, NY</a:t>
            </a:r>
          </a:p>
          <a:p>
            <a:pPr marL="0" lvl="0" indent="0">
              <a:buNone/>
            </a:pPr>
            <a:endParaRPr lang="en-US" sz="1600" dirty="0" smtClean="0">
              <a:solidFill>
                <a:srgbClr val="4C4C4C"/>
              </a:solidFill>
            </a:endParaRPr>
          </a:p>
          <a:p>
            <a:pPr marL="0" indent="0">
              <a:buNone/>
            </a:pPr>
            <a:r>
              <a:rPr lang="en-US" dirty="0" smtClean="0">
                <a:solidFill>
                  <a:srgbClr val="4C4C4C"/>
                </a:solidFill>
              </a:rPr>
              <a:t>UUCB process – </a:t>
            </a:r>
            <a:r>
              <a:rPr lang="en-US" dirty="0">
                <a:solidFill>
                  <a:srgbClr val="4C4C4C"/>
                </a:solidFill>
              </a:rPr>
              <a:t>L</a:t>
            </a:r>
            <a:r>
              <a:rPr lang="en-US" dirty="0" smtClean="0">
                <a:solidFill>
                  <a:srgbClr val="4C4C4C"/>
                </a:solidFill>
              </a:rPr>
              <a:t>essons Learned:</a:t>
            </a:r>
            <a:endParaRPr lang="en-US" i="1" dirty="0" smtClean="0">
              <a:solidFill>
                <a:srgbClr val="4C4C4C"/>
              </a:solidFill>
            </a:endParaRPr>
          </a:p>
          <a:p>
            <a:pPr>
              <a:buFont typeface="Lucida Grande"/>
              <a:buChar char="+"/>
            </a:pPr>
            <a:r>
              <a:rPr lang="en-US" sz="2000" dirty="0" smtClean="0">
                <a:solidFill>
                  <a:srgbClr val="4C4C4C"/>
                </a:solidFill>
              </a:rPr>
              <a:t>Intentional Experience of Holy process was profound</a:t>
            </a:r>
          </a:p>
          <a:p>
            <a:pPr>
              <a:buFont typeface="Lucida Grande"/>
              <a:buChar char="+"/>
            </a:pPr>
            <a:r>
              <a:rPr lang="en-US" sz="2000" dirty="0" smtClean="0">
                <a:solidFill>
                  <a:srgbClr val="4C4C4C"/>
                </a:solidFill>
              </a:rPr>
              <a:t>Adjusted process when we met resistance</a:t>
            </a:r>
          </a:p>
          <a:p>
            <a:pPr>
              <a:buFont typeface="Lucida Grande"/>
              <a:buChar char="­"/>
            </a:pPr>
            <a:r>
              <a:rPr lang="en-US" sz="2000" dirty="0" smtClean="0">
                <a:solidFill>
                  <a:srgbClr val="4C4C4C"/>
                </a:solidFill>
              </a:rPr>
              <a:t>Mission drafting process closed and opaque</a:t>
            </a:r>
          </a:p>
          <a:p>
            <a:pPr>
              <a:buFont typeface="Lucida Grande"/>
              <a:buChar char="­"/>
            </a:pPr>
            <a:r>
              <a:rPr lang="en-US" sz="2000" dirty="0" smtClean="0">
                <a:solidFill>
                  <a:srgbClr val="4C4C4C"/>
                </a:solidFill>
              </a:rPr>
              <a:t>Presented the “poets” statement as final rather than seeking feedback</a:t>
            </a:r>
          </a:p>
          <a:p>
            <a:pPr>
              <a:buFont typeface="Lucida Grande"/>
              <a:buChar char="­"/>
            </a:pPr>
            <a:r>
              <a:rPr lang="en-US" sz="2000" dirty="0" smtClean="0">
                <a:solidFill>
                  <a:srgbClr val="4C4C4C"/>
                </a:solidFill>
              </a:rPr>
              <a:t>Full congregation discernment stopped at 3 values rather than continuing through the creation and acceptance of mission statement</a:t>
            </a:r>
          </a:p>
          <a:p>
            <a:pPr>
              <a:buFont typeface="Lucida Grande"/>
              <a:buChar char="­"/>
            </a:pPr>
            <a:r>
              <a:rPr lang="en-US" sz="2000" dirty="0" smtClean="0">
                <a:solidFill>
                  <a:srgbClr val="4C4C4C"/>
                </a:solidFill>
              </a:rPr>
              <a:t>Could have included a process asking, </a:t>
            </a:r>
            <a:r>
              <a:rPr lang="en-US" sz="2000" i="1" dirty="0" smtClean="0">
                <a:solidFill>
                  <a:srgbClr val="4C4C4C"/>
                </a:solidFill>
              </a:rPr>
              <a:t>“How do we and how should we live these values to change lives?” </a:t>
            </a:r>
          </a:p>
          <a:p>
            <a:pPr>
              <a:buFont typeface="Lucida Grande"/>
              <a:buChar char="­"/>
            </a:pPr>
            <a:endParaRPr lang="en-US" sz="2200" dirty="0" smtClean="0">
              <a:solidFill>
                <a:srgbClr val="4C4C4C"/>
              </a:solidFill>
            </a:endParaRPr>
          </a:p>
          <a:p>
            <a:pPr>
              <a:buFont typeface="Lucida Grande"/>
              <a:buChar char="­"/>
            </a:pPr>
            <a:endParaRPr lang="en-US" sz="2200" dirty="0">
              <a:solidFill>
                <a:srgbClr val="4C4C4C"/>
              </a:solidFill>
            </a:endParaRPr>
          </a:p>
          <a:p>
            <a:pPr marL="0" lvl="0" indent="0">
              <a:buNone/>
            </a:pPr>
            <a:endParaRPr lang="en-US" dirty="0" smtClean="0">
              <a:solidFill>
                <a:srgbClr val="4C4C4C"/>
              </a:solidFill>
            </a:endParaRPr>
          </a:p>
          <a:p>
            <a:pPr marL="0" lvl="0" indent="0">
              <a:buNone/>
            </a:pPr>
            <a:endParaRPr lang="en-US" sz="1200" dirty="0" smtClean="0">
              <a:solidFill>
                <a:srgbClr val="4C4C4C"/>
              </a:solidFill>
            </a:endParaRPr>
          </a:p>
          <a:p>
            <a:pPr marL="1890713" indent="-1890713" defTabSz="914400">
              <a:spcAft>
                <a:spcPts val="1800"/>
              </a:spcAft>
              <a:buSzPct val="80000"/>
              <a:buFont typeface="Wingdings" charset="2"/>
              <a:buNone/>
            </a:pPr>
            <a:endParaRPr lang="en-US" i="1" dirty="0" smtClean="0">
              <a:solidFill>
                <a:srgbClr val="4C4C4C"/>
              </a:solidFill>
              <a:ea typeface="Century Gothic" charset="0"/>
            </a:endParaRPr>
          </a:p>
        </p:txBody>
      </p:sp>
    </p:spTree>
    <p:extLst>
      <p:ext uri="{BB962C8B-B14F-4D97-AF65-F5344CB8AC3E}">
        <p14:creationId xmlns:p14="http://schemas.microsoft.com/office/powerpoint/2010/main" val="16596030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965200" y="1812925"/>
            <a:ext cx="8589964" cy="4740275"/>
          </a:xfrm>
        </p:spPr>
        <p:txBody>
          <a:bodyPr/>
          <a:lstStyle/>
          <a:p>
            <a:pPr marL="0" lvl="0" indent="0">
              <a:buNone/>
            </a:pPr>
            <a:r>
              <a:rPr lang="en-US" dirty="0">
                <a:solidFill>
                  <a:srgbClr val="4C4C4C"/>
                </a:solidFill>
              </a:rPr>
              <a:t>Case study: </a:t>
            </a:r>
            <a:r>
              <a:rPr lang="en-US" dirty="0" smtClean="0">
                <a:solidFill>
                  <a:srgbClr val="4C4C4C"/>
                </a:solidFill>
              </a:rPr>
              <a:t>UU Congregation of Binghamton, NY</a:t>
            </a:r>
          </a:p>
          <a:p>
            <a:pPr marL="0" lvl="0" indent="0">
              <a:buNone/>
            </a:pPr>
            <a:endParaRPr lang="en-US" dirty="0" smtClean="0">
              <a:solidFill>
                <a:srgbClr val="4C4C4C"/>
              </a:solidFill>
            </a:endParaRPr>
          </a:p>
          <a:p>
            <a:pPr marL="0" indent="0">
              <a:buNone/>
            </a:pPr>
            <a:r>
              <a:rPr lang="en-US" dirty="0" smtClean="0">
                <a:solidFill>
                  <a:srgbClr val="4C4C4C"/>
                </a:solidFill>
              </a:rPr>
              <a:t>Core Values &amp; Mission discernment process – Choice Points:</a:t>
            </a:r>
          </a:p>
          <a:p>
            <a:pPr marL="0" indent="0">
              <a:buNone/>
            </a:pPr>
            <a:endParaRPr lang="en-US" dirty="0" smtClean="0">
              <a:solidFill>
                <a:srgbClr val="4C4C4C"/>
              </a:solidFill>
            </a:endParaRPr>
          </a:p>
          <a:p>
            <a:r>
              <a:rPr lang="en-US" sz="2200" dirty="0" smtClean="0">
                <a:solidFill>
                  <a:srgbClr val="4C4C4C"/>
                </a:solidFill>
              </a:rPr>
              <a:t>What if we encounter resistance?</a:t>
            </a:r>
          </a:p>
          <a:p>
            <a:r>
              <a:rPr lang="en-US" sz="2200" dirty="0" smtClean="0">
                <a:solidFill>
                  <a:srgbClr val="4C4C4C"/>
                </a:solidFill>
              </a:rPr>
              <a:t>After discerning Core Values, what next in terms of Mission discernment process?</a:t>
            </a:r>
          </a:p>
          <a:p>
            <a:r>
              <a:rPr lang="en-US" dirty="0" smtClean="0">
                <a:solidFill>
                  <a:srgbClr val="4C4C4C"/>
                </a:solidFill>
              </a:rPr>
              <a:t>How could we involve others beyond members in the process?</a:t>
            </a:r>
          </a:p>
          <a:p>
            <a:endParaRPr lang="en-US" dirty="0" smtClean="0">
              <a:solidFill>
                <a:srgbClr val="4C4C4C"/>
              </a:solidFill>
            </a:endParaRPr>
          </a:p>
          <a:p>
            <a:pPr marL="0" lvl="0" indent="0">
              <a:buNone/>
            </a:pPr>
            <a:endParaRPr lang="en-US" sz="1200" dirty="0" smtClean="0">
              <a:solidFill>
                <a:srgbClr val="4C4C4C"/>
              </a:solidFill>
            </a:endParaRPr>
          </a:p>
          <a:p>
            <a:pPr marL="1890713" indent="-1890713" defTabSz="914400">
              <a:spcAft>
                <a:spcPts val="1800"/>
              </a:spcAft>
              <a:buSzPct val="80000"/>
              <a:buFont typeface="Wingdings" charset="2"/>
              <a:buNone/>
            </a:pPr>
            <a:endParaRPr lang="en-US" i="1" dirty="0" smtClean="0">
              <a:solidFill>
                <a:srgbClr val="4C4C4C"/>
              </a:solidFill>
              <a:ea typeface="Century Gothic" charset="0"/>
            </a:endParaRPr>
          </a:p>
        </p:txBody>
      </p:sp>
    </p:spTree>
    <p:extLst>
      <p:ext uri="{BB962C8B-B14F-4D97-AF65-F5344CB8AC3E}">
        <p14:creationId xmlns:p14="http://schemas.microsoft.com/office/powerpoint/2010/main" val="3255971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548875" y="1812925"/>
            <a:ext cx="7820025" cy="4740275"/>
          </a:xfrm>
        </p:spPr>
        <p:txBody>
          <a:bodyPr/>
          <a:lstStyle/>
          <a:p>
            <a:pPr marL="0" indent="0" algn="ctr">
              <a:buNone/>
            </a:pPr>
            <a:endParaRPr lang="en-US" dirty="0" smtClean="0">
              <a:latin typeface="Arial" charset="0"/>
              <a:ea typeface="ＭＳ Ｐゴシック" charset="0"/>
            </a:endParaRPr>
          </a:p>
          <a:p>
            <a:pPr marL="0" indent="0" algn="ctr">
              <a:buNone/>
            </a:pPr>
            <a:endParaRPr lang="en-US" dirty="0" smtClean="0">
              <a:latin typeface="Arial" charset="0"/>
              <a:ea typeface="ＭＳ Ｐゴシック" charset="0"/>
            </a:endParaRPr>
          </a:p>
          <a:p>
            <a:pPr marL="0" indent="0" algn="ctr">
              <a:buNone/>
            </a:pPr>
            <a:r>
              <a:rPr lang="en-US" b="1" dirty="0"/>
              <a:t>“With humility and courage born of our history, we are called as Unitarian Universalists to build the beloved community, where all souls are welcomed as blessings, and the human family lives whole and reconciled.</a:t>
            </a:r>
            <a:r>
              <a:rPr lang="en-US" b="1" dirty="0" smtClean="0"/>
              <a:t>”</a:t>
            </a:r>
          </a:p>
          <a:p>
            <a:pPr marL="0" indent="0" algn="ctr">
              <a:buNone/>
            </a:pPr>
            <a:endParaRPr lang="en-US" sz="1200" dirty="0"/>
          </a:p>
          <a:p>
            <a:pPr algn="r"/>
            <a:r>
              <a:rPr lang="en-US" sz="2000" b="1" i="1" dirty="0" smtClean="0"/>
              <a:t>UUA Leadership Council, </a:t>
            </a:r>
            <a:r>
              <a:rPr lang="en-US" sz="2000" b="1" i="1" dirty="0"/>
              <a:t>2008</a:t>
            </a:r>
            <a:endParaRPr lang="en-US" sz="2000" i="1" dirty="0"/>
          </a:p>
          <a:p>
            <a:endParaRPr lang="en-US" dirty="0" smtClean="0">
              <a:latin typeface="Arial" charset="0"/>
              <a:ea typeface="ＭＳ Ｐゴシック" charset="0"/>
            </a:endParaRPr>
          </a:p>
        </p:txBody>
      </p:sp>
    </p:spTree>
    <p:extLst>
      <p:ext uri="{BB962C8B-B14F-4D97-AF65-F5344CB8AC3E}">
        <p14:creationId xmlns:p14="http://schemas.microsoft.com/office/powerpoint/2010/main" val="9952565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735138" y="2134652"/>
            <a:ext cx="7820025" cy="4740275"/>
          </a:xfrm>
        </p:spPr>
        <p:txBody>
          <a:bodyPr/>
          <a:lstStyle/>
          <a:p>
            <a:pPr marL="0" indent="0">
              <a:buNone/>
            </a:pPr>
            <a:r>
              <a:rPr lang="en-US" dirty="0" smtClean="0">
                <a:latin typeface="Arial" charset="0"/>
                <a:ea typeface="ＭＳ Ｐゴシック" charset="0"/>
              </a:rPr>
              <a:t>Sharing in pairs (2 minutes each):</a:t>
            </a:r>
          </a:p>
          <a:p>
            <a:pPr marL="0" indent="0">
              <a:buNone/>
            </a:pPr>
            <a:endParaRPr lang="en-US" dirty="0" smtClean="0">
              <a:latin typeface="Arial" charset="0"/>
              <a:ea typeface="ＭＳ Ｐゴシック" charset="0"/>
            </a:endParaRPr>
          </a:p>
          <a:p>
            <a:r>
              <a:rPr lang="en-US" i="1" dirty="0" smtClean="0">
                <a:latin typeface="Arial" charset="0"/>
                <a:ea typeface="ＭＳ Ｐゴシック" charset="0"/>
              </a:rPr>
              <a:t>Why are you here for this workshop?</a:t>
            </a:r>
          </a:p>
          <a:p>
            <a:endParaRPr lang="en-US" i="1" dirty="0">
              <a:latin typeface="Arial" charset="0"/>
              <a:ea typeface="ＭＳ Ｐゴシック" charset="0"/>
            </a:endParaRPr>
          </a:p>
          <a:p>
            <a:r>
              <a:rPr lang="en-US" i="1" dirty="0" smtClean="0">
                <a:latin typeface="Arial" charset="0"/>
                <a:ea typeface="ＭＳ Ｐゴシック" charset="0"/>
              </a:rPr>
              <a:t>Do you feel your congregation knows or has known its core values &amp; mission? How can you tell?</a:t>
            </a:r>
          </a:p>
          <a:p>
            <a:endParaRPr lang="en-US" dirty="0" smtClean="0">
              <a:latin typeface="Arial" charset="0"/>
              <a:ea typeface="ＭＳ Ｐゴシック" charset="0"/>
            </a:endParaRPr>
          </a:p>
        </p:txBody>
      </p:sp>
    </p:spTree>
    <p:extLst>
      <p:ext uri="{BB962C8B-B14F-4D97-AF65-F5344CB8AC3E}">
        <p14:creationId xmlns:p14="http://schemas.microsoft.com/office/powerpoint/2010/main" val="3419127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735138" y="1897590"/>
            <a:ext cx="7820025" cy="4740275"/>
          </a:xfrm>
        </p:spPr>
        <p:txBody>
          <a:bodyPr/>
          <a:lstStyle/>
          <a:p>
            <a:pPr marL="0" indent="0">
              <a:buNone/>
            </a:pPr>
            <a:r>
              <a:rPr lang="en-US" dirty="0" smtClean="0">
                <a:latin typeface="Arial" charset="0"/>
                <a:ea typeface="ＭＳ Ｐゴシック" charset="0"/>
              </a:rPr>
              <a:t>About this workshop:</a:t>
            </a:r>
          </a:p>
          <a:p>
            <a:pPr marL="0" indent="0">
              <a:buNone/>
            </a:pPr>
            <a:endParaRPr lang="en-US" i="1" dirty="0">
              <a:latin typeface="Arial" charset="0"/>
              <a:ea typeface="ＭＳ Ｐゴシック" charset="0"/>
            </a:endParaRPr>
          </a:p>
          <a:p>
            <a:r>
              <a:rPr lang="en-US" i="1" dirty="0" smtClean="0">
                <a:latin typeface="Arial" charset="0"/>
                <a:ea typeface="ＭＳ Ｐゴシック" charset="0"/>
              </a:rPr>
              <a:t>Naming assumptions </a:t>
            </a:r>
          </a:p>
          <a:p>
            <a:pPr marL="0" indent="0">
              <a:buNone/>
            </a:pPr>
            <a:endParaRPr lang="en-US" sz="1200" i="1" dirty="0">
              <a:latin typeface="Arial" charset="0"/>
              <a:ea typeface="ＭＳ Ｐゴシック" charset="0"/>
            </a:endParaRPr>
          </a:p>
          <a:p>
            <a:r>
              <a:rPr lang="en-US" i="1" dirty="0" smtClean="0">
                <a:latin typeface="Arial" charset="0"/>
                <a:ea typeface="ＭＳ Ｐゴシック" charset="0"/>
              </a:rPr>
              <a:t>A brief experience of the process – “Experience of the Holy” </a:t>
            </a:r>
          </a:p>
          <a:p>
            <a:endParaRPr lang="en-US" sz="1200" i="1" dirty="0">
              <a:latin typeface="Arial" charset="0"/>
              <a:ea typeface="ＭＳ Ｐゴシック" charset="0"/>
            </a:endParaRPr>
          </a:p>
          <a:p>
            <a:r>
              <a:rPr lang="en-US" i="1" dirty="0" smtClean="0">
                <a:latin typeface="Arial" charset="0"/>
                <a:ea typeface="ＭＳ Ｐゴシック" charset="0"/>
              </a:rPr>
              <a:t>A case example – The UU Congregation of Binghamton, NY experience – choice points and lessons learned</a:t>
            </a:r>
          </a:p>
          <a:p>
            <a:endParaRPr lang="en-US" sz="1200" i="1" dirty="0">
              <a:latin typeface="Arial" charset="0"/>
              <a:ea typeface="ＭＳ Ｐゴシック" charset="0"/>
            </a:endParaRPr>
          </a:p>
          <a:p>
            <a:r>
              <a:rPr lang="en-US" i="1" dirty="0" smtClean="0">
                <a:latin typeface="Arial" charset="0"/>
                <a:ea typeface="ＭＳ Ｐゴシック" charset="0"/>
              </a:rPr>
              <a:t>Q &amp; A </a:t>
            </a:r>
          </a:p>
          <a:p>
            <a:endParaRPr lang="en-US" dirty="0" smtClean="0">
              <a:latin typeface="Arial" charset="0"/>
              <a:ea typeface="ＭＳ Ｐゴシック" charset="0"/>
            </a:endParaRPr>
          </a:p>
        </p:txBody>
      </p:sp>
    </p:spTree>
    <p:extLst>
      <p:ext uri="{BB962C8B-B14F-4D97-AF65-F5344CB8AC3E}">
        <p14:creationId xmlns:p14="http://schemas.microsoft.com/office/powerpoint/2010/main" val="3909378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lgn="ctr">
              <a:buNone/>
            </a:pPr>
            <a:endParaRPr lang="en-US" i="1" dirty="0" smtClean="0">
              <a:latin typeface="Arial" charset="0"/>
              <a:ea typeface="ＭＳ Ｐゴシック" charset="0"/>
            </a:endParaRPr>
          </a:p>
          <a:p>
            <a:pPr marL="0" indent="0" algn="ctr">
              <a:buNone/>
            </a:pPr>
            <a:r>
              <a:rPr lang="en-US" i="1" dirty="0" smtClean="0">
                <a:latin typeface="Arial" charset="0"/>
                <a:ea typeface="ＭＳ Ｐゴシック" charset="0"/>
              </a:rPr>
              <a:t>Why are we, the presenters, here?</a:t>
            </a:r>
          </a:p>
          <a:p>
            <a:pPr marL="0" indent="0" algn="ctr">
              <a:buNone/>
            </a:pPr>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a:p>
            <a:pPr marL="0" indent="0" algn="ctr">
              <a:buNone/>
            </a:pPr>
            <a:r>
              <a:rPr lang="en-US" sz="2200" i="1" dirty="0" smtClean="0">
                <a:latin typeface="Arial" charset="0"/>
                <a:ea typeface="ＭＳ Ｐゴシック" charset="0"/>
              </a:rPr>
              <a:t>Naming Assumptions</a:t>
            </a:r>
          </a:p>
          <a:p>
            <a:pPr marL="0" indent="0" algn="ctr">
              <a:buNone/>
            </a:pPr>
            <a:endParaRPr lang="en-US" sz="2200" i="1" dirty="0">
              <a:latin typeface="Arial" charset="0"/>
              <a:ea typeface="ＭＳ Ｐゴシック" charset="0"/>
            </a:endParaRPr>
          </a:p>
          <a:p>
            <a:pPr marL="0" indent="0" algn="ctr">
              <a:buNone/>
            </a:pPr>
            <a:r>
              <a:rPr lang="en-US" sz="2200" i="1" dirty="0" smtClean="0">
                <a:latin typeface="Arial" charset="0"/>
                <a:ea typeface="ＭＳ Ｐゴシック" charset="0"/>
              </a:rPr>
              <a:t>Framing Powerful Questions</a:t>
            </a:r>
          </a:p>
        </p:txBody>
      </p:sp>
    </p:spTree>
    <p:extLst>
      <p:ext uri="{BB962C8B-B14F-4D97-AF65-F5344CB8AC3E}">
        <p14:creationId xmlns:p14="http://schemas.microsoft.com/office/powerpoint/2010/main" val="17734738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endParaRPr lang="en-US" dirty="0" smtClean="0">
              <a:latin typeface="Arial" charset="0"/>
              <a:ea typeface="ＭＳ Ｐゴシック" charset="0"/>
            </a:endParaRPr>
          </a:p>
          <a:p>
            <a:pPr marL="0" indent="0">
              <a:buNone/>
            </a:pPr>
            <a:endParaRPr lang="en-US" dirty="0">
              <a:latin typeface="Arial" charset="0"/>
              <a:ea typeface="ＭＳ Ｐゴシック" charset="0"/>
            </a:endParaRPr>
          </a:p>
          <a:p>
            <a:pPr marL="0" indent="0">
              <a:buNone/>
            </a:pPr>
            <a:endParaRPr lang="en-US" dirty="0" smtClean="0">
              <a:latin typeface="Arial" charset="0"/>
              <a:ea typeface="ＭＳ Ｐゴシック" charset="0"/>
            </a:endParaRPr>
          </a:p>
          <a:p>
            <a:pPr marL="0" indent="0">
              <a:buNone/>
            </a:pPr>
            <a:endParaRPr lang="en-US" dirty="0" smtClean="0">
              <a:latin typeface="Arial" charset="0"/>
              <a:ea typeface="ＭＳ Ｐゴシック" charset="0"/>
            </a:endParaRPr>
          </a:p>
        </p:txBody>
      </p:sp>
      <p:grpSp>
        <p:nvGrpSpPr>
          <p:cNvPr id="5" name="Group 25"/>
          <p:cNvGrpSpPr>
            <a:grpSpLocks/>
          </p:cNvGrpSpPr>
          <p:nvPr/>
        </p:nvGrpSpPr>
        <p:grpSpPr bwMode="auto">
          <a:xfrm>
            <a:off x="1971660" y="74088"/>
            <a:ext cx="6440488" cy="4759823"/>
            <a:chOff x="480" y="0"/>
            <a:chExt cx="4704" cy="3812"/>
          </a:xfrm>
        </p:grpSpPr>
        <p:grpSp>
          <p:nvGrpSpPr>
            <p:cNvPr id="6" name="Group 31"/>
            <p:cNvGrpSpPr>
              <a:grpSpLocks/>
            </p:cNvGrpSpPr>
            <p:nvPr/>
          </p:nvGrpSpPr>
          <p:grpSpPr bwMode="auto">
            <a:xfrm>
              <a:off x="480" y="0"/>
              <a:ext cx="4704" cy="3812"/>
              <a:chOff x="762000" y="0"/>
              <a:chExt cx="7467600" cy="6051551"/>
            </a:xfrm>
          </p:grpSpPr>
          <p:sp>
            <p:nvSpPr>
              <p:cNvPr id="13" name="AutoShape 3"/>
              <p:cNvSpPr>
                <a:spLocks noChangeArrowheads="1"/>
              </p:cNvSpPr>
              <p:nvPr/>
            </p:nvSpPr>
            <p:spPr bwMode="auto">
              <a:xfrm flipV="1">
                <a:off x="762000" y="0"/>
                <a:ext cx="7467600" cy="6019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0 w 21600"/>
                  <a:gd name="T13" fmla="*/ 0 h 21600"/>
                  <a:gd name="T14" fmla="*/ 21350 w 21600"/>
                  <a:gd name="T15" fmla="*/ 12645 h 21600"/>
                </a:gdLst>
                <a:ahLst/>
                <a:cxnLst>
                  <a:cxn ang="T8">
                    <a:pos x="T0" y="T1"/>
                  </a:cxn>
                  <a:cxn ang="T9">
                    <a:pos x="T2" y="T3"/>
                  </a:cxn>
                  <a:cxn ang="T10">
                    <a:pos x="T4" y="T5"/>
                  </a:cxn>
                  <a:cxn ang="T11">
                    <a:pos x="T6" y="T7"/>
                  </a:cxn>
                </a:cxnLst>
                <a:rect l="T12" t="T13" r="T14" b="T15"/>
                <a:pathLst>
                  <a:path w="21600" h="21600">
                    <a:moveTo>
                      <a:pt x="2190" y="10213"/>
                    </a:moveTo>
                    <a:cubicBezTo>
                      <a:pt x="2499" y="5685"/>
                      <a:pt x="6262" y="2170"/>
                      <a:pt x="10800" y="2170"/>
                    </a:cubicBezTo>
                    <a:cubicBezTo>
                      <a:pt x="15337" y="2170"/>
                      <a:pt x="19100" y="5685"/>
                      <a:pt x="19409" y="10213"/>
                    </a:cubicBezTo>
                    <a:lnTo>
                      <a:pt x="21574" y="10065"/>
                    </a:lnTo>
                    <a:cubicBezTo>
                      <a:pt x="21188" y="4398"/>
                      <a:pt x="16479" y="0"/>
                      <a:pt x="10799" y="0"/>
                    </a:cubicBezTo>
                    <a:cubicBezTo>
                      <a:pt x="5120" y="0"/>
                      <a:pt x="411" y="4398"/>
                      <a:pt x="25" y="10065"/>
                    </a:cubicBezTo>
                    <a:lnTo>
                      <a:pt x="2190" y="10213"/>
                    </a:lnTo>
                    <a:close/>
                  </a:path>
                </a:pathLst>
              </a:custGeom>
              <a:gradFill rotWithShape="0">
                <a:gsLst>
                  <a:gs pos="0">
                    <a:srgbClr val="0023DD"/>
                  </a:gs>
                  <a:gs pos="30000">
                    <a:srgbClr val="862CDE"/>
                  </a:gs>
                  <a:gs pos="64000">
                    <a:srgbClr val="C12564"/>
                  </a:gs>
                  <a:gs pos="88000">
                    <a:srgbClr val="FF0000"/>
                  </a:gs>
                  <a:gs pos="100000">
                    <a:srgbClr val="FF8200"/>
                  </a:gs>
                </a:gsLst>
                <a:lin ang="5400000" scaled="1"/>
              </a:gradFill>
              <a:ln w="9525">
                <a:solidFill>
                  <a:srgbClr val="333333"/>
                </a:solidFill>
                <a:miter lim="800000"/>
                <a:headEnd/>
                <a:tailEnd/>
              </a:ln>
            </p:spPr>
            <p:txBody>
              <a:bodyPr rot="10800000" wrap="none" anchor="ctr"/>
              <a:lstStyle/>
              <a:p>
                <a:endParaRPr lang="en-US"/>
              </a:p>
            </p:txBody>
          </p:sp>
          <p:sp>
            <p:nvSpPr>
              <p:cNvPr id="14" name="Text Box 6"/>
              <p:cNvSpPr txBox="1">
                <a:spLocks noChangeArrowheads="1"/>
              </p:cNvSpPr>
              <p:nvPr/>
            </p:nvSpPr>
            <p:spPr bwMode="auto">
              <a:xfrm>
                <a:off x="3963988" y="5481638"/>
                <a:ext cx="118903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chemeClr val="bg1"/>
                    </a:solidFill>
                    <a:latin typeface="Papyrus" charset="0"/>
                  </a:rPr>
                  <a:t>Values</a:t>
                </a:r>
              </a:p>
            </p:txBody>
          </p:sp>
        </p:grpSp>
        <p:grpSp>
          <p:nvGrpSpPr>
            <p:cNvPr id="7" name="Group 32"/>
            <p:cNvGrpSpPr>
              <a:grpSpLocks/>
            </p:cNvGrpSpPr>
            <p:nvPr/>
          </p:nvGrpSpPr>
          <p:grpSpPr bwMode="auto">
            <a:xfrm>
              <a:off x="960" y="384"/>
              <a:ext cx="3744" cy="3024"/>
              <a:chOff x="1524000" y="609600"/>
              <a:chExt cx="5943600" cy="4800600"/>
            </a:xfrm>
          </p:grpSpPr>
          <p:sp>
            <p:nvSpPr>
              <p:cNvPr id="11" name="AutoShape 4"/>
              <p:cNvSpPr>
                <a:spLocks noChangeArrowheads="1"/>
              </p:cNvSpPr>
              <p:nvPr/>
            </p:nvSpPr>
            <p:spPr bwMode="auto">
              <a:xfrm flipV="1">
                <a:off x="1524000" y="609600"/>
                <a:ext cx="5943600" cy="480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50 w 21600"/>
                  <a:gd name="T13" fmla="*/ 0 h 21600"/>
                  <a:gd name="T14" fmla="*/ 21350 w 21600"/>
                  <a:gd name="T15" fmla="*/ 12645 h 21600"/>
                </a:gdLst>
                <a:ahLst/>
                <a:cxnLst>
                  <a:cxn ang="T8">
                    <a:pos x="T0" y="T1"/>
                  </a:cxn>
                  <a:cxn ang="T9">
                    <a:pos x="T2" y="T3"/>
                  </a:cxn>
                  <a:cxn ang="T10">
                    <a:pos x="T4" y="T5"/>
                  </a:cxn>
                  <a:cxn ang="T11">
                    <a:pos x="T6" y="T7"/>
                  </a:cxn>
                </a:cxnLst>
                <a:rect l="T12" t="T13" r="T14" b="T15"/>
                <a:pathLst>
                  <a:path w="21600" h="21600">
                    <a:moveTo>
                      <a:pt x="2190" y="10213"/>
                    </a:moveTo>
                    <a:cubicBezTo>
                      <a:pt x="2499" y="5685"/>
                      <a:pt x="6262" y="2170"/>
                      <a:pt x="10800" y="2170"/>
                    </a:cubicBezTo>
                    <a:cubicBezTo>
                      <a:pt x="15337" y="2170"/>
                      <a:pt x="19100" y="5685"/>
                      <a:pt x="19409" y="10213"/>
                    </a:cubicBezTo>
                    <a:lnTo>
                      <a:pt x="21574" y="10065"/>
                    </a:lnTo>
                    <a:cubicBezTo>
                      <a:pt x="21188" y="4398"/>
                      <a:pt x="16479" y="0"/>
                      <a:pt x="10799" y="0"/>
                    </a:cubicBezTo>
                    <a:cubicBezTo>
                      <a:pt x="5120" y="0"/>
                      <a:pt x="411" y="4398"/>
                      <a:pt x="25" y="10065"/>
                    </a:cubicBezTo>
                    <a:lnTo>
                      <a:pt x="2190" y="10213"/>
                    </a:lnTo>
                    <a:close/>
                  </a:path>
                </a:pathLst>
              </a:custGeom>
              <a:gradFill rotWithShape="0">
                <a:gsLst>
                  <a:gs pos="0">
                    <a:srgbClr val="663C1A"/>
                  </a:gs>
                  <a:gs pos="20000">
                    <a:srgbClr val="00137A"/>
                  </a:gs>
                  <a:gs pos="50000">
                    <a:srgbClr val="791E81"/>
                  </a:gs>
                  <a:gs pos="75000">
                    <a:srgbClr val="A91F46"/>
                  </a:gs>
                  <a:gs pos="88000">
                    <a:srgbClr val="F27300"/>
                  </a:gs>
                  <a:gs pos="100000">
                    <a:srgbClr val="FFBF00"/>
                  </a:gs>
                </a:gsLst>
                <a:lin ang="5400000" scaled="1"/>
              </a:gradFill>
              <a:ln w="9525">
                <a:solidFill>
                  <a:srgbClr val="333333"/>
                </a:solidFill>
                <a:miter lim="800000"/>
                <a:headEnd/>
                <a:tailEnd/>
              </a:ln>
            </p:spPr>
            <p:txBody>
              <a:bodyPr rot="10800000" wrap="none" anchor="ctr"/>
              <a:lstStyle/>
              <a:p>
                <a:endParaRPr lang="en-US"/>
              </a:p>
            </p:txBody>
          </p:sp>
          <p:sp>
            <p:nvSpPr>
              <p:cNvPr id="12" name="Text Box 7"/>
              <p:cNvSpPr txBox="1">
                <a:spLocks noChangeArrowheads="1"/>
              </p:cNvSpPr>
              <p:nvPr/>
            </p:nvSpPr>
            <p:spPr bwMode="auto">
              <a:xfrm>
                <a:off x="3919538" y="4890000"/>
                <a:ext cx="11604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solidFill>
                      <a:srgbClr val="FFFFFF"/>
                    </a:solidFill>
                    <a:latin typeface="Papyrus" charset="0"/>
                  </a:rPr>
                  <a:t>Mission</a:t>
                </a:r>
              </a:p>
            </p:txBody>
          </p:sp>
        </p:grpSp>
        <p:sp>
          <p:nvSpPr>
            <p:cNvPr id="10" name="Text Box 8"/>
            <p:cNvSpPr txBox="1">
              <a:spLocks noChangeArrowheads="1"/>
            </p:cNvSpPr>
            <p:nvPr/>
          </p:nvSpPr>
          <p:spPr bwMode="auto">
            <a:xfrm>
              <a:off x="2587" y="2859"/>
              <a:ext cx="50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chemeClr val="bg1"/>
                  </a:solidFill>
                  <a:latin typeface="Papyrus" charset="0"/>
                </a:rPr>
                <a:t>Ends</a:t>
              </a:r>
            </a:p>
          </p:txBody>
        </p:sp>
      </p:grpSp>
      <p:sp>
        <p:nvSpPr>
          <p:cNvPr id="15" name="Title 1"/>
          <p:cNvSpPr>
            <a:spLocks/>
          </p:cNvSpPr>
          <p:nvPr/>
        </p:nvSpPr>
        <p:spPr bwMode="auto">
          <a:xfrm>
            <a:off x="1422384" y="3997321"/>
            <a:ext cx="8172450" cy="258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eaLnBrk="0" hangingPunct="0"/>
            <a:endParaRPr lang="en-US" sz="1800" b="1" dirty="0">
              <a:latin typeface="Arial"/>
              <a:cs typeface="Arial"/>
            </a:endParaRPr>
          </a:p>
          <a:p>
            <a:pPr defTabSz="914400" eaLnBrk="0" hangingPunct="0"/>
            <a:endParaRPr lang="en-US" sz="1800" b="1" dirty="0">
              <a:latin typeface="Arial"/>
              <a:cs typeface="Arial"/>
            </a:endParaRPr>
          </a:p>
          <a:p>
            <a:pPr marL="285750" indent="-285750" defTabSz="914400" eaLnBrk="0" hangingPunct="0">
              <a:buFont typeface="Arial"/>
              <a:buChar char="•"/>
            </a:pPr>
            <a:r>
              <a:rPr lang="en-US" sz="1800" b="1" dirty="0">
                <a:latin typeface="Arial"/>
                <a:cs typeface="Arial"/>
              </a:rPr>
              <a:t>Mission:</a:t>
            </a:r>
            <a:r>
              <a:rPr lang="en-US" sz="1800" dirty="0">
                <a:latin typeface="Arial"/>
                <a:cs typeface="Arial"/>
              </a:rPr>
              <a:t> As we work to embody our values, what overarching purpose calls to us? What overarching difference are we here to make in the world and for whom</a:t>
            </a:r>
            <a:r>
              <a:rPr lang="en-US" sz="1800" dirty="0" smtClean="0">
                <a:latin typeface="Arial"/>
                <a:cs typeface="Arial"/>
              </a:rPr>
              <a:t>?</a:t>
            </a:r>
          </a:p>
          <a:p>
            <a:pPr defTabSz="914400" eaLnBrk="0" hangingPunct="0"/>
            <a:r>
              <a:rPr lang="en-US" sz="1800" dirty="0" smtClean="0">
                <a:latin typeface="Arial"/>
                <a:cs typeface="Arial"/>
              </a:rPr>
              <a:t>  </a:t>
            </a:r>
            <a:endParaRPr lang="en-US" sz="1800" dirty="0">
              <a:latin typeface="Arial"/>
              <a:cs typeface="Arial"/>
            </a:endParaRPr>
          </a:p>
          <a:p>
            <a:pPr marL="285750" indent="-285750" defTabSz="914400" eaLnBrk="0" hangingPunct="0">
              <a:buFont typeface="Arial"/>
              <a:buChar char="•"/>
            </a:pPr>
            <a:r>
              <a:rPr lang="en-US" sz="1800" b="1" dirty="0" smtClean="0">
                <a:latin typeface="Arial"/>
                <a:cs typeface="Arial"/>
              </a:rPr>
              <a:t>Core Values</a:t>
            </a:r>
            <a:r>
              <a:rPr lang="en-US" sz="1800" b="1" dirty="0">
                <a:latin typeface="Arial"/>
                <a:cs typeface="Arial"/>
              </a:rPr>
              <a:t>:</a:t>
            </a:r>
            <a:r>
              <a:rPr lang="en-US" sz="1800" dirty="0">
                <a:latin typeface="Arial"/>
                <a:cs typeface="Arial"/>
              </a:rPr>
              <a:t> What timeless, transcendent qualities of our religious community will we carry forward to guide our future</a:t>
            </a:r>
            <a:r>
              <a:rPr lang="en-US" sz="1800" dirty="0" smtClean="0">
                <a:latin typeface="Arial"/>
                <a:cs typeface="Arial"/>
              </a:rPr>
              <a:t>?</a:t>
            </a:r>
            <a:endParaRPr lang="en-US" sz="1800" dirty="0">
              <a:latin typeface="Arial"/>
              <a:cs typeface="Arial"/>
            </a:endParaRPr>
          </a:p>
        </p:txBody>
      </p:sp>
      <p:sp>
        <p:nvSpPr>
          <p:cNvPr id="16" name="Footer Placeholder 4"/>
          <p:cNvSpPr txBox="1">
            <a:spLocks noGrp="1"/>
          </p:cNvSpPr>
          <p:nvPr/>
        </p:nvSpPr>
        <p:spPr>
          <a:xfrm>
            <a:off x="3699922" y="6441545"/>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ea typeface="+mn-ea"/>
                <a:cs typeface="+mn-cs"/>
              </a:rPr>
              <a:t>© Unity Consulting</a:t>
            </a:r>
          </a:p>
        </p:txBody>
      </p:sp>
      <p:sp>
        <p:nvSpPr>
          <p:cNvPr id="17" name="Content Placeholder 2"/>
          <p:cNvSpPr txBox="1">
            <a:spLocks/>
          </p:cNvSpPr>
          <p:nvPr/>
        </p:nvSpPr>
        <p:spPr bwMode="auto">
          <a:xfrm>
            <a:off x="1396481" y="1711330"/>
            <a:ext cx="7820025" cy="37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1882" tIns="50941" rIns="101882" bIns="50941" numCol="1" anchor="t" anchorCtr="0" compatLnSpc="1">
            <a:prstTxWarp prst="textNoShape">
              <a:avLst/>
            </a:prstTxWarp>
          </a:bodyPr>
          <a:lstStyle>
            <a:lvl1pPr marL="381000" indent="-381000" algn="l" defTabSz="508000" rtl="0" eaLnBrk="0" fontAlgn="base" hangingPunct="0">
              <a:spcBef>
                <a:spcPct val="20000"/>
              </a:spcBef>
              <a:spcAft>
                <a:spcPct val="0"/>
              </a:spcAft>
              <a:buFont typeface="Arial" charset="0"/>
              <a:buChar char="•"/>
              <a:defRPr sz="2400" kern="1200">
                <a:solidFill>
                  <a:srgbClr val="595959"/>
                </a:solidFill>
                <a:latin typeface="Arial"/>
                <a:ea typeface="ＭＳ Ｐゴシック" pitchFamily="-65" charset="-128"/>
                <a:cs typeface="Arial"/>
              </a:defRPr>
            </a:lvl1pPr>
            <a:lvl2pPr marL="827088" indent="-317500" algn="l" defTabSz="508000" rtl="0" eaLnBrk="0" fontAlgn="base" hangingPunct="0">
              <a:spcBef>
                <a:spcPct val="20000"/>
              </a:spcBef>
              <a:spcAft>
                <a:spcPct val="0"/>
              </a:spcAft>
              <a:buFont typeface="Arial" charset="0"/>
              <a:buChar char="–"/>
              <a:defRPr sz="2000" kern="1200">
                <a:solidFill>
                  <a:srgbClr val="595959"/>
                </a:solidFill>
                <a:latin typeface="Arial"/>
                <a:ea typeface="ＭＳ Ｐゴシック" pitchFamily="-65" charset="-128"/>
                <a:cs typeface="Arial"/>
              </a:defRPr>
            </a:lvl2pPr>
            <a:lvl3pPr marL="1273175" indent="-254000" algn="l" defTabSz="508000" rtl="0" eaLnBrk="0" fontAlgn="base" hangingPunct="0">
              <a:spcBef>
                <a:spcPct val="20000"/>
              </a:spcBef>
              <a:spcAft>
                <a:spcPct val="0"/>
              </a:spcAft>
              <a:buFont typeface="Arial" charset="0"/>
              <a:buChar char="•"/>
              <a:defRPr kern="1200">
                <a:solidFill>
                  <a:srgbClr val="595959"/>
                </a:solidFill>
                <a:latin typeface="Arial"/>
                <a:ea typeface="ＭＳ Ｐゴシック" pitchFamily="-65" charset="-128"/>
                <a:cs typeface="Arial"/>
              </a:defRPr>
            </a:lvl3pPr>
            <a:lvl4pPr marL="1782763"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4pPr>
            <a:lvl5pPr marL="2292350" indent="-254000" algn="l" defTabSz="508000" rtl="0" eaLnBrk="0" fontAlgn="base" hangingPunct="0">
              <a:spcBef>
                <a:spcPct val="20000"/>
              </a:spcBef>
              <a:spcAft>
                <a:spcPct val="0"/>
              </a:spcAft>
              <a:buFont typeface="Arial" charset="0"/>
              <a:buChar char="»"/>
              <a:defRPr sz="1600" kern="1200">
                <a:solidFill>
                  <a:srgbClr val="595959"/>
                </a:solidFill>
                <a:latin typeface="Arial"/>
                <a:ea typeface="ＭＳ Ｐゴシック" pitchFamily="-65" charset="-128"/>
                <a:cs typeface="Arial"/>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indent="0">
              <a:buFont typeface="Arial" charset="0"/>
              <a:buNone/>
            </a:pPr>
            <a:r>
              <a:rPr lang="en-US" i="1" dirty="0" smtClean="0">
                <a:solidFill>
                  <a:srgbClr val="EE2E53"/>
                </a:solidFill>
                <a:latin typeface="Arial" charset="0"/>
                <a:ea typeface="ＭＳ Ｐゴシック" charset="0"/>
              </a:rPr>
              <a:t>We assume meaning &amp; connection</a:t>
            </a:r>
          </a:p>
        </p:txBody>
      </p:sp>
    </p:spTree>
    <p:extLst>
      <p:ext uri="{BB962C8B-B14F-4D97-AF65-F5344CB8AC3E}">
        <p14:creationId xmlns:p14="http://schemas.microsoft.com/office/powerpoint/2010/main" val="30537980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a:xfrm>
            <a:off x="1735138" y="1846791"/>
            <a:ext cx="7820025" cy="4740275"/>
          </a:xfrm>
        </p:spPr>
        <p:txBody>
          <a:bodyPr/>
          <a:lstStyle/>
          <a:p>
            <a:pPr marL="0" indent="0">
              <a:buNone/>
            </a:pPr>
            <a:r>
              <a:rPr lang="en-US" i="1" dirty="0" smtClean="0">
                <a:solidFill>
                  <a:srgbClr val="EE2E53"/>
                </a:solidFill>
                <a:latin typeface="Arial" charset="0"/>
                <a:ea typeface="ＭＳ Ｐゴシック" charset="0"/>
              </a:rPr>
              <a:t>We </a:t>
            </a:r>
            <a:r>
              <a:rPr lang="en-US" i="1" dirty="0">
                <a:solidFill>
                  <a:srgbClr val="EE2E53"/>
                </a:solidFill>
                <a:latin typeface="Arial" charset="0"/>
                <a:ea typeface="ＭＳ Ｐゴシック" charset="0"/>
              </a:rPr>
              <a:t>a</a:t>
            </a:r>
            <a:r>
              <a:rPr lang="en-US" i="1" dirty="0" smtClean="0">
                <a:solidFill>
                  <a:srgbClr val="EE2E53"/>
                </a:solidFill>
                <a:latin typeface="Arial" charset="0"/>
                <a:ea typeface="ＭＳ Ｐゴシック" charset="0"/>
              </a:rPr>
              <a:t>ssume accountability for this work</a:t>
            </a:r>
          </a:p>
          <a:p>
            <a:pPr marL="0" indent="0">
              <a:buNone/>
            </a:pPr>
            <a:endParaRPr lang="en-US" sz="2000" dirty="0">
              <a:latin typeface="Arial" charset="0"/>
              <a:ea typeface="ＭＳ Ｐゴシック" charset="0"/>
            </a:endParaRPr>
          </a:p>
          <a:p>
            <a:pPr marL="0" indent="0" algn="ctr">
              <a:buNone/>
            </a:pPr>
            <a:r>
              <a:rPr lang="en-US" dirty="0" smtClean="0">
                <a:latin typeface="Arial" charset="0"/>
                <a:ea typeface="ＭＳ Ｐゴシック" charset="0"/>
              </a:rPr>
              <a:t>Whose work is this?</a:t>
            </a:r>
          </a:p>
          <a:p>
            <a:pPr marL="0" indent="0" algn="ctr">
              <a:buNone/>
            </a:pPr>
            <a:endParaRPr lang="en-US" dirty="0">
              <a:latin typeface="Arial" charset="0"/>
              <a:ea typeface="ＭＳ Ｐゴシック" charset="0"/>
            </a:endParaRPr>
          </a:p>
          <a:p>
            <a:pPr marL="446088" lvl="1" indent="0">
              <a:buNone/>
            </a:pPr>
            <a:r>
              <a:rPr lang="en-US" i="1" dirty="0" smtClean="0">
                <a:latin typeface="Arial" charset="0"/>
                <a:ea typeface="ＭＳ Ｐゴシック" charset="0"/>
              </a:rPr>
              <a:t>Religious leadership</a:t>
            </a:r>
          </a:p>
          <a:p>
            <a:pPr marL="446088" lvl="1" indent="0">
              <a:buNone/>
            </a:pPr>
            <a:endParaRPr lang="en-US" i="1" dirty="0">
              <a:latin typeface="Arial" charset="0"/>
              <a:ea typeface="ＭＳ Ｐゴシック" charset="0"/>
            </a:endParaRPr>
          </a:p>
          <a:p>
            <a:pPr marL="446088" lvl="1" indent="0">
              <a:buNone/>
            </a:pPr>
            <a:r>
              <a:rPr lang="en-US" i="1" dirty="0" smtClean="0">
                <a:latin typeface="Arial" charset="0"/>
                <a:ea typeface="ＭＳ Ｐゴシック" charset="0"/>
              </a:rPr>
              <a:t>Central role of trusteeship</a:t>
            </a:r>
          </a:p>
        </p:txBody>
      </p:sp>
    </p:spTree>
    <p:extLst>
      <p:ext uri="{BB962C8B-B14F-4D97-AF65-F5344CB8AC3E}">
        <p14:creationId xmlns:p14="http://schemas.microsoft.com/office/powerpoint/2010/main" val="33181194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3"/>
          <p:cNvSpPr>
            <a:spLocks noGrp="1"/>
          </p:cNvSpPr>
          <p:nvPr>
            <p:ph type="title"/>
          </p:nvPr>
        </p:nvSpPr>
        <p:spPr/>
        <p:txBody>
          <a:bodyPr/>
          <a:lstStyle/>
          <a:p>
            <a:pPr algn="ctr" eaLnBrk="1" hangingPunct="1"/>
            <a:r>
              <a:rPr lang="en-US" dirty="0" smtClean="0">
                <a:latin typeface="Arial" charset="0"/>
                <a:ea typeface="ＭＳ Ｐゴシック" charset="0"/>
              </a:rPr>
              <a:t>Living Your Purpose</a:t>
            </a:r>
            <a:br>
              <a:rPr lang="en-US" dirty="0" smtClean="0">
                <a:latin typeface="Arial" charset="0"/>
                <a:ea typeface="ＭＳ Ｐゴシック" charset="0"/>
              </a:rPr>
            </a:br>
            <a:r>
              <a:rPr lang="en-US" i="1" dirty="0" smtClean="0">
                <a:latin typeface="Arial" charset="0"/>
                <a:ea typeface="ＭＳ Ｐゴシック" charset="0"/>
              </a:rPr>
              <a:t>Core Values &amp; Mission</a:t>
            </a:r>
            <a:endParaRPr lang="en-US" dirty="0">
              <a:latin typeface="Arial" charset="0"/>
              <a:ea typeface="ＭＳ Ｐゴシック" charset="0"/>
            </a:endParaRPr>
          </a:p>
        </p:txBody>
      </p:sp>
      <p:sp>
        <p:nvSpPr>
          <p:cNvPr id="11266" name="Content Placeholder 2"/>
          <p:cNvSpPr>
            <a:spLocks noGrp="1"/>
          </p:cNvSpPr>
          <p:nvPr>
            <p:ph idx="1"/>
          </p:nvPr>
        </p:nvSpPr>
        <p:spPr/>
        <p:txBody>
          <a:bodyPr/>
          <a:lstStyle/>
          <a:p>
            <a:pPr marL="0" indent="0">
              <a:buNone/>
            </a:pPr>
            <a:r>
              <a:rPr lang="en-US" i="1" dirty="0" smtClean="0">
                <a:solidFill>
                  <a:srgbClr val="EE2E53"/>
                </a:solidFill>
                <a:latin typeface="Arial" charset="0"/>
                <a:ea typeface="ＭＳ Ｐゴシック" charset="0"/>
              </a:rPr>
              <a:t>We assume readiness for this work</a:t>
            </a:r>
          </a:p>
          <a:p>
            <a:pPr marL="0" indent="0">
              <a:buNone/>
            </a:pPr>
            <a:endParaRPr lang="en-US" sz="2000" dirty="0">
              <a:latin typeface="Arial" charset="0"/>
              <a:ea typeface="ＭＳ Ｐゴシック" charset="0"/>
            </a:endParaRPr>
          </a:p>
          <a:p>
            <a:pPr marL="0" indent="0" algn="ctr">
              <a:buNone/>
            </a:pPr>
            <a:r>
              <a:rPr lang="en-US" dirty="0" smtClean="0">
                <a:latin typeface="Arial" charset="0"/>
                <a:ea typeface="ＭＳ Ｐゴシック" charset="0"/>
              </a:rPr>
              <a:t>When are we ready for this work?</a:t>
            </a:r>
          </a:p>
          <a:p>
            <a:pPr marL="0" indent="0">
              <a:buNone/>
            </a:pPr>
            <a:endParaRPr lang="en-US" sz="1200" dirty="0" smtClean="0">
              <a:latin typeface="Arial" charset="0"/>
              <a:ea typeface="ＭＳ Ｐゴシック" charset="0"/>
            </a:endParaRPr>
          </a:p>
          <a:p>
            <a:pPr marL="446088" lvl="1" indent="0">
              <a:buNone/>
            </a:pPr>
            <a:r>
              <a:rPr lang="en-US" dirty="0" smtClean="0">
                <a:latin typeface="Arial" charset="0"/>
                <a:ea typeface="ＭＳ Ｐゴシック" charset="0"/>
              </a:rPr>
              <a:t>Congregation conditions or circumstances:</a:t>
            </a:r>
            <a:endParaRPr lang="en-US" dirty="0">
              <a:latin typeface="Arial" charset="0"/>
              <a:ea typeface="ＭＳ Ｐゴシック" charset="0"/>
            </a:endParaRPr>
          </a:p>
          <a:p>
            <a:pPr marL="1235075" lvl="2" indent="-342900"/>
            <a:r>
              <a:rPr lang="en-US" sz="2000" i="1" dirty="0" smtClean="0">
                <a:latin typeface="Arial" charset="0"/>
                <a:ea typeface="ＭＳ Ｐゴシック" charset="0"/>
              </a:rPr>
              <a:t>When need for clarity of direction</a:t>
            </a:r>
          </a:p>
          <a:p>
            <a:pPr marL="1235075" lvl="2" indent="-342900"/>
            <a:r>
              <a:rPr lang="en-US" sz="2000" i="1" dirty="0" smtClean="0">
                <a:latin typeface="Arial" charset="0"/>
                <a:ea typeface="ＭＳ Ｐゴシック" charset="0"/>
              </a:rPr>
              <a:t>Not </a:t>
            </a:r>
            <a:r>
              <a:rPr lang="en-US" sz="2000" i="1" dirty="0">
                <a:latin typeface="Arial" charset="0"/>
                <a:ea typeface="ＭＳ Ｐゴシック" charset="0"/>
              </a:rPr>
              <a:t>when in </a:t>
            </a:r>
            <a:r>
              <a:rPr lang="en-US" sz="2000" i="1" dirty="0" smtClean="0">
                <a:latin typeface="Arial" charset="0"/>
                <a:ea typeface="ＭＳ Ｐゴシック" charset="0"/>
              </a:rPr>
              <a:t>conflict</a:t>
            </a:r>
          </a:p>
          <a:p>
            <a:pPr marL="1235075" lvl="2" indent="-342900"/>
            <a:r>
              <a:rPr lang="en-US" sz="2000" i="1" dirty="0" smtClean="0">
                <a:latin typeface="Arial" charset="0"/>
                <a:ea typeface="ＭＳ Ｐゴシック" charset="0"/>
              </a:rPr>
              <a:t>Not </a:t>
            </a:r>
            <a:r>
              <a:rPr lang="en-US" sz="2000" i="1" dirty="0">
                <a:latin typeface="Arial" charset="0"/>
                <a:ea typeface="ＭＳ Ｐゴシック" charset="0"/>
              </a:rPr>
              <a:t>at the initiation of a ministerial transition</a:t>
            </a:r>
          </a:p>
          <a:p>
            <a:pPr marL="446088" lvl="1" indent="0">
              <a:buNone/>
            </a:pPr>
            <a:endParaRPr lang="en-US" sz="1200" dirty="0" smtClean="0">
              <a:latin typeface="Arial" charset="0"/>
              <a:ea typeface="ＭＳ Ｐゴシック" charset="0"/>
            </a:endParaRPr>
          </a:p>
          <a:p>
            <a:pPr marL="446088" lvl="1" indent="0">
              <a:buNone/>
            </a:pPr>
            <a:r>
              <a:rPr lang="en-US" dirty="0" smtClean="0">
                <a:latin typeface="Arial" charset="0"/>
                <a:ea typeface="ＭＳ Ｐゴシック" charset="0"/>
              </a:rPr>
              <a:t>Leadership awareness &amp; preparation:</a:t>
            </a:r>
          </a:p>
          <a:p>
            <a:pPr marL="1235075" lvl="2" indent="-342900"/>
            <a:r>
              <a:rPr lang="en-US" sz="2000" i="1" dirty="0" smtClean="0">
                <a:latin typeface="Arial" charset="0"/>
                <a:ea typeface="ＭＳ Ｐゴシック" charset="0"/>
              </a:rPr>
              <a:t>When prepared for shared discernment</a:t>
            </a:r>
          </a:p>
          <a:p>
            <a:pPr marL="0" indent="0">
              <a:buNone/>
            </a:pPr>
            <a:endParaRPr lang="en-US" sz="1200" i="1" dirty="0" smtClean="0">
              <a:latin typeface="Arial" charset="0"/>
              <a:ea typeface="ＭＳ Ｐゴシック" charset="0"/>
            </a:endParaRPr>
          </a:p>
          <a:p>
            <a:pPr marL="0" indent="0">
              <a:buNone/>
            </a:pPr>
            <a:endParaRPr lang="en-US" sz="1200" i="1" dirty="0">
              <a:latin typeface="Arial" charset="0"/>
              <a:ea typeface="ＭＳ Ｐゴシック" charset="0"/>
            </a:endParaRPr>
          </a:p>
          <a:p>
            <a:pPr marL="446088" lvl="1" indent="0">
              <a:buNone/>
            </a:pPr>
            <a:r>
              <a:rPr lang="en-US" i="1" dirty="0" smtClean="0">
                <a:latin typeface="Arial" charset="0"/>
                <a:ea typeface="ＭＳ Ｐゴシック" charset="0"/>
              </a:rPr>
              <a:t>(expect to renew this work every 5 to 7 years</a:t>
            </a:r>
            <a:r>
              <a:rPr lang="en-US" sz="1600" i="1" dirty="0" smtClean="0">
                <a:latin typeface="Arial" charset="0"/>
                <a:ea typeface="ＭＳ Ｐゴシック" charset="0"/>
              </a:rPr>
              <a:t>)</a:t>
            </a:r>
            <a:endParaRPr lang="en-US" sz="1600" i="1" dirty="0">
              <a:latin typeface="Arial" charset="0"/>
              <a:ea typeface="ＭＳ Ｐゴシック" charset="0"/>
            </a:endParaRPr>
          </a:p>
          <a:p>
            <a:pPr marL="0" indent="0" algn="ctr">
              <a:buNone/>
            </a:pPr>
            <a:endParaRPr lang="en-US" i="1" dirty="0" smtClean="0">
              <a:latin typeface="Arial" charset="0"/>
              <a:ea typeface="ＭＳ Ｐゴシック" charset="0"/>
            </a:endParaRPr>
          </a:p>
          <a:p>
            <a:pPr lvl="2"/>
            <a:endParaRPr lang="en-US" i="1" dirty="0">
              <a:latin typeface="Arial" charset="0"/>
              <a:ea typeface="ＭＳ Ｐゴシック" charset="0"/>
            </a:endParaRPr>
          </a:p>
          <a:p>
            <a:pPr marL="0" indent="0" algn="ctr">
              <a:buNone/>
            </a:pPr>
            <a:endParaRPr lang="en-US" i="1" dirty="0" smtClean="0">
              <a:latin typeface="Arial" charset="0"/>
              <a:ea typeface="ＭＳ Ｐゴシック" charset="0"/>
            </a:endParaRPr>
          </a:p>
        </p:txBody>
      </p:sp>
    </p:spTree>
    <p:extLst>
      <p:ext uri="{BB962C8B-B14F-4D97-AF65-F5344CB8AC3E}">
        <p14:creationId xmlns:p14="http://schemas.microsoft.com/office/powerpoint/2010/main" val="18609296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23781</TotalTime>
  <Words>1431</Words>
  <Application>Microsoft Macintosh PowerPoint</Application>
  <PresentationFormat>Custom</PresentationFormat>
  <Paragraphs>307</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Living Your Purpose Workshop Series</vt:lpstr>
      <vt:lpstr>Living Your Purpose I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Experience of the Holy Handout</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lpstr>Living Your Purpose Core Values &amp; Mission</vt:lpstr>
    </vt:vector>
  </TitlesOfParts>
  <Company>Proverb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Office</dc:creator>
  <cp:lastModifiedBy>Kasey Kruser</cp:lastModifiedBy>
  <cp:revision>141</cp:revision>
  <cp:lastPrinted>2014-02-25T19:24:04Z</cp:lastPrinted>
  <dcterms:created xsi:type="dcterms:W3CDTF">2014-02-25T17:46:38Z</dcterms:created>
  <dcterms:modified xsi:type="dcterms:W3CDTF">2014-06-25T22:49:40Z</dcterms:modified>
</cp:coreProperties>
</file>